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3"/>
  </p:notesMasterIdLst>
  <p:sldIdLst>
    <p:sldId id="344" r:id="rId2"/>
    <p:sldId id="257" r:id="rId3"/>
    <p:sldId id="760" r:id="rId4"/>
    <p:sldId id="761" r:id="rId5"/>
    <p:sldId id="762" r:id="rId6"/>
    <p:sldId id="259" r:id="rId7"/>
    <p:sldId id="454" r:id="rId8"/>
    <p:sldId id="449" r:id="rId9"/>
    <p:sldId id="450" r:id="rId10"/>
    <p:sldId id="451" r:id="rId11"/>
    <p:sldId id="455" r:id="rId12"/>
    <p:sldId id="452" r:id="rId13"/>
    <p:sldId id="453" r:id="rId14"/>
    <p:sldId id="358" r:id="rId15"/>
    <p:sldId id="374" r:id="rId16"/>
    <p:sldId id="605" r:id="rId17"/>
    <p:sldId id="606" r:id="rId18"/>
    <p:sldId id="607" r:id="rId19"/>
    <p:sldId id="608" r:id="rId20"/>
    <p:sldId id="609" r:id="rId21"/>
    <p:sldId id="610" r:id="rId22"/>
    <p:sldId id="612" r:id="rId23"/>
    <p:sldId id="613" r:id="rId24"/>
    <p:sldId id="614" r:id="rId25"/>
    <p:sldId id="615" r:id="rId26"/>
    <p:sldId id="616" r:id="rId27"/>
    <p:sldId id="694" r:id="rId28"/>
    <p:sldId id="698" r:id="rId29"/>
    <p:sldId id="699" r:id="rId30"/>
    <p:sldId id="700" r:id="rId31"/>
    <p:sldId id="701" r:id="rId32"/>
    <p:sldId id="757" r:id="rId33"/>
    <p:sldId id="758" r:id="rId34"/>
    <p:sldId id="704" r:id="rId35"/>
    <p:sldId id="705" r:id="rId36"/>
    <p:sldId id="706" r:id="rId37"/>
    <p:sldId id="707" r:id="rId38"/>
    <p:sldId id="759" r:id="rId39"/>
    <p:sldId id="708" r:id="rId40"/>
    <p:sldId id="709" r:id="rId41"/>
    <p:sldId id="711" r:id="rId42"/>
    <p:sldId id="712" r:id="rId43"/>
    <p:sldId id="713" r:id="rId44"/>
    <p:sldId id="714" r:id="rId45"/>
    <p:sldId id="715" r:id="rId46"/>
    <p:sldId id="716" r:id="rId47"/>
    <p:sldId id="717" r:id="rId48"/>
    <p:sldId id="718" r:id="rId49"/>
    <p:sldId id="719" r:id="rId50"/>
    <p:sldId id="720" r:id="rId51"/>
    <p:sldId id="721" r:id="rId52"/>
    <p:sldId id="722" r:id="rId53"/>
    <p:sldId id="723" r:id="rId54"/>
    <p:sldId id="724" r:id="rId55"/>
    <p:sldId id="725" r:id="rId56"/>
    <p:sldId id="726" r:id="rId57"/>
    <p:sldId id="727" r:id="rId58"/>
    <p:sldId id="728" r:id="rId59"/>
    <p:sldId id="729" r:id="rId60"/>
    <p:sldId id="730" r:id="rId61"/>
    <p:sldId id="731" r:id="rId62"/>
    <p:sldId id="732" r:id="rId63"/>
    <p:sldId id="733" r:id="rId64"/>
    <p:sldId id="734" r:id="rId65"/>
    <p:sldId id="735" r:id="rId66"/>
    <p:sldId id="468" r:id="rId67"/>
    <p:sldId id="469" r:id="rId68"/>
    <p:sldId id="470" r:id="rId69"/>
    <p:sldId id="471" r:id="rId70"/>
    <p:sldId id="472" r:id="rId71"/>
    <p:sldId id="473" r:id="rId72"/>
    <p:sldId id="474" r:id="rId73"/>
    <p:sldId id="475" r:id="rId74"/>
    <p:sldId id="476" r:id="rId75"/>
    <p:sldId id="477" r:id="rId76"/>
    <p:sldId id="478" r:id="rId77"/>
    <p:sldId id="479" r:id="rId78"/>
    <p:sldId id="480" r:id="rId79"/>
    <p:sldId id="481" r:id="rId80"/>
    <p:sldId id="482" r:id="rId81"/>
    <p:sldId id="483" r:id="rId82"/>
    <p:sldId id="484" r:id="rId83"/>
    <p:sldId id="485" r:id="rId84"/>
    <p:sldId id="486" r:id="rId85"/>
    <p:sldId id="487" r:id="rId86"/>
    <p:sldId id="488" r:id="rId87"/>
    <p:sldId id="489" r:id="rId88"/>
    <p:sldId id="490" r:id="rId89"/>
    <p:sldId id="491" r:id="rId90"/>
    <p:sldId id="492" r:id="rId91"/>
    <p:sldId id="493" r:id="rId92"/>
    <p:sldId id="494" r:id="rId93"/>
    <p:sldId id="495" r:id="rId94"/>
    <p:sldId id="496" r:id="rId95"/>
    <p:sldId id="497" r:id="rId96"/>
    <p:sldId id="498" r:id="rId97"/>
    <p:sldId id="499" r:id="rId98"/>
    <p:sldId id="500" r:id="rId99"/>
    <p:sldId id="501" r:id="rId100"/>
    <p:sldId id="502" r:id="rId101"/>
    <p:sldId id="503" r:id="rId102"/>
    <p:sldId id="504" r:id="rId103"/>
    <p:sldId id="505" r:id="rId104"/>
    <p:sldId id="506" r:id="rId105"/>
    <p:sldId id="507" r:id="rId106"/>
    <p:sldId id="508" r:id="rId107"/>
    <p:sldId id="509" r:id="rId108"/>
    <p:sldId id="510" r:id="rId109"/>
    <p:sldId id="511" r:id="rId110"/>
    <p:sldId id="512" r:id="rId111"/>
    <p:sldId id="513" r:id="rId112"/>
    <p:sldId id="514" r:id="rId113"/>
    <p:sldId id="515" r:id="rId114"/>
    <p:sldId id="516" r:id="rId115"/>
    <p:sldId id="517" r:id="rId116"/>
    <p:sldId id="518" r:id="rId117"/>
    <p:sldId id="519" r:id="rId118"/>
    <p:sldId id="520" r:id="rId119"/>
    <p:sldId id="521" r:id="rId120"/>
    <p:sldId id="522" r:id="rId121"/>
    <p:sldId id="523" r:id="rId122"/>
    <p:sldId id="524" r:id="rId123"/>
    <p:sldId id="525" r:id="rId124"/>
    <p:sldId id="526" r:id="rId125"/>
    <p:sldId id="527" r:id="rId126"/>
    <p:sldId id="528" r:id="rId127"/>
    <p:sldId id="529" r:id="rId128"/>
    <p:sldId id="530" r:id="rId129"/>
    <p:sldId id="531" r:id="rId130"/>
    <p:sldId id="532" r:id="rId131"/>
    <p:sldId id="533" r:id="rId132"/>
    <p:sldId id="534" r:id="rId133"/>
    <p:sldId id="535" r:id="rId134"/>
    <p:sldId id="536" r:id="rId135"/>
    <p:sldId id="537" r:id="rId136"/>
    <p:sldId id="538" r:id="rId137"/>
    <p:sldId id="539" r:id="rId138"/>
    <p:sldId id="540" r:id="rId139"/>
    <p:sldId id="541" r:id="rId140"/>
    <p:sldId id="542" r:id="rId141"/>
    <p:sldId id="543" r:id="rId142"/>
    <p:sldId id="544" r:id="rId143"/>
    <p:sldId id="423" r:id="rId144"/>
    <p:sldId id="424" r:id="rId145"/>
    <p:sldId id="425" r:id="rId146"/>
    <p:sldId id="426" r:id="rId147"/>
    <p:sldId id="427" r:id="rId148"/>
    <p:sldId id="428" r:id="rId149"/>
    <p:sldId id="429" r:id="rId150"/>
    <p:sldId id="430" r:id="rId151"/>
    <p:sldId id="431" r:id="rId152"/>
    <p:sldId id="432" r:id="rId153"/>
    <p:sldId id="396" r:id="rId154"/>
    <p:sldId id="397" r:id="rId155"/>
    <p:sldId id="398" r:id="rId156"/>
    <p:sldId id="399" r:id="rId157"/>
    <p:sldId id="400" r:id="rId158"/>
    <p:sldId id="401" r:id="rId159"/>
    <p:sldId id="402" r:id="rId160"/>
    <p:sldId id="403" r:id="rId161"/>
    <p:sldId id="404" r:id="rId162"/>
    <p:sldId id="405" r:id="rId163"/>
    <p:sldId id="406" r:id="rId164"/>
    <p:sldId id="407" r:id="rId165"/>
    <p:sldId id="408" r:id="rId166"/>
    <p:sldId id="409" r:id="rId167"/>
    <p:sldId id="317" r:id="rId168"/>
    <p:sldId id="357" r:id="rId169"/>
    <p:sldId id="350" r:id="rId170"/>
    <p:sldId id="351" r:id="rId171"/>
    <p:sldId id="611" r:id="rId172"/>
    <p:sldId id="617" r:id="rId173"/>
    <p:sldId id="618" r:id="rId174"/>
    <p:sldId id="619" r:id="rId175"/>
    <p:sldId id="620" r:id="rId176"/>
    <p:sldId id="621" r:id="rId177"/>
    <p:sldId id="622" r:id="rId178"/>
    <p:sldId id="623" r:id="rId179"/>
    <p:sldId id="624" r:id="rId180"/>
    <p:sldId id="625" r:id="rId181"/>
    <p:sldId id="626" r:id="rId182"/>
    <p:sldId id="627" r:id="rId183"/>
    <p:sldId id="628" r:id="rId184"/>
    <p:sldId id="629" r:id="rId185"/>
    <p:sldId id="630" r:id="rId186"/>
    <p:sldId id="631" r:id="rId187"/>
    <p:sldId id="632" r:id="rId188"/>
    <p:sldId id="633" r:id="rId189"/>
    <p:sldId id="634" r:id="rId190"/>
    <p:sldId id="635" r:id="rId191"/>
    <p:sldId id="636" r:id="rId192"/>
    <p:sldId id="637" r:id="rId193"/>
    <p:sldId id="638" r:id="rId194"/>
    <p:sldId id="639" r:id="rId195"/>
    <p:sldId id="640" r:id="rId196"/>
    <p:sldId id="641" r:id="rId197"/>
    <p:sldId id="642" r:id="rId198"/>
    <p:sldId id="643" r:id="rId199"/>
    <p:sldId id="644" r:id="rId200"/>
    <p:sldId id="645" r:id="rId201"/>
    <p:sldId id="646" r:id="rId202"/>
    <p:sldId id="647" r:id="rId203"/>
    <p:sldId id="648" r:id="rId204"/>
    <p:sldId id="649" r:id="rId205"/>
    <p:sldId id="650" r:id="rId206"/>
    <p:sldId id="651" r:id="rId207"/>
    <p:sldId id="652" r:id="rId208"/>
    <p:sldId id="653" r:id="rId209"/>
    <p:sldId id="654" r:id="rId210"/>
    <p:sldId id="655" r:id="rId211"/>
    <p:sldId id="656" r:id="rId212"/>
    <p:sldId id="657" r:id="rId213"/>
    <p:sldId id="658" r:id="rId214"/>
    <p:sldId id="659" r:id="rId215"/>
    <p:sldId id="660" r:id="rId216"/>
    <p:sldId id="661" r:id="rId217"/>
    <p:sldId id="662" r:id="rId218"/>
    <p:sldId id="663" r:id="rId219"/>
    <p:sldId id="664" r:id="rId220"/>
    <p:sldId id="665" r:id="rId221"/>
    <p:sldId id="666" r:id="rId222"/>
    <p:sldId id="667" r:id="rId223"/>
    <p:sldId id="668" r:id="rId224"/>
    <p:sldId id="669" r:id="rId225"/>
    <p:sldId id="670" r:id="rId226"/>
    <p:sldId id="671" r:id="rId227"/>
    <p:sldId id="672" r:id="rId228"/>
    <p:sldId id="673" r:id="rId229"/>
    <p:sldId id="674" r:id="rId230"/>
    <p:sldId id="675" r:id="rId231"/>
    <p:sldId id="676" r:id="rId232"/>
    <p:sldId id="677" r:id="rId233"/>
    <p:sldId id="678" r:id="rId234"/>
    <p:sldId id="679" r:id="rId235"/>
    <p:sldId id="680" r:id="rId236"/>
    <p:sldId id="681" r:id="rId237"/>
    <p:sldId id="682" r:id="rId238"/>
    <p:sldId id="683" r:id="rId239"/>
    <p:sldId id="684" r:id="rId240"/>
    <p:sldId id="685" r:id="rId241"/>
    <p:sldId id="686" r:id="rId242"/>
    <p:sldId id="687" r:id="rId243"/>
    <p:sldId id="688" r:id="rId244"/>
    <p:sldId id="689" r:id="rId245"/>
    <p:sldId id="690" r:id="rId246"/>
    <p:sldId id="691" r:id="rId247"/>
    <p:sldId id="692" r:id="rId248"/>
    <p:sldId id="693" r:id="rId249"/>
    <p:sldId id="754" r:id="rId250"/>
    <p:sldId id="755" r:id="rId251"/>
    <p:sldId id="756" r:id="rId252"/>
  </p:sldIdLst>
  <p:sldSz cx="9144000" cy="6858000" type="screen4x3"/>
  <p:notesSz cx="6884988" cy="100187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6" d="100"/>
          <a:sy n="66" d="100"/>
        </p:scale>
        <p:origin x="-1488" y="-8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908"/>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tableStyles" Target="tableStyle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2913" cy="501650"/>
          </a:xfrm>
          <a:prstGeom prst="rect">
            <a:avLst/>
          </a:prstGeom>
        </p:spPr>
        <p:txBody>
          <a:bodyPr vert="horz" lIns="96588" tIns="48294" rIns="96588" bIns="48294" rtlCol="0"/>
          <a:lstStyle>
            <a:lvl1pPr algn="l" fontAlgn="auto">
              <a:spcBef>
                <a:spcPts val="0"/>
              </a:spcBef>
              <a:spcAft>
                <a:spcPts val="0"/>
              </a:spcAft>
              <a:defRPr sz="1300">
                <a:latin typeface="+mn-lt"/>
              </a:defRPr>
            </a:lvl1pPr>
          </a:lstStyle>
          <a:p>
            <a:pPr>
              <a:defRPr/>
            </a:pPr>
            <a:endParaRPr lang="en-US"/>
          </a:p>
        </p:txBody>
      </p:sp>
      <p:sp>
        <p:nvSpPr>
          <p:cNvPr id="3" name="Datumsplatzhalter 2"/>
          <p:cNvSpPr>
            <a:spLocks noGrp="1"/>
          </p:cNvSpPr>
          <p:nvPr>
            <p:ph type="dt" idx="1"/>
          </p:nvPr>
        </p:nvSpPr>
        <p:spPr>
          <a:xfrm>
            <a:off x="3900488" y="0"/>
            <a:ext cx="2982912" cy="501650"/>
          </a:xfrm>
          <a:prstGeom prst="rect">
            <a:avLst/>
          </a:prstGeom>
        </p:spPr>
        <p:txBody>
          <a:bodyPr vert="horz" lIns="96588" tIns="48294" rIns="96588" bIns="48294" rtlCol="0"/>
          <a:lstStyle>
            <a:lvl1pPr algn="r" fontAlgn="auto">
              <a:spcBef>
                <a:spcPts val="0"/>
              </a:spcBef>
              <a:spcAft>
                <a:spcPts val="0"/>
              </a:spcAft>
              <a:defRPr sz="1300" smtClean="0">
                <a:latin typeface="+mn-lt"/>
              </a:defRPr>
            </a:lvl1pPr>
          </a:lstStyle>
          <a:p>
            <a:pPr>
              <a:defRPr/>
            </a:pPr>
            <a:fld id="{4F11F2FC-5634-4C90-9747-4F286DFA63ED}" type="datetimeFigureOut">
              <a:rPr lang="en-US"/>
              <a:pPr>
                <a:defRPr/>
              </a:pPr>
              <a:t>6/23/2010</a:t>
            </a:fld>
            <a:endParaRPr lang="en-US"/>
          </a:p>
        </p:txBody>
      </p:sp>
      <p:sp>
        <p:nvSpPr>
          <p:cNvPr id="4" name="Folienbildplatzhalter 3"/>
          <p:cNvSpPr>
            <a:spLocks noGrp="1" noRot="1" noChangeAspect="1"/>
          </p:cNvSpPr>
          <p:nvPr>
            <p:ph type="sldImg" idx="2"/>
          </p:nvPr>
        </p:nvSpPr>
        <p:spPr>
          <a:xfrm>
            <a:off x="938213" y="750888"/>
            <a:ext cx="5008562" cy="3757612"/>
          </a:xfrm>
          <a:prstGeom prst="rect">
            <a:avLst/>
          </a:prstGeom>
          <a:noFill/>
          <a:ln w="12700">
            <a:solidFill>
              <a:prstClr val="black"/>
            </a:solidFill>
          </a:ln>
        </p:spPr>
        <p:txBody>
          <a:bodyPr vert="horz" lIns="96588" tIns="48294" rIns="96588" bIns="48294" rtlCol="0" anchor="ctr"/>
          <a:lstStyle/>
          <a:p>
            <a:pPr lvl="0"/>
            <a:endParaRPr lang="en-US" noProof="0"/>
          </a:p>
        </p:txBody>
      </p:sp>
      <p:sp>
        <p:nvSpPr>
          <p:cNvPr id="5" name="Notizenplatzhalter 4"/>
          <p:cNvSpPr>
            <a:spLocks noGrp="1"/>
          </p:cNvSpPr>
          <p:nvPr>
            <p:ph type="body" sz="quarter" idx="3"/>
          </p:nvPr>
        </p:nvSpPr>
        <p:spPr>
          <a:xfrm>
            <a:off x="688975" y="4759325"/>
            <a:ext cx="5507038" cy="4508500"/>
          </a:xfrm>
          <a:prstGeom prst="rect">
            <a:avLst/>
          </a:prstGeom>
        </p:spPr>
        <p:txBody>
          <a:bodyPr vert="horz" lIns="96588" tIns="48294" rIns="96588" bIns="48294" rtlCol="0">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6" name="Fußzeilenplatzhalter 5"/>
          <p:cNvSpPr>
            <a:spLocks noGrp="1"/>
          </p:cNvSpPr>
          <p:nvPr>
            <p:ph type="ftr" sz="quarter" idx="4"/>
          </p:nvPr>
        </p:nvSpPr>
        <p:spPr>
          <a:xfrm>
            <a:off x="0" y="9515475"/>
            <a:ext cx="2982913" cy="501650"/>
          </a:xfrm>
          <a:prstGeom prst="rect">
            <a:avLst/>
          </a:prstGeom>
        </p:spPr>
        <p:txBody>
          <a:bodyPr vert="horz" lIns="96588" tIns="48294" rIns="96588" bIns="48294" rtlCol="0" anchor="b"/>
          <a:lstStyle>
            <a:lvl1pPr algn="l" fontAlgn="auto">
              <a:spcBef>
                <a:spcPts val="0"/>
              </a:spcBef>
              <a:spcAft>
                <a:spcPts val="0"/>
              </a:spcAft>
              <a:defRPr sz="1300">
                <a:latin typeface="+mn-lt"/>
              </a:defRPr>
            </a:lvl1pPr>
          </a:lstStyle>
          <a:p>
            <a:pPr>
              <a:defRPr/>
            </a:pPr>
            <a:endParaRPr lang="en-US"/>
          </a:p>
        </p:txBody>
      </p:sp>
      <p:sp>
        <p:nvSpPr>
          <p:cNvPr id="7" name="Foliennummernplatzhalter 6"/>
          <p:cNvSpPr>
            <a:spLocks noGrp="1"/>
          </p:cNvSpPr>
          <p:nvPr>
            <p:ph type="sldNum" sz="quarter" idx="5"/>
          </p:nvPr>
        </p:nvSpPr>
        <p:spPr>
          <a:xfrm>
            <a:off x="3900488" y="9515475"/>
            <a:ext cx="2982912" cy="501650"/>
          </a:xfrm>
          <a:prstGeom prst="rect">
            <a:avLst/>
          </a:prstGeom>
        </p:spPr>
        <p:txBody>
          <a:bodyPr vert="horz" lIns="96588" tIns="48294" rIns="96588" bIns="48294" rtlCol="0" anchor="b"/>
          <a:lstStyle>
            <a:lvl1pPr algn="r" fontAlgn="auto">
              <a:spcBef>
                <a:spcPts val="0"/>
              </a:spcBef>
              <a:spcAft>
                <a:spcPts val="0"/>
              </a:spcAft>
              <a:defRPr sz="1300" smtClean="0">
                <a:latin typeface="+mn-lt"/>
              </a:defRPr>
            </a:lvl1pPr>
          </a:lstStyle>
          <a:p>
            <a:pPr>
              <a:defRPr/>
            </a:pPr>
            <a:fld id="{82748C63-0C98-48C6-98A0-2EBBD8DA504E}" type="slidenum">
              <a:rPr lang="en-US"/>
              <a:pPr>
                <a:defRPr/>
              </a:pPr>
              <a:t>‹Nr.›</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472F27-6209-4B03-B43D-F4FDD3C9CBA3}" type="slidenum">
              <a:rPr lang="de-DE"/>
              <a:pPr fontAlgn="base">
                <a:spcBef>
                  <a:spcPct val="0"/>
                </a:spcBef>
                <a:spcAft>
                  <a:spcPct val="0"/>
                </a:spcAft>
              </a:pPr>
              <a:t>14</a:t>
            </a:fld>
            <a:endParaRPr lang="de-DE"/>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111DD2E6-2E90-4DB4-BFB5-D0CD064BC240}" type="slidenum">
              <a:rPr lang="de-DE" smtClean="0"/>
              <a:pPr/>
              <a:t>80</a:t>
            </a:fld>
            <a:endParaRPr lang="de-DE" smtClean="0"/>
          </a:p>
        </p:txBody>
      </p:sp>
      <p:sp>
        <p:nvSpPr>
          <p:cNvPr id="195587" name="Rectangle 2"/>
          <p:cNvSpPr>
            <a:spLocks noRot="1" noChangeArrowheads="1" noTextEdit="1"/>
          </p:cNvSpPr>
          <p:nvPr>
            <p:ph type="sldImg"/>
          </p:nvPr>
        </p:nvSpPr>
        <p:spPr>
          <a:xfrm>
            <a:off x="965316" y="753696"/>
            <a:ext cx="4958977" cy="3754492"/>
          </a:xfrm>
          <a:ln/>
        </p:spPr>
      </p:sp>
      <p:sp>
        <p:nvSpPr>
          <p:cNvPr id="195588" name="Rectangle 3"/>
          <p:cNvSpPr>
            <a:spLocks noGrp="1" noChangeArrowheads="1"/>
          </p:cNvSpPr>
          <p:nvPr>
            <p:ph type="body" idx="1"/>
          </p:nvPr>
        </p:nvSpPr>
        <p:spPr>
          <a:xfrm>
            <a:off x="686652" y="4758383"/>
            <a:ext cx="5511685" cy="4508188"/>
          </a:xfrm>
          <a:noFill/>
          <a:ln/>
        </p:spPr>
        <p:txBody>
          <a:bodyPr/>
          <a:lstStyle/>
          <a:p>
            <a:pPr eaLnBrk="1" hangingPunct="1"/>
            <a:endParaRPr lang="es-ES_tradnl"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4A24912-F7F8-4916-9212-691BC3C6CBEA}" type="slidenum">
              <a:rPr lang="de-DE" smtClean="0">
                <a:latin typeface="Arial" pitchFamily="34" charset="0"/>
              </a:rPr>
              <a:pPr/>
              <a:t>144</a:t>
            </a:fld>
            <a:endParaRPr lang="de-DE" smtClean="0">
              <a:latin typeface="Arial"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21CA0031-B72E-41AC-8886-10F2435DBE0E}" type="slidenum">
              <a:rPr lang="de-DE" smtClean="0">
                <a:latin typeface="Arial" pitchFamily="34" charset="0"/>
              </a:rPr>
              <a:pPr/>
              <a:t>145</a:t>
            </a:fld>
            <a:endParaRPr lang="de-DE" smtClean="0">
              <a:latin typeface="Arial"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BE07307A-8644-41A5-8E6F-DDE13CC62886}" type="slidenum">
              <a:rPr lang="de-DE" smtClean="0">
                <a:latin typeface="Arial" pitchFamily="34" charset="0"/>
              </a:rPr>
              <a:pPr/>
              <a:t>146</a:t>
            </a:fld>
            <a:endParaRPr lang="de-DE" smtClean="0">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CB89556F-3463-4B65-8835-12DFC3D38E71}" type="slidenum">
              <a:rPr lang="de-DE" smtClean="0">
                <a:latin typeface="Arial" pitchFamily="34" charset="0"/>
              </a:rPr>
              <a:pPr/>
              <a:t>147</a:t>
            </a:fld>
            <a:endParaRPr lang="de-DE" smtClean="0">
              <a:latin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D124DBC-07A0-4E09-A454-D9430E3885F9}" type="slidenum">
              <a:rPr lang="de-DE" smtClean="0">
                <a:latin typeface="Arial" pitchFamily="34" charset="0"/>
              </a:rPr>
              <a:pPr/>
              <a:t>148</a:t>
            </a:fld>
            <a:endParaRPr lang="de-DE" smtClean="0">
              <a:latin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F68A24C3-BD71-4EA0-95EC-8F59B29ADBDC}" type="slidenum">
              <a:rPr lang="de-DE" smtClean="0">
                <a:latin typeface="Arial" pitchFamily="34" charset="0"/>
              </a:rPr>
              <a:pPr/>
              <a:t>149</a:t>
            </a:fld>
            <a:endParaRPr lang="de-DE" smtClean="0">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C819C70-B688-4B32-8107-C6BB590CAD97}" type="slidenum">
              <a:rPr lang="de-DE" smtClean="0">
                <a:latin typeface="Arial" pitchFamily="34" charset="0"/>
              </a:rPr>
              <a:pPr/>
              <a:t>150</a:t>
            </a:fld>
            <a:endParaRPr lang="de-DE" smtClean="0">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333C5963-84A1-47A1-92FB-8E6876498421}" type="slidenum">
              <a:rPr lang="de-DE" smtClean="0">
                <a:latin typeface="Arial" pitchFamily="34" charset="0"/>
              </a:rPr>
              <a:pPr/>
              <a:t>151</a:t>
            </a:fld>
            <a:endParaRPr lang="de-DE" smtClean="0">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737C21BC-C701-4639-AA1B-3809314CBCAC}" type="slidenum">
              <a:rPr lang="de-DE" smtClean="0">
                <a:latin typeface="Arial" pitchFamily="34" charset="0"/>
              </a:rPr>
              <a:pPr/>
              <a:t>152</a:t>
            </a:fld>
            <a:endParaRPr lang="de-DE" smtClean="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s-ES_tradnl"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FA1D4C-8B01-47E1-94A7-8CBF5A14E3A7}" type="slidenum">
              <a:rPr lang="de-DE"/>
              <a:pPr fontAlgn="base">
                <a:spcBef>
                  <a:spcPct val="0"/>
                </a:spcBef>
                <a:spcAft>
                  <a:spcPct val="0"/>
                </a:spcAft>
              </a:pPr>
              <a:t>15</a:t>
            </a:fld>
            <a:endParaRPr lang="de-DE"/>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xfrm>
            <a:off x="1158655" y="758361"/>
            <a:ext cx="4580430" cy="3750060"/>
          </a:xfrm>
          <a:noFill/>
          <a:ln>
            <a:solidFill>
              <a:srgbClr val="000000"/>
            </a:solidFill>
            <a:miter lim="800000"/>
            <a:headEnd/>
            <a:tailEnd/>
          </a:ln>
        </p:spPr>
      </p:sp>
      <p:sp>
        <p:nvSpPr>
          <p:cNvPr id="45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xfrm>
            <a:off x="1158655" y="758361"/>
            <a:ext cx="4580430" cy="3750060"/>
          </a:xfrm>
          <a:noFill/>
          <a:ln>
            <a:solidFill>
              <a:srgbClr val="000000"/>
            </a:solidFill>
            <a:miter lim="800000"/>
            <a:headEnd/>
            <a:tailEnd/>
          </a:ln>
        </p:spPr>
      </p:sp>
      <p:sp>
        <p:nvSpPr>
          <p:cNvPr id="46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6D24C6-9AED-43C0-B8B4-33EC726847B8}" type="slidenum">
              <a:rPr lang="de-DE"/>
              <a:pPr fontAlgn="base">
                <a:spcBef>
                  <a:spcPct val="0"/>
                </a:spcBef>
                <a:spcAft>
                  <a:spcPct val="0"/>
                </a:spcAft>
              </a:pPr>
              <a:t>167</a:t>
            </a:fld>
            <a:endParaRPr lang="de-DE"/>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xfrm>
            <a:off x="688975" y="4757738"/>
            <a:ext cx="5507038" cy="4508500"/>
          </a:xfrm>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ECFE67-AC0A-4925-A2FE-5B6775526F0B}" type="slidenum">
              <a:rPr lang="de-DE"/>
              <a:pPr fontAlgn="base">
                <a:spcBef>
                  <a:spcPct val="0"/>
                </a:spcBef>
                <a:spcAft>
                  <a:spcPct val="0"/>
                </a:spcAft>
              </a:pPr>
              <a:t>168</a:t>
            </a:fld>
            <a:endParaRPr lang="de-DE"/>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048AD0-25AF-4D31-82EA-F8A620E5F9F2}" type="slidenum">
              <a:rPr lang="de-DE"/>
              <a:pPr fontAlgn="base">
                <a:spcBef>
                  <a:spcPct val="0"/>
                </a:spcBef>
                <a:spcAft>
                  <a:spcPct val="0"/>
                </a:spcAft>
              </a:pPr>
              <a:t>169</a:t>
            </a:fld>
            <a:endParaRPr lang="de-DE"/>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0270FD-9EE2-4570-9C4F-B25CD8AEE966}" type="slidenum">
              <a:rPr lang="de-DE"/>
              <a:pPr fontAlgn="base">
                <a:spcBef>
                  <a:spcPct val="0"/>
                </a:spcBef>
                <a:spcAft>
                  <a:spcPct val="0"/>
                </a:spcAft>
              </a:pPr>
              <a:t>170</a:t>
            </a:fld>
            <a:endParaRPr lang="de-DE"/>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111DD2E6-2E90-4DB4-BFB5-D0CD064BC240}" type="slidenum">
              <a:rPr lang="de-DE" smtClean="0"/>
              <a:pPr/>
              <a:t>186</a:t>
            </a:fld>
            <a:endParaRPr lang="de-DE" smtClean="0"/>
          </a:p>
        </p:txBody>
      </p:sp>
      <p:sp>
        <p:nvSpPr>
          <p:cNvPr id="195587" name="Rectangle 2"/>
          <p:cNvSpPr>
            <a:spLocks noRot="1" noChangeArrowheads="1" noTextEdit="1"/>
          </p:cNvSpPr>
          <p:nvPr>
            <p:ph type="sldImg"/>
          </p:nvPr>
        </p:nvSpPr>
        <p:spPr>
          <a:xfrm>
            <a:off x="965316" y="753696"/>
            <a:ext cx="4958977" cy="3754492"/>
          </a:xfrm>
          <a:ln/>
        </p:spPr>
      </p:sp>
      <p:sp>
        <p:nvSpPr>
          <p:cNvPr id="195588" name="Rectangle 3"/>
          <p:cNvSpPr>
            <a:spLocks noGrp="1" noChangeArrowheads="1"/>
          </p:cNvSpPr>
          <p:nvPr>
            <p:ph type="body" idx="1"/>
          </p:nvPr>
        </p:nvSpPr>
        <p:spPr>
          <a:xfrm>
            <a:off x="686652" y="4758383"/>
            <a:ext cx="5511685" cy="4508188"/>
          </a:xfrm>
          <a:noFill/>
          <a:ln/>
        </p:spPr>
        <p:txBody>
          <a:bodyPr/>
          <a:lstStyle/>
          <a:p>
            <a:pPr eaLnBrk="1" hangingPunct="1"/>
            <a:endParaRPr lang="es-ES_tradn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BB39822D-CF9A-42DE-ACE2-9E2CC134599C}" type="slidenum">
              <a:rPr lang="de-DE" smtClean="0"/>
              <a:pPr/>
              <a:t>18</a:t>
            </a:fld>
            <a:endParaRPr lang="de-DE" smtClean="0"/>
          </a:p>
        </p:txBody>
      </p:sp>
      <p:sp>
        <p:nvSpPr>
          <p:cNvPr id="193539" name="Rectangle 2"/>
          <p:cNvSpPr>
            <a:spLocks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s-ES_tradn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94D313C0-3D43-42F7-A997-3724B54C52AD}" type="slidenum">
              <a:rPr lang="de-DE" smtClean="0"/>
              <a:pPr/>
              <a:t>23</a:t>
            </a:fld>
            <a:endParaRPr lang="de-DE" smtClean="0"/>
          </a:p>
        </p:txBody>
      </p:sp>
      <p:sp>
        <p:nvSpPr>
          <p:cNvPr id="194563" name="Rectangle 2"/>
          <p:cNvSpPr>
            <a:spLocks noRot="1" noChangeArrowheads="1" noTextEdit="1"/>
          </p:cNvSpPr>
          <p:nvPr>
            <p:ph type="sldImg"/>
          </p:nvPr>
        </p:nvSpPr>
        <p:spPr>
          <a:xfrm>
            <a:off x="942975" y="754063"/>
            <a:ext cx="5003800" cy="3754437"/>
          </a:xfrm>
          <a:ln/>
        </p:spPr>
      </p:sp>
      <p:sp>
        <p:nvSpPr>
          <p:cNvPr id="194564" name="Rectangle 3"/>
          <p:cNvSpPr>
            <a:spLocks noGrp="1" noChangeArrowheads="1"/>
          </p:cNvSpPr>
          <p:nvPr>
            <p:ph type="body" idx="1"/>
          </p:nvPr>
        </p:nvSpPr>
        <p:spPr>
          <a:xfrm>
            <a:off x="686652" y="4758383"/>
            <a:ext cx="5511685" cy="4508188"/>
          </a:xfrm>
          <a:noFill/>
          <a:ln/>
        </p:spPr>
        <p:txBody>
          <a:bodyPr/>
          <a:lstStyle/>
          <a:p>
            <a:pPr eaLnBrk="1" hangingPunct="1"/>
            <a:endParaRPr lang="es-ES_trad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A8BDAD63-B3AC-4712-98AD-4BDDF4D8BA5F}" type="slidenum">
              <a:rPr lang="de-DE" smtClean="0"/>
              <a:pPr/>
              <a:t>34</a:t>
            </a:fld>
            <a:endParaRPr lang="de-DE" smtClean="0"/>
          </a:p>
        </p:txBody>
      </p:sp>
      <p:sp>
        <p:nvSpPr>
          <p:cNvPr id="196611" name="Rectangle 2"/>
          <p:cNvSpPr>
            <a:spLocks noRo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s-ES_tradn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5627A1DC-8C9A-414E-9D25-C290432C7033}" type="slidenum">
              <a:rPr lang="de-DE" smtClean="0"/>
              <a:pPr/>
              <a:t>35</a:t>
            </a:fld>
            <a:endParaRPr lang="de-DE" smtClean="0"/>
          </a:p>
        </p:txBody>
      </p:sp>
      <p:sp>
        <p:nvSpPr>
          <p:cNvPr id="197635" name="Rectangle 2"/>
          <p:cNvSpPr>
            <a:spLocks noRo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s-ES_tradn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1EF8AE54-5CD6-40E7-B95E-C2137EBADCF7}" type="slidenum">
              <a:rPr lang="de-DE" smtClean="0"/>
              <a:pPr/>
              <a:t>37</a:t>
            </a:fld>
            <a:endParaRPr lang="de-DE" smtClean="0"/>
          </a:p>
        </p:txBody>
      </p:sp>
      <p:sp>
        <p:nvSpPr>
          <p:cNvPr id="198659" name="Rectangle 2"/>
          <p:cNvSpPr>
            <a:spLocks noChangeArrowheads="1" noTextEdit="1"/>
          </p:cNvSpPr>
          <p:nvPr>
            <p:ph type="sldImg"/>
          </p:nvPr>
        </p:nvSpPr>
        <p:spPr>
          <a:ln/>
        </p:spPr>
      </p:sp>
      <p:sp>
        <p:nvSpPr>
          <p:cNvPr id="198660" name="Rectangle 3"/>
          <p:cNvSpPr>
            <a:spLocks noGrp="1" noChangeArrowheads="1"/>
          </p:cNvSpPr>
          <p:nvPr>
            <p:ph type="body" idx="1"/>
          </p:nvPr>
        </p:nvSpPr>
        <p:spPr>
          <a:xfrm>
            <a:off x="688192" y="4758383"/>
            <a:ext cx="5508606" cy="4508188"/>
          </a:xfrm>
          <a:noFill/>
          <a:ln/>
        </p:spPr>
        <p:txBody>
          <a:bodyPr/>
          <a:lstStyle/>
          <a:p>
            <a:pPr eaLnBrk="1" hangingPunct="1"/>
            <a:endParaRPr lang="es-ES_tradn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1CF83F7D-AD0A-4F87-BB5C-81A90BEACD0D}" type="slidenum">
              <a:rPr lang="de-DE" smtClean="0"/>
              <a:pPr/>
              <a:t>40</a:t>
            </a:fld>
            <a:endParaRPr lang="de-DE" smtClean="0"/>
          </a:p>
        </p:txBody>
      </p:sp>
      <p:sp>
        <p:nvSpPr>
          <p:cNvPr id="199683" name="Rectangle 2"/>
          <p:cNvSpPr>
            <a:spLocks noChangeArrowheads="1" noTextEdit="1"/>
          </p:cNvSpPr>
          <p:nvPr>
            <p:ph type="sldImg"/>
          </p:nvPr>
        </p:nvSpPr>
        <p:spPr>
          <a:ln/>
        </p:spPr>
      </p:sp>
      <p:sp>
        <p:nvSpPr>
          <p:cNvPr id="199684" name="Rectangle 3"/>
          <p:cNvSpPr>
            <a:spLocks noGrp="1" noChangeArrowheads="1"/>
          </p:cNvSpPr>
          <p:nvPr>
            <p:ph type="body" idx="1"/>
          </p:nvPr>
        </p:nvSpPr>
        <p:spPr>
          <a:xfrm>
            <a:off x="688192" y="4758383"/>
            <a:ext cx="5508606" cy="4508188"/>
          </a:xfrm>
          <a:noFill/>
          <a:ln/>
        </p:spPr>
        <p:txBody>
          <a:bodyPr/>
          <a:lstStyle/>
          <a:p>
            <a:pPr eaLnBrk="1" hangingPunct="1"/>
            <a:endParaRPr lang="es-ES_tradnl"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D6EEB7E9-6D3F-4D2B-ABA9-041135B29D53}" type="slidenum">
              <a:rPr lang="de-DE" smtClean="0"/>
              <a:pPr/>
              <a:t>65</a:t>
            </a:fld>
            <a:endParaRPr lang="de-DE" smtClean="0"/>
          </a:p>
        </p:txBody>
      </p:sp>
      <p:sp>
        <p:nvSpPr>
          <p:cNvPr id="200707" name="Rectangle 2"/>
          <p:cNvSpPr>
            <a:spLocks noChangeArrowheads="1" noTextEdit="1"/>
          </p:cNvSpPr>
          <p:nvPr>
            <p:ph type="sldImg"/>
          </p:nvPr>
        </p:nvSpPr>
        <p:spPr>
          <a:ln/>
        </p:spPr>
      </p:sp>
      <p:sp>
        <p:nvSpPr>
          <p:cNvPr id="200708" name="Rectangle 3"/>
          <p:cNvSpPr>
            <a:spLocks noGrp="1" noChangeArrowheads="1"/>
          </p:cNvSpPr>
          <p:nvPr>
            <p:ph type="body" idx="1"/>
          </p:nvPr>
        </p:nvSpPr>
        <p:spPr>
          <a:xfrm>
            <a:off x="688192" y="4758383"/>
            <a:ext cx="5508606" cy="4508188"/>
          </a:xfrm>
          <a:noFill/>
          <a:ln/>
        </p:spPr>
        <p:txBody>
          <a:bodyPr/>
          <a:lstStyle/>
          <a:p>
            <a:pPr eaLnBrk="1" hangingPunct="1"/>
            <a:endParaRPr lang="es-ES_tradn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a:p>
        </p:txBody>
      </p:sp>
      <p:sp>
        <p:nvSpPr>
          <p:cNvPr id="4" name="Datumsplatzhalter 3"/>
          <p:cNvSpPr>
            <a:spLocks noGrp="1"/>
          </p:cNvSpPr>
          <p:nvPr>
            <p:ph type="dt" sz="half" idx="10"/>
          </p:nvPr>
        </p:nvSpPr>
        <p:spPr/>
        <p:txBody>
          <a:bodyPr/>
          <a:lstStyle>
            <a:lvl1pPr>
              <a:defRPr/>
            </a:lvl1pPr>
          </a:lstStyle>
          <a:p>
            <a:pPr>
              <a:defRPr/>
            </a:pPr>
            <a:fld id="{9716B501-2F0B-4280-843B-812558F3EDE3}" type="datetimeFigureOut">
              <a:rPr lang="en-US"/>
              <a:pPr>
                <a:defRPr/>
              </a:pPr>
              <a:t>6/23/2010</a:t>
            </a:fld>
            <a:endParaRPr lang="en-US"/>
          </a:p>
        </p:txBody>
      </p:sp>
      <p:sp>
        <p:nvSpPr>
          <p:cNvPr id="5" name="Fußzeilenplatzhalter 4"/>
          <p:cNvSpPr>
            <a:spLocks noGrp="1"/>
          </p:cNvSpPr>
          <p:nvPr>
            <p:ph type="ftr" sz="quarter" idx="11"/>
          </p:nvPr>
        </p:nvSpPr>
        <p:spPr/>
        <p:txBody>
          <a:bodyPr/>
          <a:lstStyle>
            <a:lvl1pPr>
              <a:defRPr/>
            </a:lvl1pPr>
          </a:lstStyle>
          <a:p>
            <a:pPr>
              <a:defRPr/>
            </a:pPr>
            <a:endParaRPr lang="en-US"/>
          </a:p>
        </p:txBody>
      </p:sp>
      <p:sp>
        <p:nvSpPr>
          <p:cNvPr id="6" name="Foliennummernplatzhalter 5"/>
          <p:cNvSpPr>
            <a:spLocks noGrp="1"/>
          </p:cNvSpPr>
          <p:nvPr>
            <p:ph type="sldNum" sz="quarter" idx="12"/>
          </p:nvPr>
        </p:nvSpPr>
        <p:spPr/>
        <p:txBody>
          <a:bodyPr/>
          <a:lstStyle>
            <a:lvl1pPr>
              <a:defRPr/>
            </a:lvl1pPr>
          </a:lstStyle>
          <a:p>
            <a:pPr>
              <a:defRPr/>
            </a:pPr>
            <a:fld id="{32226D2E-7529-445B-92F2-A362EBDC1620}" type="slidenum">
              <a:rPr lang="en-US"/>
              <a:pPr>
                <a:defRPr/>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pPr>
              <a:defRPr/>
            </a:pPr>
            <a:fld id="{AF6836B5-851E-4EEF-969B-027FD1BB49FB}" type="datetimeFigureOut">
              <a:rPr lang="en-US"/>
              <a:pPr>
                <a:defRPr/>
              </a:pPr>
              <a:t>6/23/2010</a:t>
            </a:fld>
            <a:endParaRPr lang="en-US"/>
          </a:p>
        </p:txBody>
      </p:sp>
      <p:sp>
        <p:nvSpPr>
          <p:cNvPr id="5" name="Fußzeilenplatzhalter 4"/>
          <p:cNvSpPr>
            <a:spLocks noGrp="1"/>
          </p:cNvSpPr>
          <p:nvPr>
            <p:ph type="ftr" sz="quarter" idx="11"/>
          </p:nvPr>
        </p:nvSpPr>
        <p:spPr/>
        <p:txBody>
          <a:bodyPr/>
          <a:lstStyle>
            <a:lvl1pPr>
              <a:defRPr/>
            </a:lvl1pPr>
          </a:lstStyle>
          <a:p>
            <a:pPr>
              <a:defRPr/>
            </a:pPr>
            <a:endParaRPr lang="en-US"/>
          </a:p>
        </p:txBody>
      </p:sp>
      <p:sp>
        <p:nvSpPr>
          <p:cNvPr id="6" name="Foliennummernplatzhalter 5"/>
          <p:cNvSpPr>
            <a:spLocks noGrp="1"/>
          </p:cNvSpPr>
          <p:nvPr>
            <p:ph type="sldNum" sz="quarter" idx="12"/>
          </p:nvPr>
        </p:nvSpPr>
        <p:spPr/>
        <p:txBody>
          <a:bodyPr/>
          <a:lstStyle>
            <a:lvl1pPr>
              <a:defRPr/>
            </a:lvl1pPr>
          </a:lstStyle>
          <a:p>
            <a:pPr>
              <a:defRPr/>
            </a:pPr>
            <a:fld id="{EAC12A3C-F2E0-4F38-9ADE-3342C6920AA1}" type="slidenum">
              <a:rPr lang="en-US"/>
              <a:pPr>
                <a:defRPr/>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pPr>
              <a:defRPr/>
            </a:pPr>
            <a:fld id="{91E89D75-5AB3-4468-8760-57F646DB9736}" type="datetimeFigureOut">
              <a:rPr lang="en-US"/>
              <a:pPr>
                <a:defRPr/>
              </a:pPr>
              <a:t>6/23/2010</a:t>
            </a:fld>
            <a:endParaRPr lang="en-US"/>
          </a:p>
        </p:txBody>
      </p:sp>
      <p:sp>
        <p:nvSpPr>
          <p:cNvPr id="5" name="Fußzeilenplatzhalter 4"/>
          <p:cNvSpPr>
            <a:spLocks noGrp="1"/>
          </p:cNvSpPr>
          <p:nvPr>
            <p:ph type="ftr" sz="quarter" idx="11"/>
          </p:nvPr>
        </p:nvSpPr>
        <p:spPr/>
        <p:txBody>
          <a:bodyPr/>
          <a:lstStyle>
            <a:lvl1pPr>
              <a:defRPr/>
            </a:lvl1pPr>
          </a:lstStyle>
          <a:p>
            <a:pPr>
              <a:defRPr/>
            </a:pPr>
            <a:endParaRPr lang="en-US"/>
          </a:p>
        </p:txBody>
      </p:sp>
      <p:sp>
        <p:nvSpPr>
          <p:cNvPr id="6" name="Foliennummernplatzhalter 5"/>
          <p:cNvSpPr>
            <a:spLocks noGrp="1"/>
          </p:cNvSpPr>
          <p:nvPr>
            <p:ph type="sldNum" sz="quarter" idx="12"/>
          </p:nvPr>
        </p:nvSpPr>
        <p:spPr/>
        <p:txBody>
          <a:bodyPr/>
          <a:lstStyle>
            <a:lvl1pPr>
              <a:defRPr/>
            </a:lvl1pPr>
          </a:lstStyle>
          <a:p>
            <a:pPr>
              <a:defRPr/>
            </a:pPr>
            <a:fld id="{BBB02B05-861E-4FE3-B654-B780B7C32047}" type="slidenum">
              <a:rPr lang="en-US"/>
              <a:pPr>
                <a:defRPr/>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47700" y="1924050"/>
            <a:ext cx="7772400" cy="4114800"/>
          </a:xfrm>
        </p:spPr>
        <p:txBody>
          <a:bodyPr rtlCol="0">
            <a:normAutofit/>
          </a:bodyPr>
          <a:lstStyle/>
          <a:p>
            <a:pPr lvl="0"/>
            <a:endParaRPr lang="de-DE" noProof="0" smtClean="0"/>
          </a:p>
        </p:txBody>
      </p:sp>
      <p:sp>
        <p:nvSpPr>
          <p:cNvPr id="4" name="Rectangle 4"/>
          <p:cNvSpPr>
            <a:spLocks noGrp="1" noChangeArrowheads="1"/>
          </p:cNvSpPr>
          <p:nvPr>
            <p:ph type="dt" sz="half" idx="10"/>
          </p:nvPr>
        </p:nvSpPr>
        <p:spPr/>
        <p:txBody>
          <a:bodyPr/>
          <a:lstStyle>
            <a:lvl1pPr>
              <a:defRPr/>
            </a:lvl1pPr>
          </a:lstStyle>
          <a:p>
            <a:pPr>
              <a:defRPr/>
            </a:pPr>
            <a:endParaRPr lang="de-DE"/>
          </a:p>
        </p:txBody>
      </p:sp>
      <p:sp>
        <p:nvSpPr>
          <p:cNvPr id="5" name="Rectangle 5"/>
          <p:cNvSpPr>
            <a:spLocks noGrp="1" noChangeArrowheads="1"/>
          </p:cNvSpPr>
          <p:nvPr>
            <p:ph type="ftr" sz="quarter" idx="11"/>
          </p:nvPr>
        </p:nvSpPr>
        <p:spPr/>
        <p:txBody>
          <a:bodyPr/>
          <a:lstStyle>
            <a:lvl1pPr>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vl1pPr>
          </a:lstStyle>
          <a:p>
            <a:pPr>
              <a:defRPr/>
            </a:pPr>
            <a:fld id="{2100520F-0A4F-4E5F-9D44-917CB381F343}" type="slidenum">
              <a:rPr lang="de-DE"/>
              <a:pPr>
                <a:defRPr/>
              </a:pPr>
              <a:t>‹Nr.›</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en-US"/>
          </a:p>
        </p:txBody>
      </p:sp>
      <p:sp>
        <p:nvSpPr>
          <p:cNvPr id="3" name="Textplatzhalter 2"/>
          <p:cNvSpPr>
            <a:spLocks noGrp="1"/>
          </p:cNvSpPr>
          <p:nvPr>
            <p:ph type="body" sz="half" idx="1"/>
          </p:nvPr>
        </p:nvSpPr>
        <p:spPr>
          <a:xfrm>
            <a:off x="457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600200"/>
            <a:ext cx="4038600" cy="2185988"/>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8200" y="3938588"/>
            <a:ext cx="4038600" cy="218757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5"/>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7" name="Fußzeilenplatzhalter 6"/>
          <p:cNvSpPr>
            <a:spLocks noGrp="1"/>
          </p:cNvSpPr>
          <p:nvPr>
            <p:ph type="ftr" sz="quarter" idx="11"/>
          </p:nvPr>
        </p:nvSpPr>
        <p:spPr>
          <a:xfrm>
            <a:off x="3124200" y="6245225"/>
            <a:ext cx="2895600" cy="476250"/>
          </a:xfrm>
        </p:spPr>
        <p:txBody>
          <a:bodyPr/>
          <a:lstStyle>
            <a:lvl1pPr>
              <a:defRPr/>
            </a:lvl1pPr>
          </a:lstStyle>
          <a:p>
            <a:pPr>
              <a:defRPr/>
            </a:pPr>
            <a:endParaRPr lang="de-DE"/>
          </a:p>
        </p:txBody>
      </p:sp>
      <p:sp>
        <p:nvSpPr>
          <p:cNvPr id="8" name="Foliennummernplatzhalter 7"/>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F4FAA580-B615-499E-B96C-23AD896F3660}" type="slidenum">
              <a:rPr lang="de-DE"/>
              <a:pPr>
                <a:defRPr/>
              </a:pPr>
              <a:t>‹Nr.›</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pPr>
              <a:defRPr/>
            </a:pPr>
            <a:fld id="{05D77372-659B-42ED-A62B-FBDA4EE86CD5}" type="datetimeFigureOut">
              <a:rPr lang="en-US"/>
              <a:pPr>
                <a:defRPr/>
              </a:pPr>
              <a:t>6/23/2010</a:t>
            </a:fld>
            <a:endParaRPr lang="en-US"/>
          </a:p>
        </p:txBody>
      </p:sp>
      <p:sp>
        <p:nvSpPr>
          <p:cNvPr id="5" name="Fußzeilenplatzhalter 4"/>
          <p:cNvSpPr>
            <a:spLocks noGrp="1"/>
          </p:cNvSpPr>
          <p:nvPr>
            <p:ph type="ftr" sz="quarter" idx="11"/>
          </p:nvPr>
        </p:nvSpPr>
        <p:spPr/>
        <p:txBody>
          <a:bodyPr/>
          <a:lstStyle>
            <a:lvl1pPr>
              <a:defRPr/>
            </a:lvl1pPr>
          </a:lstStyle>
          <a:p>
            <a:pPr>
              <a:defRPr/>
            </a:pPr>
            <a:endParaRPr lang="en-US"/>
          </a:p>
        </p:txBody>
      </p:sp>
      <p:sp>
        <p:nvSpPr>
          <p:cNvPr id="6" name="Foliennummernplatzhalter 5"/>
          <p:cNvSpPr>
            <a:spLocks noGrp="1"/>
          </p:cNvSpPr>
          <p:nvPr>
            <p:ph type="sldNum" sz="quarter" idx="12"/>
          </p:nvPr>
        </p:nvSpPr>
        <p:spPr/>
        <p:txBody>
          <a:bodyPr/>
          <a:lstStyle>
            <a:lvl1pPr>
              <a:defRPr/>
            </a:lvl1pPr>
          </a:lstStyle>
          <a:p>
            <a:pPr>
              <a:defRPr/>
            </a:pPr>
            <a:fld id="{37D74A10-1BB8-42D9-9674-F2A8E608F64D}" type="slidenum">
              <a:rPr lang="en-US"/>
              <a:pPr>
                <a:defRPr/>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94537268-6999-4761-99C8-4D6A178F9186}" type="datetimeFigureOut">
              <a:rPr lang="en-US"/>
              <a:pPr>
                <a:defRPr/>
              </a:pPr>
              <a:t>6/23/2010</a:t>
            </a:fld>
            <a:endParaRPr lang="en-US"/>
          </a:p>
        </p:txBody>
      </p:sp>
      <p:sp>
        <p:nvSpPr>
          <p:cNvPr id="5" name="Fußzeilenplatzhalter 4"/>
          <p:cNvSpPr>
            <a:spLocks noGrp="1"/>
          </p:cNvSpPr>
          <p:nvPr>
            <p:ph type="ftr" sz="quarter" idx="11"/>
          </p:nvPr>
        </p:nvSpPr>
        <p:spPr/>
        <p:txBody>
          <a:bodyPr/>
          <a:lstStyle>
            <a:lvl1pPr>
              <a:defRPr/>
            </a:lvl1pPr>
          </a:lstStyle>
          <a:p>
            <a:pPr>
              <a:defRPr/>
            </a:pPr>
            <a:endParaRPr lang="en-US"/>
          </a:p>
        </p:txBody>
      </p:sp>
      <p:sp>
        <p:nvSpPr>
          <p:cNvPr id="6" name="Foliennummernplatzhalter 5"/>
          <p:cNvSpPr>
            <a:spLocks noGrp="1"/>
          </p:cNvSpPr>
          <p:nvPr>
            <p:ph type="sldNum" sz="quarter" idx="12"/>
          </p:nvPr>
        </p:nvSpPr>
        <p:spPr/>
        <p:txBody>
          <a:bodyPr/>
          <a:lstStyle>
            <a:lvl1pPr>
              <a:defRPr/>
            </a:lvl1pPr>
          </a:lstStyle>
          <a:p>
            <a:pPr>
              <a:defRPr/>
            </a:pPr>
            <a:fld id="{E972FC83-9F19-4D2C-8C82-1828E7CB5444}" type="slidenum">
              <a:rPr lang="en-US"/>
              <a:pPr>
                <a:defRPr/>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3"/>
          <p:cNvSpPr>
            <a:spLocks noGrp="1"/>
          </p:cNvSpPr>
          <p:nvPr>
            <p:ph type="dt" sz="half" idx="10"/>
          </p:nvPr>
        </p:nvSpPr>
        <p:spPr/>
        <p:txBody>
          <a:bodyPr/>
          <a:lstStyle>
            <a:lvl1pPr>
              <a:defRPr/>
            </a:lvl1pPr>
          </a:lstStyle>
          <a:p>
            <a:pPr>
              <a:defRPr/>
            </a:pPr>
            <a:fld id="{BB89AE53-2EFD-49E3-8B98-B1A1425667DB}" type="datetimeFigureOut">
              <a:rPr lang="en-US"/>
              <a:pPr>
                <a:defRPr/>
              </a:pPr>
              <a:t>6/23/2010</a:t>
            </a:fld>
            <a:endParaRPr lang="en-US"/>
          </a:p>
        </p:txBody>
      </p:sp>
      <p:sp>
        <p:nvSpPr>
          <p:cNvPr id="6" name="Fußzeilenplatzhalter 4"/>
          <p:cNvSpPr>
            <a:spLocks noGrp="1"/>
          </p:cNvSpPr>
          <p:nvPr>
            <p:ph type="ftr" sz="quarter" idx="11"/>
          </p:nvPr>
        </p:nvSpPr>
        <p:spPr/>
        <p:txBody>
          <a:bodyPr/>
          <a:lstStyle>
            <a:lvl1pPr>
              <a:defRPr/>
            </a:lvl1pPr>
          </a:lstStyle>
          <a:p>
            <a:pPr>
              <a:defRPr/>
            </a:pPr>
            <a:endParaRPr lang="en-US"/>
          </a:p>
        </p:txBody>
      </p:sp>
      <p:sp>
        <p:nvSpPr>
          <p:cNvPr id="7" name="Foliennummernplatzhalter 5"/>
          <p:cNvSpPr>
            <a:spLocks noGrp="1"/>
          </p:cNvSpPr>
          <p:nvPr>
            <p:ph type="sldNum" sz="quarter" idx="12"/>
          </p:nvPr>
        </p:nvSpPr>
        <p:spPr/>
        <p:txBody>
          <a:bodyPr/>
          <a:lstStyle>
            <a:lvl1pPr>
              <a:defRPr/>
            </a:lvl1pPr>
          </a:lstStyle>
          <a:p>
            <a:pPr>
              <a:defRPr/>
            </a:pPr>
            <a:fld id="{0DD8CE63-B22F-4262-A78E-A10DF65BA1AC}" type="slidenum">
              <a:rPr lang="en-US"/>
              <a:pPr>
                <a:defRPr/>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3"/>
          <p:cNvSpPr>
            <a:spLocks noGrp="1"/>
          </p:cNvSpPr>
          <p:nvPr>
            <p:ph type="dt" sz="half" idx="10"/>
          </p:nvPr>
        </p:nvSpPr>
        <p:spPr/>
        <p:txBody>
          <a:bodyPr/>
          <a:lstStyle>
            <a:lvl1pPr>
              <a:defRPr/>
            </a:lvl1pPr>
          </a:lstStyle>
          <a:p>
            <a:pPr>
              <a:defRPr/>
            </a:pPr>
            <a:fld id="{B5CBBC64-C412-421B-BD7A-45B2B80963B8}" type="datetimeFigureOut">
              <a:rPr lang="en-US"/>
              <a:pPr>
                <a:defRPr/>
              </a:pPr>
              <a:t>6/23/2010</a:t>
            </a:fld>
            <a:endParaRPr lang="en-US"/>
          </a:p>
        </p:txBody>
      </p:sp>
      <p:sp>
        <p:nvSpPr>
          <p:cNvPr id="8" name="Fußzeilenplatzhalter 4"/>
          <p:cNvSpPr>
            <a:spLocks noGrp="1"/>
          </p:cNvSpPr>
          <p:nvPr>
            <p:ph type="ftr" sz="quarter" idx="11"/>
          </p:nvPr>
        </p:nvSpPr>
        <p:spPr/>
        <p:txBody>
          <a:bodyPr/>
          <a:lstStyle>
            <a:lvl1pPr>
              <a:defRPr/>
            </a:lvl1pPr>
          </a:lstStyle>
          <a:p>
            <a:pPr>
              <a:defRPr/>
            </a:pPr>
            <a:endParaRPr lang="en-US"/>
          </a:p>
        </p:txBody>
      </p:sp>
      <p:sp>
        <p:nvSpPr>
          <p:cNvPr id="9" name="Foliennummernplatzhalter 5"/>
          <p:cNvSpPr>
            <a:spLocks noGrp="1"/>
          </p:cNvSpPr>
          <p:nvPr>
            <p:ph type="sldNum" sz="quarter" idx="12"/>
          </p:nvPr>
        </p:nvSpPr>
        <p:spPr/>
        <p:txBody>
          <a:bodyPr/>
          <a:lstStyle>
            <a:lvl1pPr>
              <a:defRPr/>
            </a:lvl1pPr>
          </a:lstStyle>
          <a:p>
            <a:pPr>
              <a:defRPr/>
            </a:pPr>
            <a:fld id="{79C5B0CB-7FAD-420F-9655-13A6FCA6B7AA}" type="slidenum">
              <a:rPr lang="en-US"/>
              <a:pPr>
                <a:defRPr/>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3"/>
          <p:cNvSpPr>
            <a:spLocks noGrp="1"/>
          </p:cNvSpPr>
          <p:nvPr>
            <p:ph type="dt" sz="half" idx="10"/>
          </p:nvPr>
        </p:nvSpPr>
        <p:spPr/>
        <p:txBody>
          <a:bodyPr/>
          <a:lstStyle>
            <a:lvl1pPr>
              <a:defRPr/>
            </a:lvl1pPr>
          </a:lstStyle>
          <a:p>
            <a:pPr>
              <a:defRPr/>
            </a:pPr>
            <a:fld id="{11B0F06C-A7AE-47B4-93F3-F1F266818E8F}" type="datetimeFigureOut">
              <a:rPr lang="en-US"/>
              <a:pPr>
                <a:defRPr/>
              </a:pPr>
              <a:t>6/23/2010</a:t>
            </a:fld>
            <a:endParaRPr lang="en-US"/>
          </a:p>
        </p:txBody>
      </p:sp>
      <p:sp>
        <p:nvSpPr>
          <p:cNvPr id="4" name="Fußzeilenplatzhalter 4"/>
          <p:cNvSpPr>
            <a:spLocks noGrp="1"/>
          </p:cNvSpPr>
          <p:nvPr>
            <p:ph type="ftr" sz="quarter" idx="11"/>
          </p:nvPr>
        </p:nvSpPr>
        <p:spPr/>
        <p:txBody>
          <a:bodyPr/>
          <a:lstStyle>
            <a:lvl1pPr>
              <a:defRPr/>
            </a:lvl1pPr>
          </a:lstStyle>
          <a:p>
            <a:pPr>
              <a:defRPr/>
            </a:pPr>
            <a:endParaRPr lang="en-US"/>
          </a:p>
        </p:txBody>
      </p:sp>
      <p:sp>
        <p:nvSpPr>
          <p:cNvPr id="5" name="Foliennummernplatzhalter 5"/>
          <p:cNvSpPr>
            <a:spLocks noGrp="1"/>
          </p:cNvSpPr>
          <p:nvPr>
            <p:ph type="sldNum" sz="quarter" idx="12"/>
          </p:nvPr>
        </p:nvSpPr>
        <p:spPr/>
        <p:txBody>
          <a:bodyPr/>
          <a:lstStyle>
            <a:lvl1pPr>
              <a:defRPr/>
            </a:lvl1pPr>
          </a:lstStyle>
          <a:p>
            <a:pPr>
              <a:defRPr/>
            </a:pPr>
            <a:fld id="{D4ABDC40-805E-42F6-A1D5-49CEDD3EEEC2}" type="slidenum">
              <a:rPr lang="en-US"/>
              <a:pPr>
                <a:defRPr/>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59C8CCDC-2059-443F-BBD6-947BBD89C039}" type="datetimeFigureOut">
              <a:rPr lang="en-US"/>
              <a:pPr>
                <a:defRPr/>
              </a:pPr>
              <a:t>6/23/2010</a:t>
            </a:fld>
            <a:endParaRPr lang="en-US"/>
          </a:p>
        </p:txBody>
      </p:sp>
      <p:sp>
        <p:nvSpPr>
          <p:cNvPr id="3" name="Fußzeilenplatzhalter 4"/>
          <p:cNvSpPr>
            <a:spLocks noGrp="1"/>
          </p:cNvSpPr>
          <p:nvPr>
            <p:ph type="ftr" sz="quarter" idx="11"/>
          </p:nvPr>
        </p:nvSpPr>
        <p:spPr/>
        <p:txBody>
          <a:bodyPr/>
          <a:lstStyle>
            <a:lvl1pPr>
              <a:defRPr/>
            </a:lvl1pPr>
          </a:lstStyle>
          <a:p>
            <a:pPr>
              <a:defRPr/>
            </a:pPr>
            <a:endParaRPr lang="en-US"/>
          </a:p>
        </p:txBody>
      </p:sp>
      <p:sp>
        <p:nvSpPr>
          <p:cNvPr id="4" name="Foliennummernplatzhalter 5"/>
          <p:cNvSpPr>
            <a:spLocks noGrp="1"/>
          </p:cNvSpPr>
          <p:nvPr>
            <p:ph type="sldNum" sz="quarter" idx="12"/>
          </p:nvPr>
        </p:nvSpPr>
        <p:spPr/>
        <p:txBody>
          <a:bodyPr/>
          <a:lstStyle>
            <a:lvl1pPr>
              <a:defRPr/>
            </a:lvl1pPr>
          </a:lstStyle>
          <a:p>
            <a:pPr>
              <a:defRPr/>
            </a:pPr>
            <a:fld id="{136EE314-9C4C-4EB9-9330-218151907F14}" type="slidenum">
              <a:rPr lang="en-US"/>
              <a:pPr>
                <a:defRPr/>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0CF95193-AD58-4E9E-9AD0-1047E1D943F8}" type="datetimeFigureOut">
              <a:rPr lang="en-US"/>
              <a:pPr>
                <a:defRPr/>
              </a:pPr>
              <a:t>6/23/2010</a:t>
            </a:fld>
            <a:endParaRPr lang="en-US"/>
          </a:p>
        </p:txBody>
      </p:sp>
      <p:sp>
        <p:nvSpPr>
          <p:cNvPr id="6" name="Fußzeilenplatzhalter 4"/>
          <p:cNvSpPr>
            <a:spLocks noGrp="1"/>
          </p:cNvSpPr>
          <p:nvPr>
            <p:ph type="ftr" sz="quarter" idx="11"/>
          </p:nvPr>
        </p:nvSpPr>
        <p:spPr/>
        <p:txBody>
          <a:bodyPr/>
          <a:lstStyle>
            <a:lvl1pPr>
              <a:defRPr/>
            </a:lvl1pPr>
          </a:lstStyle>
          <a:p>
            <a:pPr>
              <a:defRPr/>
            </a:pPr>
            <a:endParaRPr lang="en-US"/>
          </a:p>
        </p:txBody>
      </p:sp>
      <p:sp>
        <p:nvSpPr>
          <p:cNvPr id="7" name="Foliennummernplatzhalter 5"/>
          <p:cNvSpPr>
            <a:spLocks noGrp="1"/>
          </p:cNvSpPr>
          <p:nvPr>
            <p:ph type="sldNum" sz="quarter" idx="12"/>
          </p:nvPr>
        </p:nvSpPr>
        <p:spPr/>
        <p:txBody>
          <a:bodyPr/>
          <a:lstStyle>
            <a:lvl1pPr>
              <a:defRPr/>
            </a:lvl1pPr>
          </a:lstStyle>
          <a:p>
            <a:pPr>
              <a:defRPr/>
            </a:pPr>
            <a:fld id="{AB13D7B2-5CB0-4E81-A347-8FEA69D4580E}" type="slidenum">
              <a:rPr lang="en-US"/>
              <a:pPr>
                <a:defRPr/>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FF79313C-33F2-4778-9E2E-7D76F3A2D8D4}" type="datetimeFigureOut">
              <a:rPr lang="en-US"/>
              <a:pPr>
                <a:defRPr/>
              </a:pPr>
              <a:t>6/23/2010</a:t>
            </a:fld>
            <a:endParaRPr lang="en-US"/>
          </a:p>
        </p:txBody>
      </p:sp>
      <p:sp>
        <p:nvSpPr>
          <p:cNvPr id="6" name="Fußzeilenplatzhalter 4"/>
          <p:cNvSpPr>
            <a:spLocks noGrp="1"/>
          </p:cNvSpPr>
          <p:nvPr>
            <p:ph type="ftr" sz="quarter" idx="11"/>
          </p:nvPr>
        </p:nvSpPr>
        <p:spPr/>
        <p:txBody>
          <a:bodyPr/>
          <a:lstStyle>
            <a:lvl1pPr>
              <a:defRPr/>
            </a:lvl1pPr>
          </a:lstStyle>
          <a:p>
            <a:pPr>
              <a:defRPr/>
            </a:pPr>
            <a:endParaRPr lang="en-US"/>
          </a:p>
        </p:txBody>
      </p:sp>
      <p:sp>
        <p:nvSpPr>
          <p:cNvPr id="7" name="Foliennummernplatzhalter 5"/>
          <p:cNvSpPr>
            <a:spLocks noGrp="1"/>
          </p:cNvSpPr>
          <p:nvPr>
            <p:ph type="sldNum" sz="quarter" idx="12"/>
          </p:nvPr>
        </p:nvSpPr>
        <p:spPr/>
        <p:txBody>
          <a:bodyPr/>
          <a:lstStyle>
            <a:lvl1pPr>
              <a:defRPr/>
            </a:lvl1pPr>
          </a:lstStyle>
          <a:p>
            <a:pPr>
              <a:defRPr/>
            </a:pPr>
            <a:fld id="{9F109B45-240A-4D2E-B763-164FC42654CE}" type="slidenum">
              <a:rPr lang="en-US"/>
              <a:pPr>
                <a:defRPr/>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endParaRPr lang="en-US" smtClean="0"/>
          </a:p>
        </p:txBody>
      </p:sp>
      <p:sp>
        <p:nvSpPr>
          <p:cNvPr id="3075"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smtClean="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005BAD4-E602-4D23-876D-0812989E1C89}" type="datetimeFigureOut">
              <a:rPr lang="en-US"/>
              <a:pPr>
                <a:defRPr/>
              </a:pPr>
              <a:t>6/23/2010</a:t>
            </a:fld>
            <a:endParaRPr 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7BFEBC07-E239-4DE1-8364-9A7F5356C177}"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1" r:id="rId14"/>
    <p:sldLayoutId id="2147483682" r:id="rId15"/>
    <p:sldLayoutId id="2147483683" r:id="rId16"/>
    <p:sldLayoutId id="2147483684" r:id="rId17"/>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oleObject" Target="../embeddings/Microsoft_Office_Excel-Diagramm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26.xml.rels><?xml version="1.0" encoding="UTF-8" standalone="yes"?>
<Relationships xmlns="http://schemas.openxmlformats.org/package/2006/relationships"><Relationship Id="rId3" Type="http://schemas.openxmlformats.org/officeDocument/2006/relationships/oleObject" Target="../embeddings/Microsoft_Office_Excel-Diagramm2.xl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Microsoft_Office_Excel-Diagramm3.xls"/><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28.xml.rels><?xml version="1.0" encoding="UTF-8" standalone="yes"?>
<Relationships xmlns="http://schemas.openxmlformats.org/package/2006/relationships"><Relationship Id="rId3" Type="http://schemas.openxmlformats.org/officeDocument/2006/relationships/oleObject" Target="../embeddings/Microsoft_Office_Excel-Diagramm4.xls"/><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2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hyperlink" Target="javascript:popupImageWindow('http://www.nyupress.org/popup_image.php?pID=3732&amp;PHPSESSID=31bdfd1090dbd1b9a62c904f26ff99f6')" TargetMode="External"/><Relationship Id="rId7" Type="http://schemas.openxmlformats.org/officeDocument/2006/relationships/hyperlink" Target="http://images.google.at/imgres?imgurl=http://kflood.net/imgs/blog/barcode.jpg&amp;imgrefurl=http://kflood.net/archives/2004_01.php&amp;h=290&amp;w=495&amp;sz=28&amp;tbnid=Ydr_cK2TDJAJ:&amp;tbnh=74&amp;tbnw=127&amp;hl=de&amp;start=3&amp;prev=/images?q=barcode&amp;hl=de&amp;lr=&amp;sa=G"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26.png"/><Relationship Id="rId5" Type="http://schemas.openxmlformats.org/officeDocument/2006/relationships/hyperlink" Target="http://www-staff.it.uts.edu.au/~chw/baby/baby.jpg" TargetMode="External"/><Relationship Id="rId4" Type="http://schemas.openxmlformats.org/officeDocument/2006/relationships/image" Target="../media/image125.png"/><Relationship Id="rId9" Type="http://schemas.openxmlformats.org/officeDocument/2006/relationships/image" Target="../media/image128.jpe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file:///C:\Programme\Macemulation\BasiliskII\Setup\BasiliskIIGUI.exe" TargetMode="External"/><Relationship Id="rId5" Type="http://schemas.openxmlformats.org/officeDocument/2006/relationships/hyperlink" Target="file:///C:\Dokumente%20und%20Einstellungen\fleissner\Eigene%20Dateien\IGW\MathModelltheorie\MathModSE_2008\AUSTRIA.STM" TargetMode="External"/><Relationship Id="rId4" Type="http://schemas.openxmlformats.org/officeDocument/2006/relationships/hyperlink" Target="file:///C:\Neuer%20Ordner\BasiliskII\Setup\BasiliskIIGUI.exe" TargetMode="Externa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www.rp-online.de/public/bildershowinline/aktuelles/politik/deutschland/31087"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bmsk2.cms.apa.at/cms/site/attachments/4/5/5/CH0107/CMS1232705650368/sozialbericht_mitcover.pdf" TargetMode="Externa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hyperlink" Target="http://peter.fleissner.org/MathMod/Skriptum_Sozkyb.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file:///C:\Programme\isee%20systems\STELLA8\STELLA8_1.exe"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oleObject" Target="../embeddings/Microsoft_Office_Excel-Diagramm5.xls"/><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232.xml.rels><?xml version="1.0" encoding="UTF-8" standalone="yes"?>
<Relationships xmlns="http://schemas.openxmlformats.org/package/2006/relationships"><Relationship Id="rId3" Type="http://schemas.openxmlformats.org/officeDocument/2006/relationships/oleObject" Target="../embeddings/Microsoft_Office_Excel-Diagramm6.xls"/><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233.xml.rels><?xml version="1.0" encoding="UTF-8" standalone="yes"?>
<Relationships xmlns="http://schemas.openxmlformats.org/package/2006/relationships"><Relationship Id="rId3" Type="http://schemas.openxmlformats.org/officeDocument/2006/relationships/oleObject" Target="../embeddings/Microsoft_Office_Excel-Diagramm7.xls"/><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234.xml.rels><?xml version="1.0" encoding="UTF-8" standalone="yes"?>
<Relationships xmlns="http://schemas.openxmlformats.org/package/2006/relationships"><Relationship Id="rId3" Type="http://schemas.openxmlformats.org/officeDocument/2006/relationships/oleObject" Target="../embeddings/Microsoft_Office_Excel-Diagramm8.xls"/><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2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hyperlink" Target="http://galileoandeinstein.physics.virginia.edu/more_stuff/Applets/brownian/brownian.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hyperlink" Target="http://angel.elte.hu/~panic/pedsim/sim/Panic.html" TargetMode="External"/><Relationship Id="rId2" Type="http://schemas.openxmlformats.org/officeDocument/2006/relationships/hyperlink" Target="http://angel.elte.hu/~panic/pedsim/sim/No_Panic.html" TargetMode="External"/><Relationship Id="rId1" Type="http://schemas.openxmlformats.org/officeDocument/2006/relationships/slideLayout" Target="../slideLayouts/slideLayout2.xml"/><Relationship Id="rId5" Type="http://schemas.openxmlformats.org/officeDocument/2006/relationships/hyperlink" Target="http://angel.elte.hu/~panic/pedsim/sim/Column_5.html" TargetMode="External"/><Relationship Id="rId4" Type="http://schemas.openxmlformats.org/officeDocument/2006/relationships/hyperlink" Target="http://angel.elte.hu/~panic/pedsim/sim/Stampede_N0200_Fc1600.html" TargetMode="Externa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file:///C:\Dokumente%20und%20Einstellungen\fleissner\Dreiecke%20Exported\Dreiecke.html" TargetMode="External"/><Relationship Id="rId2" Type="http://schemas.openxmlformats.org/officeDocument/2006/relationships/hyperlink" Target="http://peter.fleissner.org/Dreiecke%20Exported/Dreiecke.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file:///C:\Dokumente%20und%20Einstellungen\fleissner\Eigene%20Dateien\IGW\MathModelltheorie\springer\default.ht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members.chello.at/gre/springer/"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fleissner@arrakis.e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ym-pforta.bildung-lsa.de/tschoedel/chemie/chemie_02/bzr/bzr.rm" TargetMode="External"/><Relationship Id="rId1" Type="http://schemas.openxmlformats.org/officeDocument/2006/relationships/slideLayout" Target="../slideLayouts/slideLayout2.xml"/><Relationship Id="rId4" Type="http://schemas.openxmlformats.org/officeDocument/2006/relationships/hyperlink" Target="file:///C:\Dokumente%20und%20Einstellungen\fleissner\Eigene%20Dateien\Eigene%20Videos\RealPlayer-Downloads\Belousov-Zhabotinsky-Reaction%20-%20an%20Oscillating%20Reaction2.ivr"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hyperlink" Target="Transformationsproblem.avi" TargetMode="External"/><Relationship Id="rId2" Type="http://schemas.openxmlformats.org/officeDocument/2006/relationships/image" Target="../media/image38.em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AutoScreenRecorder_01%20May.%2020%2009.39.avi"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123825" y="5114925"/>
            <a:ext cx="8896350" cy="685800"/>
          </a:xfrm>
        </p:spPr>
        <p:txBody>
          <a:bodyPr/>
          <a:lstStyle/>
          <a:p>
            <a:pPr algn="ctr">
              <a:buFontTx/>
              <a:buNone/>
            </a:pPr>
            <a:r>
              <a:rPr lang="de-DE" sz="2000" dirty="0" smtClean="0"/>
              <a:t>Peter Fleissner, </a:t>
            </a:r>
            <a:r>
              <a:rPr lang="de-DE" sz="2000" dirty="0" smtClean="0"/>
              <a:t>Wien</a:t>
            </a:r>
          </a:p>
          <a:p>
            <a:pPr algn="ctr">
              <a:buFontTx/>
              <a:buNone/>
            </a:pPr>
            <a:r>
              <a:rPr lang="de-DE" sz="2000" dirty="0" smtClean="0"/>
              <a:t>fleissner@arrakis.es</a:t>
            </a:r>
            <a:endParaRPr lang="en-US" sz="2000" dirty="0" smtClean="0"/>
          </a:p>
        </p:txBody>
      </p:sp>
      <p:sp>
        <p:nvSpPr>
          <p:cNvPr id="7171" name="Rectangle 4"/>
          <p:cNvSpPr>
            <a:spLocks noChangeArrowheads="1"/>
          </p:cNvSpPr>
          <p:nvPr/>
        </p:nvSpPr>
        <p:spPr bwMode="auto">
          <a:xfrm>
            <a:off x="685800" y="2324100"/>
            <a:ext cx="7772400" cy="3200400"/>
          </a:xfrm>
          <a:prstGeom prst="rect">
            <a:avLst/>
          </a:prstGeom>
          <a:noFill/>
          <a:ln w="9525">
            <a:noFill/>
            <a:miter lim="800000"/>
            <a:headEnd/>
            <a:tailEnd/>
          </a:ln>
        </p:spPr>
        <p:txBody>
          <a:bodyPr anchor="ctr"/>
          <a:lstStyle/>
          <a:p>
            <a:pPr algn="ctr"/>
            <a:r>
              <a:rPr lang="en-US" sz="3200" i="1" dirty="0" err="1" smtClean="0"/>
              <a:t>Zur</a:t>
            </a:r>
            <a:r>
              <a:rPr lang="en-US" sz="3200" i="1" dirty="0" smtClean="0"/>
              <a:t> </a:t>
            </a:r>
            <a:r>
              <a:rPr lang="en-US" sz="3200" i="1" dirty="0" err="1" smtClean="0"/>
              <a:t>W</a:t>
            </a:r>
            <a:r>
              <a:rPr lang="en-US" sz="3200" i="1" dirty="0" err="1" smtClean="0"/>
              <a:t>iderspiegelung</a:t>
            </a:r>
            <a:endParaRPr lang="en-US" sz="3200" i="1" dirty="0"/>
          </a:p>
          <a:p>
            <a:pPr algn="ctr"/>
            <a:r>
              <a:rPr lang="en-US" sz="3200" i="1" dirty="0" err="1"/>
              <a:t>sozialer</a:t>
            </a:r>
            <a:r>
              <a:rPr lang="en-US" sz="3200" i="1" dirty="0"/>
              <a:t> </a:t>
            </a:r>
            <a:r>
              <a:rPr lang="en-US" sz="3200" i="1" dirty="0" err="1" smtClean="0"/>
              <a:t>Prozesse</a:t>
            </a:r>
            <a:endParaRPr lang="en-US" sz="3200" i="1" dirty="0" smtClean="0"/>
          </a:p>
          <a:p>
            <a:pPr algn="ctr"/>
            <a:r>
              <a:rPr lang="de-DE" sz="3200" i="1" dirty="0" smtClean="0"/>
              <a:t>i</a:t>
            </a:r>
            <a:r>
              <a:rPr lang="de-DE" sz="3200" i="1" dirty="0" smtClean="0"/>
              <a:t>n mathematischen Simulationsmodellen</a:t>
            </a:r>
          </a:p>
          <a:p>
            <a:pPr algn="ctr"/>
            <a:endParaRPr lang="en-US" sz="1600" i="1" dirty="0"/>
          </a:p>
          <a:p>
            <a:endParaRPr lang="en-US" sz="2000" i="1" dirty="0">
              <a:latin typeface="Calibri" pitchFamily="34" charset="0"/>
            </a:endParaRPr>
          </a:p>
        </p:txBody>
      </p:sp>
      <p:sp>
        <p:nvSpPr>
          <p:cNvPr id="7172" name="Text Box 6"/>
          <p:cNvSpPr txBox="1">
            <a:spLocks noChangeArrowheads="1"/>
          </p:cNvSpPr>
          <p:nvPr/>
        </p:nvSpPr>
        <p:spPr bwMode="auto">
          <a:xfrm>
            <a:off x="0" y="0"/>
            <a:ext cx="9144000" cy="1938992"/>
          </a:xfrm>
          <a:prstGeom prst="rect">
            <a:avLst/>
          </a:prstGeom>
          <a:noFill/>
          <a:ln w="9525">
            <a:noFill/>
            <a:miter lim="800000"/>
            <a:headEnd/>
            <a:tailEnd/>
          </a:ln>
        </p:spPr>
        <p:txBody>
          <a:bodyPr>
            <a:spAutoFit/>
          </a:bodyPr>
          <a:lstStyle/>
          <a:p>
            <a:pPr algn="ctr"/>
            <a:r>
              <a:rPr lang="en-US" sz="3200" dirty="0">
                <a:latin typeface="Calibri" pitchFamily="34" charset="0"/>
              </a:rPr>
              <a:t>SIMULATION KOMPLEXER SYSTEME  </a:t>
            </a:r>
          </a:p>
          <a:p>
            <a:pPr algn="ctr"/>
            <a:r>
              <a:rPr lang="en-US" sz="3200" dirty="0">
                <a:latin typeface="Calibri" pitchFamily="34" charset="0"/>
              </a:rPr>
              <a:t>FORSCHEN IN DER </a:t>
            </a:r>
            <a:r>
              <a:rPr lang="en-US" sz="3200" dirty="0" smtClean="0">
                <a:latin typeface="Calibri" pitchFamily="34" charset="0"/>
              </a:rPr>
              <a:t>VON-NEUMANN-GALAXIS</a:t>
            </a:r>
            <a:endParaRPr lang="en-US" sz="2000" dirty="0" smtClean="0">
              <a:latin typeface="Calibri" pitchFamily="34" charset="0"/>
            </a:endParaRPr>
          </a:p>
          <a:p>
            <a:pPr algn="ctr"/>
            <a:r>
              <a:rPr lang="en-US" sz="2000" dirty="0" smtClean="0">
                <a:latin typeface="Calibri" pitchFamily="34" charset="0"/>
              </a:rPr>
              <a:t>Jour </a:t>
            </a:r>
            <a:r>
              <a:rPr lang="en-US" sz="2000" dirty="0">
                <a:latin typeface="Calibri" pitchFamily="34" charset="0"/>
              </a:rPr>
              <a:t>fixe</a:t>
            </a:r>
          </a:p>
          <a:p>
            <a:pPr algn="ctr"/>
            <a:r>
              <a:rPr lang="de-DE" dirty="0">
                <a:latin typeface="Calibri" pitchFamily="34" charset="0"/>
              </a:rPr>
              <a:t>am Institut für Wissenschaft und Kunst</a:t>
            </a:r>
            <a:endParaRPr lang="en-US" dirty="0">
              <a:latin typeface="Calibri" pitchFamily="34" charset="0"/>
            </a:endParaRPr>
          </a:p>
          <a:p>
            <a:pPr algn="ctr"/>
            <a:r>
              <a:rPr lang="de-DE" dirty="0" smtClean="0">
                <a:latin typeface="Calibri" pitchFamily="34" charset="0"/>
              </a:rPr>
              <a:t>22. Juni 2010, 19:00 </a:t>
            </a:r>
            <a:r>
              <a:rPr lang="de-DE" dirty="0">
                <a:latin typeface="Calibri" pitchFamily="34" charset="0"/>
              </a:rPr>
              <a:t>U</a:t>
            </a:r>
            <a:r>
              <a:rPr lang="de-DE" dirty="0" smtClean="0">
                <a:latin typeface="Calibri" pitchFamily="34" charset="0"/>
              </a:rPr>
              <a:t>hr</a:t>
            </a:r>
            <a:endParaRPr lang="en-US" dirty="0">
              <a:latin typeface="Calibri" pitchFamily="34" charset="0"/>
            </a:endParaRPr>
          </a:p>
        </p:txBody>
      </p:sp>
      <p:sp>
        <p:nvSpPr>
          <p:cNvPr id="7173" name="Rectangle 7"/>
          <p:cNvSpPr>
            <a:spLocks noChangeArrowheads="1"/>
          </p:cNvSpPr>
          <p:nvPr/>
        </p:nvSpPr>
        <p:spPr bwMode="auto">
          <a:xfrm>
            <a:off x="0" y="0"/>
            <a:ext cx="9144000" cy="1988840"/>
          </a:xfrm>
          <a:prstGeom prst="rect">
            <a:avLst/>
          </a:prstGeom>
          <a:solidFill>
            <a:srgbClr val="99CC00">
              <a:alpha val="50195"/>
            </a:srgbClr>
          </a:solidFill>
          <a:ln w="9525">
            <a:noFill/>
            <a:miter lim="800000"/>
            <a:headEnd/>
            <a:tailEnd/>
          </a:ln>
        </p:spPr>
        <p:txBody>
          <a:bodyPr wrap="none" anchor="ctr"/>
          <a:lstStyle/>
          <a:p>
            <a:endParaRPr lang="en-US">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4300" y="274638"/>
            <a:ext cx="8839200" cy="1143000"/>
          </a:xfrm>
        </p:spPr>
        <p:txBody>
          <a:bodyPr/>
          <a:lstStyle/>
          <a:p>
            <a:pPr eaLnBrk="1" hangingPunct="1"/>
            <a:r>
              <a:rPr lang="de-DE" sz="2800" i="1" kern="0" dirty="0" smtClean="0">
                <a:solidFill>
                  <a:schemeClr val="accent2"/>
                </a:solidFill>
              </a:rPr>
              <a:t>Mathematische Vergegenständlichung 2: </a:t>
            </a:r>
            <a:br>
              <a:rPr lang="de-DE" sz="2800" i="1" kern="0" dirty="0" smtClean="0">
                <a:solidFill>
                  <a:schemeClr val="accent2"/>
                </a:solidFill>
              </a:rPr>
            </a:br>
            <a:r>
              <a:rPr lang="de-DE" sz="2800" i="1" kern="0" dirty="0" smtClean="0">
                <a:solidFill>
                  <a:schemeClr val="accent2"/>
                </a:solidFill>
              </a:rPr>
              <a:t>Dynamische Bilanzgleichung </a:t>
            </a:r>
            <a:r>
              <a:rPr lang="de-DE" sz="2400" dirty="0" smtClean="0"/>
              <a:t/>
            </a:r>
            <a:br>
              <a:rPr lang="de-DE" sz="2400" dirty="0" smtClean="0"/>
            </a:br>
            <a:r>
              <a:rPr lang="de-DE" sz="1400" dirty="0" smtClean="0"/>
              <a:t> </a:t>
            </a:r>
            <a:br>
              <a:rPr lang="de-DE" sz="1400" dirty="0" smtClean="0"/>
            </a:br>
            <a:r>
              <a:rPr lang="de-DE" sz="2000" i="0" dirty="0" smtClean="0"/>
              <a:t>Lagerhaltungsgleichung, dynamische Bevölkerungsbilanzen, Kapitalakkumulation,  </a:t>
            </a:r>
            <a:r>
              <a:rPr lang="de-DE" sz="2000" i="0" dirty="0" smtClean="0"/>
              <a:t>dynamische </a:t>
            </a:r>
            <a:r>
              <a:rPr lang="de-DE" sz="2000" i="0" dirty="0" smtClean="0"/>
              <a:t>Buchhaltungsschemata</a:t>
            </a:r>
            <a:endParaRPr lang="de-DE" sz="2000" dirty="0" smtClean="0"/>
          </a:p>
        </p:txBody>
      </p:sp>
      <p:sp>
        <p:nvSpPr>
          <p:cNvPr id="20483" name="Line 3"/>
          <p:cNvSpPr>
            <a:spLocks noChangeShapeType="1"/>
          </p:cNvSpPr>
          <p:nvPr/>
        </p:nvSpPr>
        <p:spPr bwMode="auto">
          <a:xfrm>
            <a:off x="3179763" y="2886075"/>
            <a:ext cx="323850" cy="0"/>
          </a:xfrm>
          <a:prstGeom prst="line">
            <a:avLst/>
          </a:prstGeom>
          <a:noFill/>
          <a:ln w="9525">
            <a:solidFill>
              <a:schemeClr val="tx1"/>
            </a:solidFill>
            <a:round/>
            <a:headEnd/>
            <a:tailEnd/>
          </a:ln>
        </p:spPr>
        <p:txBody>
          <a:bodyPr/>
          <a:lstStyle/>
          <a:p>
            <a:endParaRPr lang="en-US"/>
          </a:p>
        </p:txBody>
      </p:sp>
      <p:sp>
        <p:nvSpPr>
          <p:cNvPr id="83972" name="Line 4"/>
          <p:cNvSpPr>
            <a:spLocks noChangeShapeType="1"/>
          </p:cNvSpPr>
          <p:nvPr/>
        </p:nvSpPr>
        <p:spPr bwMode="auto">
          <a:xfrm>
            <a:off x="2971800" y="2144713"/>
            <a:ext cx="1993900" cy="0"/>
          </a:xfrm>
          <a:prstGeom prst="line">
            <a:avLst/>
          </a:prstGeom>
          <a:noFill/>
          <a:ln w="9525">
            <a:solidFill>
              <a:schemeClr val="tx1"/>
            </a:solidFill>
            <a:round/>
            <a:headEnd/>
            <a:tailEnd/>
          </a:ln>
        </p:spPr>
        <p:txBody>
          <a:bodyPr/>
          <a:lstStyle/>
          <a:p>
            <a:endParaRPr lang="en-US"/>
          </a:p>
        </p:txBody>
      </p:sp>
      <p:sp>
        <p:nvSpPr>
          <p:cNvPr id="83973" name="Line 5"/>
          <p:cNvSpPr>
            <a:spLocks noChangeShapeType="1"/>
          </p:cNvSpPr>
          <p:nvPr/>
        </p:nvSpPr>
        <p:spPr bwMode="auto">
          <a:xfrm>
            <a:off x="2971800" y="5492750"/>
            <a:ext cx="1993900" cy="3175"/>
          </a:xfrm>
          <a:prstGeom prst="line">
            <a:avLst/>
          </a:prstGeom>
          <a:noFill/>
          <a:ln w="9525">
            <a:solidFill>
              <a:schemeClr val="tx1"/>
            </a:solidFill>
            <a:round/>
            <a:headEnd/>
            <a:tailEnd/>
          </a:ln>
        </p:spPr>
        <p:txBody>
          <a:bodyPr/>
          <a:lstStyle/>
          <a:p>
            <a:endParaRPr lang="en-US"/>
          </a:p>
        </p:txBody>
      </p:sp>
      <p:sp>
        <p:nvSpPr>
          <p:cNvPr id="83974" name="Line 6"/>
          <p:cNvSpPr>
            <a:spLocks noChangeShapeType="1"/>
          </p:cNvSpPr>
          <p:nvPr/>
        </p:nvSpPr>
        <p:spPr bwMode="auto">
          <a:xfrm>
            <a:off x="4503738" y="2152650"/>
            <a:ext cx="0" cy="3352800"/>
          </a:xfrm>
          <a:prstGeom prst="line">
            <a:avLst/>
          </a:prstGeom>
          <a:noFill/>
          <a:ln w="57150">
            <a:solidFill>
              <a:schemeClr val="tx1"/>
            </a:solidFill>
            <a:round/>
            <a:headEnd/>
            <a:tailEnd/>
          </a:ln>
        </p:spPr>
        <p:txBody>
          <a:bodyPr/>
          <a:lstStyle/>
          <a:p>
            <a:endParaRPr lang="en-US"/>
          </a:p>
        </p:txBody>
      </p:sp>
      <p:grpSp>
        <p:nvGrpSpPr>
          <p:cNvPr id="2" name="Group 7"/>
          <p:cNvGrpSpPr>
            <a:grpSpLocks/>
          </p:cNvGrpSpPr>
          <p:nvPr/>
        </p:nvGrpSpPr>
        <p:grpSpPr bwMode="auto">
          <a:xfrm>
            <a:off x="3192463" y="2147888"/>
            <a:ext cx="336550" cy="742950"/>
            <a:chOff x="531" y="1476"/>
            <a:chExt cx="212" cy="468"/>
          </a:xfrm>
        </p:grpSpPr>
        <p:sp>
          <p:nvSpPr>
            <p:cNvPr id="20507" name="Line 8"/>
            <p:cNvSpPr>
              <a:spLocks noChangeShapeType="1"/>
            </p:cNvSpPr>
            <p:nvPr/>
          </p:nvSpPr>
          <p:spPr bwMode="auto">
            <a:xfrm>
              <a:off x="641" y="1476"/>
              <a:ext cx="0" cy="468"/>
            </a:xfrm>
            <a:prstGeom prst="line">
              <a:avLst/>
            </a:prstGeom>
            <a:noFill/>
            <a:ln w="57150">
              <a:solidFill>
                <a:schemeClr val="tx1"/>
              </a:solidFill>
              <a:round/>
              <a:headEnd/>
              <a:tailEnd/>
            </a:ln>
          </p:spPr>
          <p:txBody>
            <a:bodyPr/>
            <a:lstStyle/>
            <a:p>
              <a:endParaRPr lang="en-US"/>
            </a:p>
          </p:txBody>
        </p:sp>
        <p:sp>
          <p:nvSpPr>
            <p:cNvPr id="20508" name="Line 9"/>
            <p:cNvSpPr>
              <a:spLocks noChangeShapeType="1"/>
            </p:cNvSpPr>
            <p:nvPr/>
          </p:nvSpPr>
          <p:spPr bwMode="auto">
            <a:xfrm>
              <a:off x="531" y="1476"/>
              <a:ext cx="204" cy="0"/>
            </a:xfrm>
            <a:prstGeom prst="line">
              <a:avLst/>
            </a:prstGeom>
            <a:noFill/>
            <a:ln w="9525">
              <a:solidFill>
                <a:schemeClr val="tx1"/>
              </a:solidFill>
              <a:round/>
              <a:headEnd/>
              <a:tailEnd/>
            </a:ln>
          </p:spPr>
          <p:txBody>
            <a:bodyPr/>
            <a:lstStyle/>
            <a:p>
              <a:endParaRPr lang="en-US"/>
            </a:p>
          </p:txBody>
        </p:sp>
        <p:sp>
          <p:nvSpPr>
            <p:cNvPr id="20509" name="Line 10"/>
            <p:cNvSpPr>
              <a:spLocks noChangeShapeType="1"/>
            </p:cNvSpPr>
            <p:nvPr/>
          </p:nvSpPr>
          <p:spPr bwMode="auto">
            <a:xfrm>
              <a:off x="539" y="1943"/>
              <a:ext cx="204" cy="0"/>
            </a:xfrm>
            <a:prstGeom prst="line">
              <a:avLst/>
            </a:prstGeom>
            <a:noFill/>
            <a:ln w="9525">
              <a:solidFill>
                <a:schemeClr val="tx1"/>
              </a:solidFill>
              <a:round/>
              <a:headEnd/>
              <a:tailEnd/>
            </a:ln>
          </p:spPr>
          <p:txBody>
            <a:bodyPr/>
            <a:lstStyle/>
            <a:p>
              <a:endParaRPr lang="en-US"/>
            </a:p>
          </p:txBody>
        </p:sp>
      </p:grpSp>
      <p:sp>
        <p:nvSpPr>
          <p:cNvPr id="20488" name="Text Box 11"/>
          <p:cNvSpPr txBox="1">
            <a:spLocks noChangeArrowheads="1"/>
          </p:cNvSpPr>
          <p:nvPr/>
        </p:nvSpPr>
        <p:spPr bwMode="auto">
          <a:xfrm>
            <a:off x="2790825" y="3875088"/>
            <a:ext cx="608013" cy="366712"/>
          </a:xfrm>
          <a:prstGeom prst="rect">
            <a:avLst/>
          </a:prstGeom>
          <a:noFill/>
          <a:ln w="9525">
            <a:noFill/>
            <a:miter lim="800000"/>
            <a:headEnd/>
            <a:tailEnd/>
          </a:ln>
        </p:spPr>
        <p:txBody>
          <a:bodyPr>
            <a:spAutoFit/>
          </a:bodyPr>
          <a:lstStyle/>
          <a:p>
            <a:pPr>
              <a:spcBef>
                <a:spcPct val="50000"/>
              </a:spcBef>
            </a:pPr>
            <a:r>
              <a:rPr lang="de-DE" sz="1800">
                <a:latin typeface="Arial" charset="0"/>
                <a:cs typeface="Arial" charset="0"/>
              </a:rPr>
              <a:t>x(t)</a:t>
            </a:r>
          </a:p>
        </p:txBody>
      </p:sp>
      <p:sp>
        <p:nvSpPr>
          <p:cNvPr id="83980" name="Text Box 12"/>
          <p:cNvSpPr txBox="1">
            <a:spLocks noChangeArrowheads="1"/>
          </p:cNvSpPr>
          <p:nvPr/>
        </p:nvSpPr>
        <p:spPr bwMode="auto">
          <a:xfrm>
            <a:off x="2974975" y="5703888"/>
            <a:ext cx="2092325" cy="396875"/>
          </a:xfrm>
          <a:prstGeom prst="rect">
            <a:avLst/>
          </a:prstGeom>
          <a:noFill/>
          <a:ln w="9525">
            <a:noFill/>
            <a:miter lim="800000"/>
            <a:headEnd/>
            <a:tailEnd/>
          </a:ln>
        </p:spPr>
        <p:txBody>
          <a:bodyPr>
            <a:spAutoFit/>
          </a:bodyPr>
          <a:lstStyle/>
          <a:p>
            <a:pPr>
              <a:spcBef>
                <a:spcPct val="50000"/>
              </a:spcBef>
            </a:pPr>
            <a:r>
              <a:rPr lang="de-DE" sz="2000" b="1">
                <a:latin typeface="Arial" charset="0"/>
                <a:cs typeface="Arial" charset="0"/>
              </a:rPr>
              <a:t> t      </a:t>
            </a:r>
            <a:r>
              <a:rPr lang="de-DE" sz="2000">
                <a:latin typeface="Arial" charset="0"/>
                <a:cs typeface="Arial" charset="0"/>
              </a:rPr>
              <a:t>-&gt;</a:t>
            </a:r>
            <a:r>
              <a:rPr lang="de-DE" sz="2000" b="1">
                <a:latin typeface="Arial" charset="0"/>
                <a:cs typeface="Arial" charset="0"/>
              </a:rPr>
              <a:t>    t </a:t>
            </a:r>
            <a:r>
              <a:rPr lang="de-DE" sz="2000">
                <a:latin typeface="Arial" charset="0"/>
                <a:cs typeface="Arial" charset="0"/>
              </a:rPr>
              <a:t>+</a:t>
            </a:r>
            <a:r>
              <a:rPr lang="de-DE" sz="1800" b="1">
                <a:latin typeface="Symbol" pitchFamily="18" charset="2"/>
                <a:cs typeface="Arial" charset="0"/>
              </a:rPr>
              <a:t>D</a:t>
            </a:r>
            <a:r>
              <a:rPr lang="de-DE" sz="2000" b="1">
                <a:latin typeface="Arial" charset="0"/>
                <a:cs typeface="Arial" charset="0"/>
              </a:rPr>
              <a:t>t</a:t>
            </a:r>
          </a:p>
        </p:txBody>
      </p:sp>
      <p:sp>
        <p:nvSpPr>
          <p:cNvPr id="83981" name="Text Box 13"/>
          <p:cNvSpPr txBox="1">
            <a:spLocks noChangeArrowheads="1"/>
          </p:cNvSpPr>
          <p:nvPr/>
        </p:nvSpPr>
        <p:spPr bwMode="auto">
          <a:xfrm>
            <a:off x="5468938" y="2143125"/>
            <a:ext cx="3675062" cy="3278188"/>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x(t+</a:t>
            </a:r>
            <a:r>
              <a:rPr lang="de-DE" sz="1800">
                <a:latin typeface="Symbol" pitchFamily="18" charset="2"/>
                <a:cs typeface="Arial" charset="0"/>
              </a:rPr>
              <a:t>D</a:t>
            </a:r>
            <a:r>
              <a:rPr lang="de-DE" sz="1800">
                <a:latin typeface="Arial" charset="0"/>
                <a:cs typeface="Arial" charset="0"/>
              </a:rPr>
              <a:t>t) = x(t) + </a:t>
            </a:r>
            <a:r>
              <a:rPr lang="de-DE" sz="1800">
                <a:latin typeface="Symbol" pitchFamily="18" charset="2"/>
                <a:cs typeface="Arial" charset="0"/>
              </a:rPr>
              <a:t>D</a:t>
            </a:r>
            <a:r>
              <a:rPr lang="de-DE" sz="1800">
                <a:latin typeface="Arial" charset="0"/>
                <a:cs typeface="Arial" charset="0"/>
              </a:rPr>
              <a:t>x(t, t+1) </a:t>
            </a:r>
          </a:p>
          <a:p>
            <a:pPr algn="l">
              <a:spcBef>
                <a:spcPct val="50000"/>
              </a:spcBef>
            </a:pPr>
            <a:r>
              <a:rPr lang="de-DE" sz="1800">
                <a:latin typeface="Arial" charset="0"/>
                <a:cs typeface="Arial" charset="0"/>
              </a:rPr>
              <a:t>Die einzige qualitative Differenz zwischen linker und rechter Seite ist die Lage in der Zeit</a:t>
            </a:r>
          </a:p>
          <a:p>
            <a:pPr algn="l">
              <a:spcBef>
                <a:spcPct val="50000"/>
              </a:spcBef>
            </a:pPr>
            <a:r>
              <a:rPr lang="de-DE" sz="1800">
                <a:latin typeface="Arial" charset="0"/>
                <a:cs typeface="Arial" charset="0"/>
              </a:rPr>
              <a:t>Widerspiegelung besteht aus Bestandsgrößen und Flussgrößen</a:t>
            </a:r>
          </a:p>
          <a:p>
            <a:pPr algn="l">
              <a:spcBef>
                <a:spcPct val="50000"/>
              </a:spcBef>
            </a:pPr>
            <a:r>
              <a:rPr lang="de-DE" sz="1800">
                <a:latin typeface="Arial" charset="0"/>
                <a:cs typeface="Arial" charset="0"/>
              </a:rPr>
              <a:t>Basis für das Widerspiegeln dynamischer Prozesse (Differenzen und/oder Differzialgleichungen)</a:t>
            </a:r>
          </a:p>
        </p:txBody>
      </p:sp>
      <p:sp>
        <p:nvSpPr>
          <p:cNvPr id="83982" name="Text Box 14"/>
          <p:cNvSpPr txBox="1">
            <a:spLocks noChangeArrowheads="1"/>
          </p:cNvSpPr>
          <p:nvPr/>
        </p:nvSpPr>
        <p:spPr bwMode="auto">
          <a:xfrm>
            <a:off x="2197100" y="2328863"/>
            <a:ext cx="1241425" cy="366712"/>
          </a:xfrm>
          <a:prstGeom prst="rect">
            <a:avLst/>
          </a:prstGeom>
          <a:noFill/>
          <a:ln w="9525">
            <a:noFill/>
            <a:miter lim="800000"/>
            <a:headEnd/>
            <a:tailEnd/>
          </a:ln>
        </p:spPr>
        <p:txBody>
          <a:bodyPr>
            <a:spAutoFit/>
          </a:bodyPr>
          <a:lstStyle/>
          <a:p>
            <a:pPr>
              <a:spcBef>
                <a:spcPct val="50000"/>
              </a:spcBef>
            </a:pPr>
            <a:r>
              <a:rPr lang="de-DE" sz="1800">
                <a:latin typeface="Symbol" pitchFamily="18" charset="2"/>
                <a:cs typeface="Arial" charset="0"/>
              </a:rPr>
              <a:t>D</a:t>
            </a:r>
            <a:r>
              <a:rPr lang="de-DE" sz="1800">
                <a:latin typeface="Arial" charset="0"/>
                <a:cs typeface="Arial" charset="0"/>
              </a:rPr>
              <a:t>x(t, t+1)</a:t>
            </a:r>
          </a:p>
        </p:txBody>
      </p:sp>
      <p:sp>
        <p:nvSpPr>
          <p:cNvPr id="83983" name="Text Box 15"/>
          <p:cNvSpPr txBox="1">
            <a:spLocks noChangeArrowheads="1"/>
          </p:cNvSpPr>
          <p:nvPr/>
        </p:nvSpPr>
        <p:spPr bwMode="auto">
          <a:xfrm>
            <a:off x="4284663" y="3905250"/>
            <a:ext cx="1241425" cy="366713"/>
          </a:xfrm>
          <a:prstGeom prst="rect">
            <a:avLst/>
          </a:prstGeom>
          <a:noFill/>
          <a:ln w="9525">
            <a:noFill/>
            <a:miter lim="800000"/>
            <a:headEnd/>
            <a:tailEnd/>
          </a:ln>
        </p:spPr>
        <p:txBody>
          <a:bodyPr>
            <a:spAutoFit/>
          </a:bodyPr>
          <a:lstStyle/>
          <a:p>
            <a:pPr algn="ctr">
              <a:spcBef>
                <a:spcPct val="50000"/>
              </a:spcBef>
            </a:pPr>
            <a:r>
              <a:rPr lang="de-DE" sz="1800" dirty="0">
                <a:latin typeface="Arial" charset="0"/>
                <a:cs typeface="Arial" charset="0"/>
              </a:rPr>
              <a:t>x(</a:t>
            </a:r>
            <a:r>
              <a:rPr lang="de-DE" sz="1800" dirty="0" err="1">
                <a:latin typeface="Arial" charset="0"/>
                <a:cs typeface="Arial" charset="0"/>
              </a:rPr>
              <a:t>t+</a:t>
            </a:r>
            <a:r>
              <a:rPr lang="de-DE" sz="1800" dirty="0" err="1">
                <a:latin typeface="Symbol" pitchFamily="18" charset="2"/>
                <a:cs typeface="Arial" charset="0"/>
              </a:rPr>
              <a:t>D</a:t>
            </a:r>
            <a:r>
              <a:rPr lang="de-DE" sz="1800" dirty="0" err="1">
                <a:latin typeface="Arial" charset="0"/>
                <a:cs typeface="Arial" charset="0"/>
              </a:rPr>
              <a:t>t</a:t>
            </a:r>
            <a:r>
              <a:rPr lang="de-DE" sz="1800" dirty="0">
                <a:latin typeface="Arial" charset="0"/>
                <a:cs typeface="Arial" charset="0"/>
              </a:rPr>
              <a:t>)</a:t>
            </a:r>
          </a:p>
        </p:txBody>
      </p:sp>
      <p:grpSp>
        <p:nvGrpSpPr>
          <p:cNvPr id="3" name="Group 16"/>
          <p:cNvGrpSpPr>
            <a:grpSpLocks/>
          </p:cNvGrpSpPr>
          <p:nvPr/>
        </p:nvGrpSpPr>
        <p:grpSpPr bwMode="auto">
          <a:xfrm>
            <a:off x="3197225" y="2886075"/>
            <a:ext cx="331788" cy="2601913"/>
            <a:chOff x="2014" y="1818"/>
            <a:chExt cx="209" cy="1639"/>
          </a:xfrm>
        </p:grpSpPr>
        <p:sp>
          <p:nvSpPr>
            <p:cNvPr id="20504" name="Line 17"/>
            <p:cNvSpPr>
              <a:spLocks noChangeShapeType="1"/>
            </p:cNvSpPr>
            <p:nvPr/>
          </p:nvSpPr>
          <p:spPr bwMode="auto">
            <a:xfrm>
              <a:off x="2118" y="1818"/>
              <a:ext cx="0" cy="1639"/>
            </a:xfrm>
            <a:prstGeom prst="line">
              <a:avLst/>
            </a:prstGeom>
            <a:noFill/>
            <a:ln w="57150">
              <a:solidFill>
                <a:schemeClr val="tx1"/>
              </a:solidFill>
              <a:round/>
              <a:headEnd/>
              <a:tailEnd/>
            </a:ln>
          </p:spPr>
          <p:txBody>
            <a:bodyPr/>
            <a:lstStyle/>
            <a:p>
              <a:endParaRPr lang="en-US"/>
            </a:p>
          </p:txBody>
        </p:sp>
        <p:sp>
          <p:nvSpPr>
            <p:cNvPr id="20505" name="Line 18"/>
            <p:cNvSpPr>
              <a:spLocks noChangeShapeType="1"/>
            </p:cNvSpPr>
            <p:nvPr/>
          </p:nvSpPr>
          <p:spPr bwMode="auto">
            <a:xfrm>
              <a:off x="2019" y="3456"/>
              <a:ext cx="204" cy="0"/>
            </a:xfrm>
            <a:prstGeom prst="line">
              <a:avLst/>
            </a:prstGeom>
            <a:noFill/>
            <a:ln w="9525">
              <a:solidFill>
                <a:schemeClr val="tx1"/>
              </a:solidFill>
              <a:round/>
              <a:headEnd/>
              <a:tailEnd/>
            </a:ln>
          </p:spPr>
          <p:txBody>
            <a:bodyPr/>
            <a:lstStyle/>
            <a:p>
              <a:endParaRPr lang="en-US"/>
            </a:p>
          </p:txBody>
        </p:sp>
        <p:sp>
          <p:nvSpPr>
            <p:cNvPr id="20506" name="Line 19"/>
            <p:cNvSpPr>
              <a:spLocks noChangeShapeType="1"/>
            </p:cNvSpPr>
            <p:nvPr/>
          </p:nvSpPr>
          <p:spPr bwMode="auto">
            <a:xfrm>
              <a:off x="2014" y="1818"/>
              <a:ext cx="204" cy="0"/>
            </a:xfrm>
            <a:prstGeom prst="line">
              <a:avLst/>
            </a:prstGeom>
            <a:noFill/>
            <a:ln w="9525">
              <a:solidFill>
                <a:schemeClr val="tx1"/>
              </a:solidFill>
              <a:round/>
              <a:headEnd/>
              <a:tailEnd/>
            </a:ln>
          </p:spPr>
          <p:txBody>
            <a:bodyPr/>
            <a:lstStyle/>
            <a:p>
              <a:endParaRPr lang="en-US"/>
            </a:p>
          </p:txBody>
        </p:sp>
      </p:grpSp>
      <p:grpSp>
        <p:nvGrpSpPr>
          <p:cNvPr id="4" name="Group 20"/>
          <p:cNvGrpSpPr>
            <a:grpSpLocks/>
          </p:cNvGrpSpPr>
          <p:nvPr/>
        </p:nvGrpSpPr>
        <p:grpSpPr bwMode="auto">
          <a:xfrm>
            <a:off x="3179763" y="2147888"/>
            <a:ext cx="336550" cy="742950"/>
            <a:chOff x="531" y="1476"/>
            <a:chExt cx="212" cy="468"/>
          </a:xfrm>
        </p:grpSpPr>
        <p:sp>
          <p:nvSpPr>
            <p:cNvPr id="20501" name="Line 21"/>
            <p:cNvSpPr>
              <a:spLocks noChangeShapeType="1"/>
            </p:cNvSpPr>
            <p:nvPr/>
          </p:nvSpPr>
          <p:spPr bwMode="auto">
            <a:xfrm>
              <a:off x="641" y="1476"/>
              <a:ext cx="0" cy="468"/>
            </a:xfrm>
            <a:prstGeom prst="line">
              <a:avLst/>
            </a:prstGeom>
            <a:noFill/>
            <a:ln w="57150">
              <a:solidFill>
                <a:schemeClr val="tx1"/>
              </a:solidFill>
              <a:round/>
              <a:headEnd/>
              <a:tailEnd/>
            </a:ln>
          </p:spPr>
          <p:txBody>
            <a:bodyPr/>
            <a:lstStyle/>
            <a:p>
              <a:endParaRPr lang="en-US"/>
            </a:p>
          </p:txBody>
        </p:sp>
        <p:sp>
          <p:nvSpPr>
            <p:cNvPr id="20502" name="Line 22"/>
            <p:cNvSpPr>
              <a:spLocks noChangeShapeType="1"/>
            </p:cNvSpPr>
            <p:nvPr/>
          </p:nvSpPr>
          <p:spPr bwMode="auto">
            <a:xfrm>
              <a:off x="531" y="1476"/>
              <a:ext cx="204" cy="0"/>
            </a:xfrm>
            <a:prstGeom prst="line">
              <a:avLst/>
            </a:prstGeom>
            <a:noFill/>
            <a:ln w="9525">
              <a:solidFill>
                <a:schemeClr val="tx1"/>
              </a:solidFill>
              <a:round/>
              <a:headEnd/>
              <a:tailEnd/>
            </a:ln>
          </p:spPr>
          <p:txBody>
            <a:bodyPr/>
            <a:lstStyle/>
            <a:p>
              <a:endParaRPr lang="en-US"/>
            </a:p>
          </p:txBody>
        </p:sp>
        <p:sp>
          <p:nvSpPr>
            <p:cNvPr id="20503" name="Line 23"/>
            <p:cNvSpPr>
              <a:spLocks noChangeShapeType="1"/>
            </p:cNvSpPr>
            <p:nvPr/>
          </p:nvSpPr>
          <p:spPr bwMode="auto">
            <a:xfrm>
              <a:off x="539" y="1943"/>
              <a:ext cx="204" cy="0"/>
            </a:xfrm>
            <a:prstGeom prst="line">
              <a:avLst/>
            </a:prstGeom>
            <a:noFill/>
            <a:ln w="9525">
              <a:solidFill>
                <a:schemeClr val="tx1"/>
              </a:solidFill>
              <a:round/>
              <a:headEnd/>
              <a:tailEnd/>
            </a:ln>
          </p:spPr>
          <p:txBody>
            <a:bodyPr/>
            <a:lstStyle/>
            <a:p>
              <a:endParaRPr lang="en-US"/>
            </a:p>
          </p:txBody>
        </p:sp>
      </p:grpSp>
      <p:grpSp>
        <p:nvGrpSpPr>
          <p:cNvPr id="5" name="Group 24"/>
          <p:cNvGrpSpPr>
            <a:grpSpLocks/>
          </p:cNvGrpSpPr>
          <p:nvPr/>
        </p:nvGrpSpPr>
        <p:grpSpPr bwMode="auto">
          <a:xfrm>
            <a:off x="3192463" y="2884488"/>
            <a:ext cx="331787" cy="2601912"/>
            <a:chOff x="2014" y="1818"/>
            <a:chExt cx="209" cy="1639"/>
          </a:xfrm>
        </p:grpSpPr>
        <p:sp>
          <p:nvSpPr>
            <p:cNvPr id="20498" name="Line 25"/>
            <p:cNvSpPr>
              <a:spLocks noChangeShapeType="1"/>
            </p:cNvSpPr>
            <p:nvPr/>
          </p:nvSpPr>
          <p:spPr bwMode="auto">
            <a:xfrm>
              <a:off x="2118" y="1818"/>
              <a:ext cx="0" cy="1639"/>
            </a:xfrm>
            <a:prstGeom prst="line">
              <a:avLst/>
            </a:prstGeom>
            <a:noFill/>
            <a:ln w="57150">
              <a:solidFill>
                <a:schemeClr val="tx1"/>
              </a:solidFill>
              <a:round/>
              <a:headEnd/>
              <a:tailEnd/>
            </a:ln>
          </p:spPr>
          <p:txBody>
            <a:bodyPr/>
            <a:lstStyle/>
            <a:p>
              <a:endParaRPr lang="en-US"/>
            </a:p>
          </p:txBody>
        </p:sp>
        <p:sp>
          <p:nvSpPr>
            <p:cNvPr id="20499" name="Line 26"/>
            <p:cNvSpPr>
              <a:spLocks noChangeShapeType="1"/>
            </p:cNvSpPr>
            <p:nvPr/>
          </p:nvSpPr>
          <p:spPr bwMode="auto">
            <a:xfrm>
              <a:off x="2019" y="3456"/>
              <a:ext cx="204" cy="0"/>
            </a:xfrm>
            <a:prstGeom prst="line">
              <a:avLst/>
            </a:prstGeom>
            <a:noFill/>
            <a:ln w="9525">
              <a:solidFill>
                <a:schemeClr val="tx1"/>
              </a:solidFill>
              <a:round/>
              <a:headEnd/>
              <a:tailEnd/>
            </a:ln>
          </p:spPr>
          <p:txBody>
            <a:bodyPr/>
            <a:lstStyle/>
            <a:p>
              <a:endParaRPr lang="en-US"/>
            </a:p>
          </p:txBody>
        </p:sp>
        <p:sp>
          <p:nvSpPr>
            <p:cNvPr id="20500" name="Line 27"/>
            <p:cNvSpPr>
              <a:spLocks noChangeShapeType="1"/>
            </p:cNvSpPr>
            <p:nvPr/>
          </p:nvSpPr>
          <p:spPr bwMode="auto">
            <a:xfrm>
              <a:off x="2014" y="1818"/>
              <a:ext cx="204" cy="0"/>
            </a:xfrm>
            <a:prstGeom prst="line">
              <a:avLst/>
            </a:prstGeom>
            <a:noFill/>
            <a:ln w="9525">
              <a:solidFill>
                <a:schemeClr val="tx1"/>
              </a:solidFill>
              <a:round/>
              <a:headEnd/>
              <a:tailEnd/>
            </a:ln>
          </p:spPr>
          <p:txBody>
            <a:bodyPr/>
            <a:lstStyle/>
            <a:p>
              <a:endParaRPr lang="en-US"/>
            </a:p>
          </p:txBody>
        </p:sp>
      </p:grpSp>
      <p:sp>
        <p:nvSpPr>
          <p:cNvPr id="83996" name="Line 28"/>
          <p:cNvSpPr>
            <a:spLocks noChangeShapeType="1"/>
          </p:cNvSpPr>
          <p:nvPr/>
        </p:nvSpPr>
        <p:spPr bwMode="auto">
          <a:xfrm>
            <a:off x="3357563" y="2133600"/>
            <a:ext cx="0" cy="3352800"/>
          </a:xfrm>
          <a:prstGeom prst="line">
            <a:avLst/>
          </a:prstGeom>
          <a:noFill/>
          <a:ln w="57150">
            <a:solidFill>
              <a:schemeClr val="tx1"/>
            </a:solidFill>
            <a:round/>
            <a:headEnd/>
            <a:tailEnd/>
          </a:ln>
        </p:spPr>
        <p:txBody>
          <a:bodyPr/>
          <a:lstStyle/>
          <a:p>
            <a:endParaRPr lang="en-US"/>
          </a:p>
        </p:txBody>
      </p:sp>
      <p:sp>
        <p:nvSpPr>
          <p:cNvPr id="83997" name="Line 29"/>
          <p:cNvSpPr>
            <a:spLocks noChangeShapeType="1"/>
          </p:cNvSpPr>
          <p:nvPr/>
        </p:nvSpPr>
        <p:spPr bwMode="auto">
          <a:xfrm flipH="1">
            <a:off x="3246438" y="2884488"/>
            <a:ext cx="230187"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982"/>
                                        </p:tgtEl>
                                        <p:attrNameLst>
                                          <p:attrName>style.visibility</p:attrName>
                                        </p:attrNameLst>
                                      </p:cBhvr>
                                      <p:to>
                                        <p:strVal val="visible"/>
                                      </p:to>
                                    </p:set>
                                    <p:animEffect transition="in" filter="fade">
                                      <p:cBhvr>
                                        <p:cTn id="10" dur="2000"/>
                                        <p:tgtEl>
                                          <p:spTgt spid="8398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83972"/>
                                        </p:tgtEl>
                                        <p:attrNameLst>
                                          <p:attrName>style.visibility</p:attrName>
                                        </p:attrNameLst>
                                      </p:cBhvr>
                                      <p:to>
                                        <p:strVal val="visible"/>
                                      </p:to>
                                    </p:set>
                                    <p:anim calcmode="lin" valueType="num">
                                      <p:cBhvr additive="base">
                                        <p:cTn id="15" dur="1000" fill="hold"/>
                                        <p:tgtEl>
                                          <p:spTgt spid="83972"/>
                                        </p:tgtEl>
                                        <p:attrNameLst>
                                          <p:attrName>ppt_x</p:attrName>
                                        </p:attrNameLst>
                                      </p:cBhvr>
                                      <p:tavLst>
                                        <p:tav tm="0">
                                          <p:val>
                                            <p:strVal val="#ppt_x"/>
                                          </p:val>
                                        </p:tav>
                                        <p:tav tm="100000">
                                          <p:val>
                                            <p:strVal val="#ppt_x"/>
                                          </p:val>
                                        </p:tav>
                                      </p:tavLst>
                                    </p:anim>
                                    <p:anim calcmode="lin" valueType="num">
                                      <p:cBhvr additive="base">
                                        <p:cTn id="16" dur="1000" fill="hold"/>
                                        <p:tgtEl>
                                          <p:spTgt spid="83972"/>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3973"/>
                                        </p:tgtEl>
                                        <p:attrNameLst>
                                          <p:attrName>style.visibility</p:attrName>
                                        </p:attrNameLst>
                                      </p:cBhvr>
                                      <p:to>
                                        <p:strVal val="visible"/>
                                      </p:to>
                                    </p:set>
                                    <p:anim calcmode="lin" valueType="num">
                                      <p:cBhvr additive="base">
                                        <p:cTn id="19" dur="1000" fill="hold"/>
                                        <p:tgtEl>
                                          <p:spTgt spid="83973"/>
                                        </p:tgtEl>
                                        <p:attrNameLst>
                                          <p:attrName>ppt_x</p:attrName>
                                        </p:attrNameLst>
                                      </p:cBhvr>
                                      <p:tavLst>
                                        <p:tav tm="0">
                                          <p:val>
                                            <p:strVal val="#ppt_x"/>
                                          </p:val>
                                        </p:tav>
                                        <p:tav tm="100000">
                                          <p:val>
                                            <p:strVal val="#ppt_x"/>
                                          </p:val>
                                        </p:tav>
                                      </p:tavLst>
                                    </p:anim>
                                    <p:anim calcmode="lin" valueType="num">
                                      <p:cBhvr additive="base">
                                        <p:cTn id="20" dur="1000" fill="hold"/>
                                        <p:tgtEl>
                                          <p:spTgt spid="83973"/>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83980"/>
                                        </p:tgtEl>
                                        <p:attrNameLst>
                                          <p:attrName>style.visibility</p:attrName>
                                        </p:attrNameLst>
                                      </p:cBhvr>
                                      <p:to>
                                        <p:strVal val="visible"/>
                                      </p:to>
                                    </p:set>
                                    <p:animEffect transition="in" filter="fade">
                                      <p:cBhvr>
                                        <p:cTn id="23" dur="2000"/>
                                        <p:tgtEl>
                                          <p:spTgt spid="83980"/>
                                        </p:tgtEl>
                                      </p:cBhvr>
                                    </p:animEffect>
                                  </p:childTnLst>
                                </p:cTn>
                              </p:par>
                              <p:par>
                                <p:cTn id="24" presetID="35" presetClass="emph" presetSubtype="0" repeatCount="indefinite" fill="hold" grpId="1" nodeType="withEffect">
                                  <p:stCondLst>
                                    <p:cond delay="0"/>
                                  </p:stCondLst>
                                  <p:childTnLst>
                                    <p:anim calcmode="discrete" valueType="str">
                                      <p:cBhvr>
                                        <p:cTn id="25" dur="500" fill="hold"/>
                                        <p:tgtEl>
                                          <p:spTgt spid="83980"/>
                                        </p:tgtEl>
                                        <p:attrNameLst>
                                          <p:attrName>style.visibility</p:attrName>
                                        </p:attrNameLst>
                                      </p:cBhvr>
                                      <p:tavLst>
                                        <p:tav tm="0">
                                          <p:val>
                                            <p:strVal val="hidden"/>
                                          </p:val>
                                        </p:tav>
                                        <p:tav tm="50000">
                                          <p:val>
                                            <p:strVal val="visible"/>
                                          </p:val>
                                        </p:tav>
                                      </p:tavLst>
                                    </p:anim>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0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3996"/>
                                        </p:tgtEl>
                                        <p:attrNameLst>
                                          <p:attrName>style.visibility</p:attrName>
                                        </p:attrNameLst>
                                      </p:cBhvr>
                                      <p:to>
                                        <p:strVal val="visible"/>
                                      </p:to>
                                    </p:set>
                                    <p:animEffect transition="in" filter="fade">
                                      <p:cBhvr>
                                        <p:cTn id="31" dur="2000"/>
                                        <p:tgtEl>
                                          <p:spTgt spid="83996"/>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grpId="1" nodeType="clickEffect">
                                  <p:stCondLst>
                                    <p:cond delay="0"/>
                                  </p:stCondLst>
                                  <p:childTnLst>
                                    <p:animMotion origin="layout" path="M 2.5E-6 4.44444E-6 L 0.125 0.00138 " pathEditMode="relative" rAng="0" ptsTypes="AA">
                                      <p:cBhvr>
                                        <p:cTn id="35" dur="2000" fill="hold"/>
                                        <p:tgtEl>
                                          <p:spTgt spid="83996"/>
                                        </p:tgtEl>
                                        <p:attrNameLst>
                                          <p:attrName>ppt_x</p:attrName>
                                          <p:attrName>ppt_y</p:attrName>
                                        </p:attrNameLst>
                                      </p:cBhvr>
                                      <p:rCtr x="63" y="1"/>
                                    </p:animMotion>
                                  </p:childTnLst>
                                </p:cTn>
                              </p:par>
                              <p:par>
                                <p:cTn id="36" presetID="10" presetClass="entr" presetSubtype="0" fill="hold" grpId="2" nodeType="withEffect">
                                  <p:stCondLst>
                                    <p:cond delay="0"/>
                                  </p:stCondLst>
                                  <p:childTnLst>
                                    <p:set>
                                      <p:cBhvr>
                                        <p:cTn id="37" dur="1" fill="hold">
                                          <p:stCondLst>
                                            <p:cond delay="0"/>
                                          </p:stCondLst>
                                        </p:cTn>
                                        <p:tgtEl>
                                          <p:spTgt spid="83996"/>
                                        </p:tgtEl>
                                        <p:attrNameLst>
                                          <p:attrName>style.visibility</p:attrName>
                                        </p:attrNameLst>
                                      </p:cBhvr>
                                      <p:to>
                                        <p:strVal val="visible"/>
                                      </p:to>
                                    </p:set>
                                    <p:animEffect transition="in" filter="fade">
                                      <p:cBhvr>
                                        <p:cTn id="38" dur="2000"/>
                                        <p:tgtEl>
                                          <p:spTgt spid="83996"/>
                                        </p:tgtEl>
                                      </p:cBhvr>
                                    </p:animEffect>
                                  </p:childTnLst>
                                </p:cTn>
                              </p:par>
                              <p:par>
                                <p:cTn id="39" presetID="0" presetClass="path" presetSubtype="0" accel="50000" decel="50000" fill="hold" grpId="0" nodeType="withEffect">
                                  <p:stCondLst>
                                    <p:cond delay="0"/>
                                  </p:stCondLst>
                                  <p:childTnLst>
                                    <p:animMotion origin="layout" path="M -4.72222E-6 -1.85185E-6 L 0.12448 0.0007 " pathEditMode="relative" rAng="0" ptsTypes="AA">
                                      <p:cBhvr>
                                        <p:cTn id="40" dur="2000" fill="hold"/>
                                        <p:tgtEl>
                                          <p:spTgt spid="83997"/>
                                        </p:tgtEl>
                                        <p:attrNameLst>
                                          <p:attrName>ppt_x</p:attrName>
                                          <p:attrName>ppt_y</p:attrName>
                                        </p:attrNameLst>
                                      </p:cBhvr>
                                      <p:rCtr x="62" y="0"/>
                                    </p:animMotion>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83974"/>
                                        </p:tgtEl>
                                        <p:attrNameLst>
                                          <p:attrName>style.visibility</p:attrName>
                                        </p:attrNameLst>
                                      </p:cBhvr>
                                      <p:to>
                                        <p:strVal val="visible"/>
                                      </p:to>
                                    </p:set>
                                    <p:animEffect transition="in" filter="fade">
                                      <p:cBhvr>
                                        <p:cTn id="44" dur="2000"/>
                                        <p:tgtEl>
                                          <p:spTgt spid="83974"/>
                                        </p:tgtEl>
                                      </p:cBhvr>
                                    </p:animEffect>
                                  </p:childTnLst>
                                </p:cTn>
                              </p:par>
                              <p:par>
                                <p:cTn id="45" presetID="1" presetClass="exit" presetSubtype="0" fill="hold" grpId="1" nodeType="withEffect">
                                  <p:stCondLst>
                                    <p:cond delay="0"/>
                                  </p:stCondLst>
                                  <p:childTnLst>
                                    <p:set>
                                      <p:cBhvr>
                                        <p:cTn id="46" dur="1" fill="hold">
                                          <p:stCondLst>
                                            <p:cond delay="0"/>
                                          </p:stCondLst>
                                        </p:cTn>
                                        <p:tgtEl>
                                          <p:spTgt spid="83997"/>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83983"/>
                                        </p:tgtEl>
                                        <p:attrNameLst>
                                          <p:attrName>style.visibility</p:attrName>
                                        </p:attrNameLst>
                                      </p:cBhvr>
                                      <p:to>
                                        <p:strVal val="visible"/>
                                      </p:to>
                                    </p:set>
                                    <p:animEffect transition="in" filter="fade">
                                      <p:cBhvr>
                                        <p:cTn id="49" dur="2000"/>
                                        <p:tgtEl>
                                          <p:spTgt spid="8398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3981">
                                            <p:txEl>
                                              <p:pRg st="0" end="0"/>
                                            </p:txEl>
                                          </p:spTgt>
                                        </p:tgtEl>
                                        <p:attrNameLst>
                                          <p:attrName>style.visibility</p:attrName>
                                        </p:attrNameLst>
                                      </p:cBhvr>
                                      <p:to>
                                        <p:strVal val="visible"/>
                                      </p:to>
                                    </p:set>
                                    <p:animEffect transition="in" filter="fade">
                                      <p:cBhvr>
                                        <p:cTn id="54" dur="5000"/>
                                        <p:tgtEl>
                                          <p:spTgt spid="83981">
                                            <p:txEl>
                                              <p:pRg st="0" end="0"/>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3981">
                                            <p:txEl>
                                              <p:pRg st="1" end="1"/>
                                            </p:txEl>
                                          </p:spTgt>
                                        </p:tgtEl>
                                        <p:attrNameLst>
                                          <p:attrName>style.visibility</p:attrName>
                                        </p:attrNameLst>
                                      </p:cBhvr>
                                      <p:to>
                                        <p:strVal val="visible"/>
                                      </p:to>
                                    </p:set>
                                    <p:animEffect transition="in" filter="fade">
                                      <p:cBhvr>
                                        <p:cTn id="57" dur="5000"/>
                                        <p:tgtEl>
                                          <p:spTgt spid="83981">
                                            <p:txEl>
                                              <p:pRg st="1" end="1"/>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83981">
                                            <p:txEl>
                                              <p:pRg st="0" end="0"/>
                                            </p:txEl>
                                          </p:spTgt>
                                        </p:tgtEl>
                                        <p:attrNameLst>
                                          <p:attrName>style.visibility</p:attrName>
                                        </p:attrNameLst>
                                      </p:cBhvr>
                                      <p:to>
                                        <p:strVal val="visible"/>
                                      </p:to>
                                    </p:set>
                                    <p:animEffect transition="in" filter="fade">
                                      <p:cBhvr>
                                        <p:cTn id="60" dur="2000"/>
                                        <p:tgtEl>
                                          <p:spTgt spid="83981">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83981">
                                            <p:txEl>
                                              <p:pRg st="1" end="1"/>
                                            </p:txEl>
                                          </p:spTgt>
                                        </p:tgtEl>
                                        <p:attrNameLst>
                                          <p:attrName>style.visibility</p:attrName>
                                        </p:attrNameLst>
                                      </p:cBhvr>
                                      <p:to>
                                        <p:strVal val="visible"/>
                                      </p:to>
                                    </p:set>
                                    <p:animEffect transition="in" filter="fade">
                                      <p:cBhvr>
                                        <p:cTn id="63" dur="2000"/>
                                        <p:tgtEl>
                                          <p:spTgt spid="83981">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83981">
                                            <p:txEl>
                                              <p:pRg st="2" end="2"/>
                                            </p:txEl>
                                          </p:spTgt>
                                        </p:tgtEl>
                                        <p:attrNameLst>
                                          <p:attrName>style.visibility</p:attrName>
                                        </p:attrNameLst>
                                      </p:cBhvr>
                                      <p:to>
                                        <p:strVal val="visible"/>
                                      </p:to>
                                    </p:set>
                                    <p:animEffect transition="in" filter="fade">
                                      <p:cBhvr>
                                        <p:cTn id="68" dur="2000"/>
                                        <p:tgtEl>
                                          <p:spTgt spid="83981">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83981">
                                            <p:txEl>
                                              <p:pRg st="3" end="3"/>
                                            </p:txEl>
                                          </p:spTgt>
                                        </p:tgtEl>
                                        <p:attrNameLst>
                                          <p:attrName>style.visibility</p:attrName>
                                        </p:attrNameLst>
                                      </p:cBhvr>
                                      <p:to>
                                        <p:strVal val="visible"/>
                                      </p:to>
                                    </p:set>
                                    <p:animEffect transition="in" filter="fade">
                                      <p:cBhvr>
                                        <p:cTn id="73" dur="2000"/>
                                        <p:tgtEl>
                                          <p:spTgt spid="8398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P spid="83973" grpId="0" animBg="1"/>
      <p:bldP spid="83974" grpId="0" animBg="1"/>
      <p:bldP spid="83980" grpId="0"/>
      <p:bldP spid="83980" grpId="1"/>
      <p:bldP spid="83981" grpId="0" build="allAtOnce"/>
      <p:bldP spid="83982" grpId="0"/>
      <p:bldP spid="83983" grpId="0"/>
      <p:bldP spid="83996" grpId="0" animBg="1"/>
      <p:bldP spid="83996" grpId="1" animBg="1"/>
      <p:bldP spid="83996" grpId="2" animBg="1"/>
      <p:bldP spid="83997" grpId="0" animBg="1"/>
      <p:bldP spid="83997" grpId="1"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2947"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8294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2026</a:t>
            </a:r>
          </a:p>
        </p:txBody>
      </p:sp>
      <p:sp>
        <p:nvSpPr>
          <p:cNvPr id="8294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3971"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8397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2027</a:t>
            </a:r>
          </a:p>
        </p:txBody>
      </p:sp>
      <p:sp>
        <p:nvSpPr>
          <p:cNvPr id="8397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4995"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8499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2028</a:t>
            </a:r>
          </a:p>
        </p:txBody>
      </p:sp>
      <p:sp>
        <p:nvSpPr>
          <p:cNvPr id="8499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6019" name="Picture 2"/>
          <p:cNvPicPr>
            <a:picLocks noChangeAspect="1" noChangeArrowheads="1"/>
          </p:cNvPicPr>
          <p:nvPr/>
        </p:nvPicPr>
        <p:blipFill>
          <a:blip r:embed="rId2" cstate="print"/>
          <a:srcRect/>
          <a:stretch>
            <a:fillRect/>
          </a:stretch>
        </p:blipFill>
        <p:spPr bwMode="auto">
          <a:xfrm>
            <a:off x="-4763" y="962025"/>
            <a:ext cx="9153526" cy="4933950"/>
          </a:xfrm>
          <a:prstGeom prst="rect">
            <a:avLst/>
          </a:prstGeom>
          <a:noFill/>
          <a:ln w="9525">
            <a:noFill/>
            <a:miter lim="800000"/>
            <a:headEnd/>
            <a:tailEnd/>
          </a:ln>
        </p:spPr>
      </p:pic>
      <p:sp>
        <p:nvSpPr>
          <p:cNvPr id="8602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2029</a:t>
            </a:r>
          </a:p>
        </p:txBody>
      </p:sp>
      <p:sp>
        <p:nvSpPr>
          <p:cNvPr id="8602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7043" name="Picture 2"/>
          <p:cNvPicPr>
            <a:picLocks noChangeAspect="1" noChangeArrowheads="1"/>
          </p:cNvPicPr>
          <p:nvPr/>
        </p:nvPicPr>
        <p:blipFill>
          <a:blip r:embed="rId2" cstate="print"/>
          <a:srcRect/>
          <a:stretch>
            <a:fillRect/>
          </a:stretch>
        </p:blipFill>
        <p:spPr bwMode="auto">
          <a:xfrm>
            <a:off x="4763" y="971550"/>
            <a:ext cx="9134475" cy="4914900"/>
          </a:xfrm>
          <a:prstGeom prst="rect">
            <a:avLst/>
          </a:prstGeom>
          <a:noFill/>
          <a:ln w="9525">
            <a:noFill/>
            <a:miter lim="800000"/>
            <a:headEnd/>
            <a:tailEnd/>
          </a:ln>
        </p:spPr>
      </p:pic>
      <p:sp>
        <p:nvSpPr>
          <p:cNvPr id="8704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2030</a:t>
            </a:r>
          </a:p>
        </p:txBody>
      </p:sp>
      <p:sp>
        <p:nvSpPr>
          <p:cNvPr id="8704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8067"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8806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2031</a:t>
            </a:r>
          </a:p>
        </p:txBody>
      </p:sp>
      <p:sp>
        <p:nvSpPr>
          <p:cNvPr id="8806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9091"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8909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2032</a:t>
            </a:r>
          </a:p>
        </p:txBody>
      </p:sp>
      <p:sp>
        <p:nvSpPr>
          <p:cNvPr id="8909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0115"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9011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2033</a:t>
            </a:r>
          </a:p>
        </p:txBody>
      </p:sp>
      <p:sp>
        <p:nvSpPr>
          <p:cNvPr id="9011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1139" name="Picture 2"/>
          <p:cNvPicPr>
            <a:picLocks noChangeAspect="1" noChangeArrowheads="1"/>
          </p:cNvPicPr>
          <p:nvPr/>
        </p:nvPicPr>
        <p:blipFill>
          <a:blip r:embed="rId2" cstate="print"/>
          <a:srcRect/>
          <a:stretch>
            <a:fillRect/>
          </a:stretch>
        </p:blipFill>
        <p:spPr bwMode="auto">
          <a:xfrm>
            <a:off x="4763" y="957263"/>
            <a:ext cx="9134475" cy="4943475"/>
          </a:xfrm>
          <a:prstGeom prst="rect">
            <a:avLst/>
          </a:prstGeom>
          <a:noFill/>
          <a:ln w="9525">
            <a:noFill/>
            <a:miter lim="800000"/>
            <a:headEnd/>
            <a:tailEnd/>
          </a:ln>
        </p:spPr>
      </p:pic>
      <p:sp>
        <p:nvSpPr>
          <p:cNvPr id="9114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2034</a:t>
            </a:r>
          </a:p>
        </p:txBody>
      </p:sp>
      <p:sp>
        <p:nvSpPr>
          <p:cNvPr id="9114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2163" name="Picture 2"/>
          <p:cNvPicPr>
            <a:picLocks noChangeAspect="1" noChangeArrowheads="1"/>
          </p:cNvPicPr>
          <p:nvPr/>
        </p:nvPicPr>
        <p:blipFill>
          <a:blip r:embed="rId2" cstate="print"/>
          <a:srcRect/>
          <a:stretch>
            <a:fillRect/>
          </a:stretch>
        </p:blipFill>
        <p:spPr bwMode="auto">
          <a:xfrm>
            <a:off x="0" y="962025"/>
            <a:ext cx="9144000" cy="4933950"/>
          </a:xfrm>
          <a:prstGeom prst="rect">
            <a:avLst/>
          </a:prstGeom>
          <a:noFill/>
          <a:ln w="9525">
            <a:noFill/>
            <a:miter lim="800000"/>
            <a:headEnd/>
            <a:tailEnd/>
          </a:ln>
        </p:spPr>
      </p:pic>
      <p:sp>
        <p:nvSpPr>
          <p:cNvPr id="9216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2035</a:t>
            </a:r>
          </a:p>
        </p:txBody>
      </p:sp>
      <p:sp>
        <p:nvSpPr>
          <p:cNvPr id="9216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436563"/>
            <a:ext cx="8229600" cy="1143000"/>
          </a:xfrm>
        </p:spPr>
        <p:txBody>
          <a:bodyPr/>
          <a:lstStyle/>
          <a:p>
            <a:pPr eaLnBrk="1" hangingPunct="1"/>
            <a:r>
              <a:rPr lang="de-DE" sz="2800" i="1" kern="0" dirty="0" smtClean="0">
                <a:solidFill>
                  <a:schemeClr val="accent2"/>
                </a:solidFill>
              </a:rPr>
              <a:t>Beispiele aus der </a:t>
            </a:r>
            <a:r>
              <a:rPr lang="de-DE" sz="2800" i="1" kern="0" dirty="0" smtClean="0">
                <a:solidFill>
                  <a:schemeClr val="accent2"/>
                </a:solidFill>
              </a:rPr>
              <a:t>Mainstream-Ökonomie</a:t>
            </a:r>
            <a:r>
              <a:rPr lang="de-DE" sz="2400" dirty="0" smtClean="0"/>
              <a:t/>
            </a:r>
            <a:br>
              <a:rPr lang="de-DE" sz="2400" dirty="0" smtClean="0"/>
            </a:br>
            <a:r>
              <a:rPr lang="de-DE" sz="2400" dirty="0" smtClean="0"/>
              <a:t/>
            </a:r>
            <a:br>
              <a:rPr lang="de-DE" sz="2400" dirty="0" smtClean="0"/>
            </a:br>
            <a:r>
              <a:rPr lang="de-DE" sz="2400" dirty="0" smtClean="0"/>
              <a:t>Input-Output-Modelle                Ökonometrische Modelle</a:t>
            </a:r>
          </a:p>
        </p:txBody>
      </p:sp>
      <p:grpSp>
        <p:nvGrpSpPr>
          <p:cNvPr id="2" name="Gruppieren 30"/>
          <p:cNvGrpSpPr>
            <a:grpSpLocks/>
          </p:cNvGrpSpPr>
          <p:nvPr/>
        </p:nvGrpSpPr>
        <p:grpSpPr bwMode="auto">
          <a:xfrm>
            <a:off x="768350" y="2097088"/>
            <a:ext cx="1993900" cy="3370262"/>
            <a:chOff x="6054725" y="2097088"/>
            <a:chExt cx="1993900" cy="3370262"/>
          </a:xfrm>
        </p:grpSpPr>
        <p:grpSp>
          <p:nvGrpSpPr>
            <p:cNvPr id="3" name="Group 3"/>
            <p:cNvGrpSpPr>
              <a:grpSpLocks/>
            </p:cNvGrpSpPr>
            <p:nvPr/>
          </p:nvGrpSpPr>
          <p:grpSpPr bwMode="auto">
            <a:xfrm>
              <a:off x="6276975" y="2097088"/>
              <a:ext cx="338138" cy="3352800"/>
              <a:chOff x="2702" y="1351"/>
              <a:chExt cx="213" cy="2112"/>
            </a:xfrm>
          </p:grpSpPr>
          <p:sp>
            <p:nvSpPr>
              <p:cNvPr id="23582" name="Line 4"/>
              <p:cNvSpPr>
                <a:spLocks noChangeShapeType="1"/>
              </p:cNvSpPr>
              <p:nvPr/>
            </p:nvSpPr>
            <p:spPr bwMode="auto">
              <a:xfrm>
                <a:off x="2814" y="1351"/>
                <a:ext cx="0" cy="2112"/>
              </a:xfrm>
              <a:prstGeom prst="line">
                <a:avLst/>
              </a:prstGeom>
              <a:noFill/>
              <a:ln w="57150">
                <a:solidFill>
                  <a:schemeClr val="tx1"/>
                </a:solidFill>
                <a:round/>
                <a:headEnd/>
                <a:tailEnd/>
              </a:ln>
            </p:spPr>
            <p:txBody>
              <a:bodyPr/>
              <a:lstStyle/>
              <a:p>
                <a:endParaRPr lang="en-US"/>
              </a:p>
            </p:txBody>
          </p:sp>
          <p:sp>
            <p:nvSpPr>
              <p:cNvPr id="23583" name="Line 5"/>
              <p:cNvSpPr>
                <a:spLocks noChangeShapeType="1"/>
              </p:cNvSpPr>
              <p:nvPr/>
            </p:nvSpPr>
            <p:spPr bwMode="auto">
              <a:xfrm>
                <a:off x="2711" y="1824"/>
                <a:ext cx="204" cy="0"/>
              </a:xfrm>
              <a:prstGeom prst="line">
                <a:avLst/>
              </a:prstGeom>
              <a:noFill/>
              <a:ln w="9525">
                <a:solidFill>
                  <a:schemeClr val="tx1"/>
                </a:solidFill>
                <a:round/>
                <a:headEnd/>
                <a:tailEnd/>
              </a:ln>
            </p:spPr>
            <p:txBody>
              <a:bodyPr/>
              <a:lstStyle/>
              <a:p>
                <a:endParaRPr lang="en-US"/>
              </a:p>
            </p:txBody>
          </p:sp>
          <p:sp>
            <p:nvSpPr>
              <p:cNvPr id="23584" name="Line 6"/>
              <p:cNvSpPr>
                <a:spLocks noChangeShapeType="1"/>
              </p:cNvSpPr>
              <p:nvPr/>
            </p:nvSpPr>
            <p:spPr bwMode="auto">
              <a:xfrm>
                <a:off x="2709" y="2074"/>
                <a:ext cx="204" cy="0"/>
              </a:xfrm>
              <a:prstGeom prst="line">
                <a:avLst/>
              </a:prstGeom>
              <a:noFill/>
              <a:ln w="9525">
                <a:solidFill>
                  <a:schemeClr val="tx1"/>
                </a:solidFill>
                <a:round/>
                <a:headEnd/>
                <a:tailEnd/>
              </a:ln>
            </p:spPr>
            <p:txBody>
              <a:bodyPr/>
              <a:lstStyle/>
              <a:p>
                <a:endParaRPr lang="en-US"/>
              </a:p>
            </p:txBody>
          </p:sp>
          <p:sp>
            <p:nvSpPr>
              <p:cNvPr id="23585" name="Line 7"/>
              <p:cNvSpPr>
                <a:spLocks noChangeShapeType="1"/>
              </p:cNvSpPr>
              <p:nvPr/>
            </p:nvSpPr>
            <p:spPr bwMode="auto">
              <a:xfrm>
                <a:off x="2702" y="2991"/>
                <a:ext cx="204" cy="0"/>
              </a:xfrm>
              <a:prstGeom prst="line">
                <a:avLst/>
              </a:prstGeom>
              <a:noFill/>
              <a:ln w="9525">
                <a:solidFill>
                  <a:schemeClr val="tx1"/>
                </a:solidFill>
                <a:round/>
                <a:headEnd/>
                <a:tailEnd/>
              </a:ln>
            </p:spPr>
            <p:txBody>
              <a:bodyPr/>
              <a:lstStyle/>
              <a:p>
                <a:endParaRPr lang="en-US"/>
              </a:p>
            </p:txBody>
          </p:sp>
        </p:grpSp>
        <p:sp>
          <p:nvSpPr>
            <p:cNvPr id="23576" name="Line 8"/>
            <p:cNvSpPr>
              <a:spLocks noChangeShapeType="1"/>
            </p:cNvSpPr>
            <p:nvPr/>
          </p:nvSpPr>
          <p:spPr bwMode="auto">
            <a:xfrm>
              <a:off x="6054725" y="2106613"/>
              <a:ext cx="1993900" cy="0"/>
            </a:xfrm>
            <a:prstGeom prst="line">
              <a:avLst/>
            </a:prstGeom>
            <a:noFill/>
            <a:ln w="9525">
              <a:solidFill>
                <a:schemeClr val="tx1"/>
              </a:solidFill>
              <a:round/>
              <a:headEnd/>
              <a:tailEnd/>
            </a:ln>
          </p:spPr>
          <p:txBody>
            <a:bodyPr/>
            <a:lstStyle/>
            <a:p>
              <a:endParaRPr lang="en-US"/>
            </a:p>
          </p:txBody>
        </p:sp>
        <p:sp>
          <p:nvSpPr>
            <p:cNvPr id="23577" name="Line 9"/>
            <p:cNvSpPr>
              <a:spLocks noChangeShapeType="1"/>
            </p:cNvSpPr>
            <p:nvPr/>
          </p:nvSpPr>
          <p:spPr bwMode="auto">
            <a:xfrm>
              <a:off x="6054725" y="5454650"/>
              <a:ext cx="1993900" cy="3175"/>
            </a:xfrm>
            <a:prstGeom prst="line">
              <a:avLst/>
            </a:prstGeom>
            <a:noFill/>
            <a:ln w="9525">
              <a:solidFill>
                <a:schemeClr val="tx1"/>
              </a:solidFill>
              <a:round/>
              <a:headEnd/>
              <a:tailEnd/>
            </a:ln>
          </p:spPr>
          <p:txBody>
            <a:bodyPr/>
            <a:lstStyle/>
            <a:p>
              <a:endParaRPr lang="en-US"/>
            </a:p>
          </p:txBody>
        </p:sp>
        <p:grpSp>
          <p:nvGrpSpPr>
            <p:cNvPr id="4" name="Group 10"/>
            <p:cNvGrpSpPr>
              <a:grpSpLocks/>
            </p:cNvGrpSpPr>
            <p:nvPr/>
          </p:nvGrpSpPr>
          <p:grpSpPr bwMode="auto">
            <a:xfrm>
              <a:off x="7404100" y="2114550"/>
              <a:ext cx="328613" cy="3352800"/>
              <a:chOff x="3412" y="1356"/>
              <a:chExt cx="207" cy="2112"/>
            </a:xfrm>
          </p:grpSpPr>
          <p:sp>
            <p:nvSpPr>
              <p:cNvPr id="23579" name="Line 11"/>
              <p:cNvSpPr>
                <a:spLocks noChangeShapeType="1"/>
              </p:cNvSpPr>
              <p:nvPr/>
            </p:nvSpPr>
            <p:spPr bwMode="auto">
              <a:xfrm>
                <a:off x="3527" y="1356"/>
                <a:ext cx="0" cy="2112"/>
              </a:xfrm>
              <a:prstGeom prst="line">
                <a:avLst/>
              </a:prstGeom>
              <a:noFill/>
              <a:ln w="57150">
                <a:solidFill>
                  <a:schemeClr val="tx1"/>
                </a:solidFill>
                <a:round/>
                <a:headEnd/>
                <a:tailEnd/>
              </a:ln>
            </p:spPr>
            <p:txBody>
              <a:bodyPr/>
              <a:lstStyle/>
              <a:p>
                <a:endParaRPr lang="en-US"/>
              </a:p>
            </p:txBody>
          </p:sp>
          <p:sp>
            <p:nvSpPr>
              <p:cNvPr id="23580" name="Line 12"/>
              <p:cNvSpPr>
                <a:spLocks noChangeShapeType="1"/>
              </p:cNvSpPr>
              <p:nvPr/>
            </p:nvSpPr>
            <p:spPr bwMode="auto">
              <a:xfrm>
                <a:off x="3412" y="2321"/>
                <a:ext cx="204" cy="0"/>
              </a:xfrm>
              <a:prstGeom prst="line">
                <a:avLst/>
              </a:prstGeom>
              <a:noFill/>
              <a:ln w="9525">
                <a:solidFill>
                  <a:schemeClr val="tx1"/>
                </a:solidFill>
                <a:round/>
                <a:headEnd/>
                <a:tailEnd/>
              </a:ln>
            </p:spPr>
            <p:txBody>
              <a:bodyPr/>
              <a:lstStyle/>
              <a:p>
                <a:endParaRPr lang="en-US"/>
              </a:p>
            </p:txBody>
          </p:sp>
          <p:sp>
            <p:nvSpPr>
              <p:cNvPr id="23581" name="Line 13"/>
              <p:cNvSpPr>
                <a:spLocks noChangeShapeType="1"/>
              </p:cNvSpPr>
              <p:nvPr/>
            </p:nvSpPr>
            <p:spPr bwMode="auto">
              <a:xfrm>
                <a:off x="3415" y="2564"/>
                <a:ext cx="204" cy="0"/>
              </a:xfrm>
              <a:prstGeom prst="line">
                <a:avLst/>
              </a:prstGeom>
              <a:noFill/>
              <a:ln w="9525">
                <a:solidFill>
                  <a:schemeClr val="tx1"/>
                </a:solidFill>
                <a:round/>
                <a:headEnd/>
                <a:tailEnd/>
              </a:ln>
            </p:spPr>
            <p:txBody>
              <a:bodyPr/>
              <a:lstStyle/>
              <a:p>
                <a:endParaRPr lang="en-US"/>
              </a:p>
            </p:txBody>
          </p:sp>
        </p:grpSp>
      </p:grpSp>
      <p:grpSp>
        <p:nvGrpSpPr>
          <p:cNvPr id="5" name="Gruppieren 31"/>
          <p:cNvGrpSpPr>
            <a:grpSpLocks/>
          </p:cNvGrpSpPr>
          <p:nvPr/>
        </p:nvGrpSpPr>
        <p:grpSpPr bwMode="auto">
          <a:xfrm>
            <a:off x="5834063" y="2095500"/>
            <a:ext cx="1993900" cy="3370263"/>
            <a:chOff x="1566863" y="2095500"/>
            <a:chExt cx="1993900" cy="3370263"/>
          </a:xfrm>
        </p:grpSpPr>
        <p:grpSp>
          <p:nvGrpSpPr>
            <p:cNvPr id="6" name="Group 14"/>
            <p:cNvGrpSpPr>
              <a:grpSpLocks/>
            </p:cNvGrpSpPr>
            <p:nvPr/>
          </p:nvGrpSpPr>
          <p:grpSpPr bwMode="auto">
            <a:xfrm>
              <a:off x="1789113" y="2095500"/>
              <a:ext cx="338137" cy="3352800"/>
              <a:chOff x="2702" y="1351"/>
              <a:chExt cx="213" cy="2112"/>
            </a:xfrm>
          </p:grpSpPr>
          <p:sp>
            <p:nvSpPr>
              <p:cNvPr id="23571" name="Line 15"/>
              <p:cNvSpPr>
                <a:spLocks noChangeShapeType="1"/>
              </p:cNvSpPr>
              <p:nvPr/>
            </p:nvSpPr>
            <p:spPr bwMode="auto">
              <a:xfrm>
                <a:off x="2814" y="1351"/>
                <a:ext cx="0" cy="2112"/>
              </a:xfrm>
              <a:prstGeom prst="line">
                <a:avLst/>
              </a:prstGeom>
              <a:noFill/>
              <a:ln w="57150">
                <a:solidFill>
                  <a:schemeClr val="tx1"/>
                </a:solidFill>
                <a:round/>
                <a:headEnd/>
                <a:tailEnd/>
              </a:ln>
            </p:spPr>
            <p:txBody>
              <a:bodyPr/>
              <a:lstStyle/>
              <a:p>
                <a:endParaRPr lang="en-US"/>
              </a:p>
            </p:txBody>
          </p:sp>
          <p:sp>
            <p:nvSpPr>
              <p:cNvPr id="23572" name="Line 16"/>
              <p:cNvSpPr>
                <a:spLocks noChangeShapeType="1"/>
              </p:cNvSpPr>
              <p:nvPr/>
            </p:nvSpPr>
            <p:spPr bwMode="auto">
              <a:xfrm>
                <a:off x="2711" y="1824"/>
                <a:ext cx="204" cy="0"/>
              </a:xfrm>
              <a:prstGeom prst="line">
                <a:avLst/>
              </a:prstGeom>
              <a:noFill/>
              <a:ln w="9525">
                <a:solidFill>
                  <a:schemeClr val="tx1"/>
                </a:solidFill>
                <a:round/>
                <a:headEnd/>
                <a:tailEnd/>
              </a:ln>
            </p:spPr>
            <p:txBody>
              <a:bodyPr/>
              <a:lstStyle/>
              <a:p>
                <a:endParaRPr lang="en-US"/>
              </a:p>
            </p:txBody>
          </p:sp>
          <p:sp>
            <p:nvSpPr>
              <p:cNvPr id="23573" name="Line 17"/>
              <p:cNvSpPr>
                <a:spLocks noChangeShapeType="1"/>
              </p:cNvSpPr>
              <p:nvPr/>
            </p:nvSpPr>
            <p:spPr bwMode="auto">
              <a:xfrm>
                <a:off x="2709" y="2074"/>
                <a:ext cx="204" cy="0"/>
              </a:xfrm>
              <a:prstGeom prst="line">
                <a:avLst/>
              </a:prstGeom>
              <a:noFill/>
              <a:ln w="9525">
                <a:solidFill>
                  <a:schemeClr val="tx1"/>
                </a:solidFill>
                <a:round/>
                <a:headEnd/>
                <a:tailEnd/>
              </a:ln>
            </p:spPr>
            <p:txBody>
              <a:bodyPr/>
              <a:lstStyle/>
              <a:p>
                <a:endParaRPr lang="en-US"/>
              </a:p>
            </p:txBody>
          </p:sp>
          <p:sp>
            <p:nvSpPr>
              <p:cNvPr id="23574" name="Line 18"/>
              <p:cNvSpPr>
                <a:spLocks noChangeShapeType="1"/>
              </p:cNvSpPr>
              <p:nvPr/>
            </p:nvSpPr>
            <p:spPr bwMode="auto">
              <a:xfrm>
                <a:off x="2702" y="2991"/>
                <a:ext cx="204" cy="0"/>
              </a:xfrm>
              <a:prstGeom prst="line">
                <a:avLst/>
              </a:prstGeom>
              <a:noFill/>
              <a:ln w="9525">
                <a:solidFill>
                  <a:schemeClr val="tx1"/>
                </a:solidFill>
                <a:round/>
                <a:headEnd/>
                <a:tailEnd/>
              </a:ln>
            </p:spPr>
            <p:txBody>
              <a:bodyPr/>
              <a:lstStyle/>
              <a:p>
                <a:endParaRPr lang="en-US"/>
              </a:p>
            </p:txBody>
          </p:sp>
        </p:grpSp>
        <p:sp>
          <p:nvSpPr>
            <p:cNvPr id="23560" name="Line 19"/>
            <p:cNvSpPr>
              <a:spLocks noChangeShapeType="1"/>
            </p:cNvSpPr>
            <p:nvPr/>
          </p:nvSpPr>
          <p:spPr bwMode="auto">
            <a:xfrm>
              <a:off x="1566863" y="2105025"/>
              <a:ext cx="1993900" cy="0"/>
            </a:xfrm>
            <a:prstGeom prst="line">
              <a:avLst/>
            </a:prstGeom>
            <a:noFill/>
            <a:ln w="9525">
              <a:solidFill>
                <a:schemeClr val="tx1"/>
              </a:solidFill>
              <a:round/>
              <a:headEnd/>
              <a:tailEnd/>
            </a:ln>
          </p:spPr>
          <p:txBody>
            <a:bodyPr/>
            <a:lstStyle/>
            <a:p>
              <a:endParaRPr lang="en-US"/>
            </a:p>
          </p:txBody>
        </p:sp>
        <p:sp>
          <p:nvSpPr>
            <p:cNvPr id="23561" name="Line 20"/>
            <p:cNvSpPr>
              <a:spLocks noChangeShapeType="1"/>
            </p:cNvSpPr>
            <p:nvPr/>
          </p:nvSpPr>
          <p:spPr bwMode="auto">
            <a:xfrm>
              <a:off x="1566863" y="5453063"/>
              <a:ext cx="1993900" cy="3175"/>
            </a:xfrm>
            <a:prstGeom prst="line">
              <a:avLst/>
            </a:prstGeom>
            <a:noFill/>
            <a:ln w="9525">
              <a:solidFill>
                <a:schemeClr val="tx1"/>
              </a:solidFill>
              <a:round/>
              <a:headEnd/>
              <a:tailEnd/>
            </a:ln>
          </p:spPr>
          <p:txBody>
            <a:bodyPr/>
            <a:lstStyle/>
            <a:p>
              <a:endParaRPr lang="en-US"/>
            </a:p>
          </p:txBody>
        </p:sp>
        <p:grpSp>
          <p:nvGrpSpPr>
            <p:cNvPr id="7" name="Group 21"/>
            <p:cNvGrpSpPr>
              <a:grpSpLocks/>
            </p:cNvGrpSpPr>
            <p:nvPr/>
          </p:nvGrpSpPr>
          <p:grpSpPr bwMode="auto">
            <a:xfrm>
              <a:off x="2916238" y="2112963"/>
              <a:ext cx="328612" cy="3352800"/>
              <a:chOff x="3412" y="1356"/>
              <a:chExt cx="207" cy="2112"/>
            </a:xfrm>
          </p:grpSpPr>
          <p:sp>
            <p:nvSpPr>
              <p:cNvPr id="23568" name="Line 22"/>
              <p:cNvSpPr>
                <a:spLocks noChangeShapeType="1"/>
              </p:cNvSpPr>
              <p:nvPr/>
            </p:nvSpPr>
            <p:spPr bwMode="auto">
              <a:xfrm>
                <a:off x="3527" y="1356"/>
                <a:ext cx="0" cy="2112"/>
              </a:xfrm>
              <a:prstGeom prst="line">
                <a:avLst/>
              </a:prstGeom>
              <a:noFill/>
              <a:ln w="57150">
                <a:solidFill>
                  <a:schemeClr val="tx1"/>
                </a:solidFill>
                <a:round/>
                <a:headEnd/>
                <a:tailEnd/>
              </a:ln>
            </p:spPr>
            <p:txBody>
              <a:bodyPr/>
              <a:lstStyle/>
              <a:p>
                <a:endParaRPr lang="en-US"/>
              </a:p>
            </p:txBody>
          </p:sp>
          <p:sp>
            <p:nvSpPr>
              <p:cNvPr id="23569" name="Line 23"/>
              <p:cNvSpPr>
                <a:spLocks noChangeShapeType="1"/>
              </p:cNvSpPr>
              <p:nvPr/>
            </p:nvSpPr>
            <p:spPr bwMode="auto">
              <a:xfrm>
                <a:off x="3412" y="2321"/>
                <a:ext cx="204" cy="0"/>
              </a:xfrm>
              <a:prstGeom prst="line">
                <a:avLst/>
              </a:prstGeom>
              <a:noFill/>
              <a:ln w="9525">
                <a:solidFill>
                  <a:schemeClr val="tx1"/>
                </a:solidFill>
                <a:round/>
                <a:headEnd/>
                <a:tailEnd/>
              </a:ln>
            </p:spPr>
            <p:txBody>
              <a:bodyPr/>
              <a:lstStyle/>
              <a:p>
                <a:endParaRPr lang="en-US"/>
              </a:p>
            </p:txBody>
          </p:sp>
          <p:sp>
            <p:nvSpPr>
              <p:cNvPr id="23570" name="Line 24"/>
              <p:cNvSpPr>
                <a:spLocks noChangeShapeType="1"/>
              </p:cNvSpPr>
              <p:nvPr/>
            </p:nvSpPr>
            <p:spPr bwMode="auto">
              <a:xfrm>
                <a:off x="3415" y="2564"/>
                <a:ext cx="204" cy="0"/>
              </a:xfrm>
              <a:prstGeom prst="line">
                <a:avLst/>
              </a:prstGeom>
              <a:noFill/>
              <a:ln w="9525">
                <a:solidFill>
                  <a:schemeClr val="tx1"/>
                </a:solidFill>
                <a:round/>
                <a:headEnd/>
                <a:tailEnd/>
              </a:ln>
            </p:spPr>
            <p:txBody>
              <a:bodyPr/>
              <a:lstStyle/>
              <a:p>
                <a:endParaRPr lang="en-US"/>
              </a:p>
            </p:txBody>
          </p:sp>
        </p:grpSp>
        <p:sp>
          <p:nvSpPr>
            <p:cNvPr id="23563" name="Line 25"/>
            <p:cNvSpPr>
              <a:spLocks noChangeShapeType="1"/>
            </p:cNvSpPr>
            <p:nvPr/>
          </p:nvSpPr>
          <p:spPr bwMode="auto">
            <a:xfrm>
              <a:off x="1966913" y="2428875"/>
              <a:ext cx="1143000" cy="609600"/>
            </a:xfrm>
            <a:prstGeom prst="line">
              <a:avLst/>
            </a:prstGeom>
            <a:noFill/>
            <a:ln w="9525">
              <a:solidFill>
                <a:schemeClr val="tx1"/>
              </a:solidFill>
              <a:round/>
              <a:headEnd/>
              <a:tailEnd type="triangle" w="lg" len="lg"/>
            </a:ln>
          </p:spPr>
          <p:txBody>
            <a:bodyPr/>
            <a:lstStyle/>
            <a:p>
              <a:endParaRPr lang="en-US"/>
            </a:p>
          </p:txBody>
        </p:sp>
        <p:sp>
          <p:nvSpPr>
            <p:cNvPr id="23564" name="Line 26"/>
            <p:cNvSpPr>
              <a:spLocks noChangeShapeType="1"/>
            </p:cNvSpPr>
            <p:nvPr/>
          </p:nvSpPr>
          <p:spPr bwMode="auto">
            <a:xfrm flipH="1">
              <a:off x="1966913" y="3838575"/>
              <a:ext cx="1123950" cy="228600"/>
            </a:xfrm>
            <a:prstGeom prst="line">
              <a:avLst/>
            </a:prstGeom>
            <a:noFill/>
            <a:ln w="9525">
              <a:solidFill>
                <a:schemeClr val="tx1"/>
              </a:solidFill>
              <a:round/>
              <a:headEnd/>
              <a:tailEnd type="triangle" w="lg" len="lg"/>
            </a:ln>
          </p:spPr>
          <p:txBody>
            <a:bodyPr/>
            <a:lstStyle/>
            <a:p>
              <a:endParaRPr lang="en-US"/>
            </a:p>
          </p:txBody>
        </p:sp>
        <p:sp>
          <p:nvSpPr>
            <p:cNvPr id="23565" name="Line 27"/>
            <p:cNvSpPr>
              <a:spLocks noChangeShapeType="1"/>
            </p:cNvSpPr>
            <p:nvPr/>
          </p:nvSpPr>
          <p:spPr bwMode="auto">
            <a:xfrm flipH="1" flipV="1">
              <a:off x="1955800" y="4151313"/>
              <a:ext cx="1162050" cy="457200"/>
            </a:xfrm>
            <a:prstGeom prst="line">
              <a:avLst/>
            </a:prstGeom>
            <a:noFill/>
            <a:ln w="9525">
              <a:solidFill>
                <a:schemeClr val="tx1"/>
              </a:solidFill>
              <a:round/>
              <a:headEnd/>
              <a:tailEnd type="triangle" w="lg" len="lg"/>
            </a:ln>
          </p:spPr>
          <p:txBody>
            <a:bodyPr/>
            <a:lstStyle/>
            <a:p>
              <a:endParaRPr lang="en-US"/>
            </a:p>
          </p:txBody>
        </p:sp>
        <p:sp>
          <p:nvSpPr>
            <p:cNvPr id="23566" name="Text Box 28"/>
            <p:cNvSpPr txBox="1">
              <a:spLocks noChangeArrowheads="1"/>
            </p:cNvSpPr>
            <p:nvPr/>
          </p:nvSpPr>
          <p:spPr bwMode="auto">
            <a:xfrm>
              <a:off x="2444750" y="2600325"/>
              <a:ext cx="276225" cy="366713"/>
            </a:xfrm>
            <a:prstGeom prst="rect">
              <a:avLst/>
            </a:prstGeom>
            <a:noFill/>
            <a:ln w="9525">
              <a:noFill/>
              <a:miter lim="800000"/>
              <a:headEnd/>
              <a:tailEnd/>
            </a:ln>
          </p:spPr>
          <p:txBody>
            <a:bodyPr>
              <a:spAutoFit/>
            </a:bodyPr>
            <a:lstStyle/>
            <a:p>
              <a:pPr>
                <a:spcBef>
                  <a:spcPct val="50000"/>
                </a:spcBef>
              </a:pPr>
              <a:r>
                <a:rPr lang="de-DE"/>
                <a:t>D</a:t>
              </a:r>
            </a:p>
          </p:txBody>
        </p:sp>
        <p:sp>
          <p:nvSpPr>
            <p:cNvPr id="23567" name="Text Box 29"/>
            <p:cNvSpPr txBox="1">
              <a:spLocks noChangeArrowheads="1"/>
            </p:cNvSpPr>
            <p:nvPr/>
          </p:nvSpPr>
          <p:spPr bwMode="auto">
            <a:xfrm>
              <a:off x="2405063" y="3770313"/>
              <a:ext cx="276225" cy="366712"/>
            </a:xfrm>
            <a:prstGeom prst="rect">
              <a:avLst/>
            </a:prstGeom>
            <a:noFill/>
            <a:ln w="9525">
              <a:noFill/>
              <a:miter lim="800000"/>
              <a:headEnd/>
              <a:tailEnd/>
            </a:ln>
          </p:spPr>
          <p:txBody>
            <a:bodyPr>
              <a:spAutoFit/>
            </a:bodyPr>
            <a:lstStyle/>
            <a:p>
              <a:pPr>
                <a:spcBef>
                  <a:spcPct val="50000"/>
                </a:spcBef>
              </a:pPr>
              <a:r>
                <a:rPr lang="de-DE"/>
                <a:t>D</a:t>
              </a:r>
            </a:p>
          </p:txBody>
        </p:sp>
      </p:grpSp>
      <p:sp>
        <p:nvSpPr>
          <p:cNvPr id="111621" name="Text Box 30"/>
          <p:cNvSpPr txBox="1">
            <a:spLocks noChangeArrowheads="1"/>
          </p:cNvSpPr>
          <p:nvPr/>
        </p:nvSpPr>
        <p:spPr bwMode="auto">
          <a:xfrm>
            <a:off x="495300" y="5870575"/>
            <a:ext cx="8191500" cy="369888"/>
          </a:xfrm>
          <a:prstGeom prst="rect">
            <a:avLst/>
          </a:prstGeom>
          <a:noFill/>
          <a:ln w="9525">
            <a:noFill/>
            <a:miter lim="800000"/>
            <a:headEnd/>
            <a:tailEnd/>
          </a:ln>
        </p:spPr>
        <p:txBody>
          <a:bodyPr>
            <a:spAutoFit/>
          </a:bodyPr>
          <a:lstStyle/>
          <a:p>
            <a:pPr>
              <a:spcBef>
                <a:spcPct val="50000"/>
              </a:spcBef>
              <a:defRPr/>
            </a:pPr>
            <a:r>
              <a:rPr lang="de-DE" sz="1800" dirty="0">
                <a:latin typeface="+mn-lt"/>
              </a:rPr>
              <a:t>Datenbasis: SNA System (UN System </a:t>
            </a:r>
            <a:r>
              <a:rPr lang="de-DE" sz="1800" dirty="0" err="1">
                <a:latin typeface="+mn-lt"/>
              </a:rPr>
              <a:t>of</a:t>
            </a:r>
            <a:r>
              <a:rPr lang="de-DE" sz="1800" dirty="0">
                <a:latin typeface="+mn-lt"/>
              </a:rPr>
              <a:t> National </a:t>
            </a:r>
            <a:r>
              <a:rPr lang="de-DE" sz="1800" dirty="0" err="1">
                <a:latin typeface="+mn-lt"/>
              </a:rPr>
              <a:t>Economic</a:t>
            </a:r>
            <a:r>
              <a:rPr lang="de-DE" sz="1800" dirty="0">
                <a:latin typeface="+mn-lt"/>
              </a:rPr>
              <a:t> Accounts)</a:t>
            </a:r>
          </a:p>
        </p:txBody>
      </p:sp>
      <p:sp>
        <p:nvSpPr>
          <p:cNvPr id="111622" name="Textfeld 32"/>
          <p:cNvSpPr txBox="1">
            <a:spLocks noChangeArrowheads="1"/>
          </p:cNvSpPr>
          <p:nvPr/>
        </p:nvSpPr>
        <p:spPr bwMode="auto">
          <a:xfrm>
            <a:off x="2781300" y="1647825"/>
            <a:ext cx="2181225" cy="4340225"/>
          </a:xfrm>
          <a:prstGeom prst="rect">
            <a:avLst/>
          </a:prstGeom>
          <a:noFill/>
          <a:ln w="9525">
            <a:noFill/>
            <a:miter lim="800000"/>
            <a:headEnd/>
            <a:tailEnd/>
          </a:ln>
        </p:spPr>
        <p:txBody>
          <a:bodyPr>
            <a:spAutoFit/>
          </a:bodyPr>
          <a:lstStyle/>
          <a:p>
            <a:pPr>
              <a:defRPr/>
            </a:pPr>
            <a:r>
              <a:rPr lang="de-DE" sz="1600" b="1" dirty="0" err="1">
                <a:latin typeface="+mn-lt"/>
              </a:rPr>
              <a:t>Primales</a:t>
            </a:r>
            <a:r>
              <a:rPr lang="de-DE" sz="1600" dirty="0">
                <a:latin typeface="+mn-lt"/>
              </a:rPr>
              <a:t> Modell</a:t>
            </a:r>
          </a:p>
          <a:p>
            <a:pPr>
              <a:defRPr/>
            </a:pPr>
            <a:r>
              <a:rPr lang="de-DE" sz="1600" dirty="0">
                <a:latin typeface="+mn-lt"/>
              </a:rPr>
              <a:t>Verwendung =</a:t>
            </a:r>
          </a:p>
          <a:p>
            <a:pPr>
              <a:defRPr/>
            </a:pPr>
            <a:r>
              <a:rPr lang="de-DE" sz="1600" dirty="0">
                <a:latin typeface="+mn-lt"/>
              </a:rPr>
              <a:t>Entstehung</a:t>
            </a:r>
          </a:p>
          <a:p>
            <a:pPr>
              <a:defRPr/>
            </a:pPr>
            <a:r>
              <a:rPr lang="de-DE" sz="1600" b="1" dirty="0" err="1">
                <a:latin typeface="+mn-lt"/>
              </a:rPr>
              <a:t>Ax</a:t>
            </a:r>
            <a:r>
              <a:rPr lang="de-DE" sz="1600" b="1" dirty="0">
                <a:latin typeface="+mn-lt"/>
              </a:rPr>
              <a:t> + y = x</a:t>
            </a:r>
          </a:p>
          <a:p>
            <a:pPr>
              <a:defRPr/>
            </a:pPr>
            <a:endParaRPr lang="de-DE" sz="1600" dirty="0">
              <a:latin typeface="+mn-lt"/>
            </a:endParaRPr>
          </a:p>
          <a:p>
            <a:pPr>
              <a:defRPr/>
            </a:pPr>
            <a:r>
              <a:rPr lang="de-DE" sz="1600" b="1" dirty="0">
                <a:latin typeface="+mn-lt"/>
              </a:rPr>
              <a:t>Duales</a:t>
            </a:r>
            <a:r>
              <a:rPr lang="de-DE" sz="1600" dirty="0">
                <a:latin typeface="+mn-lt"/>
              </a:rPr>
              <a:t> Modell</a:t>
            </a:r>
          </a:p>
          <a:p>
            <a:pPr>
              <a:defRPr/>
            </a:pPr>
            <a:r>
              <a:rPr lang="de-DE" sz="1600" dirty="0">
                <a:latin typeface="+mn-lt"/>
              </a:rPr>
              <a:t>Stückkosten + Wertschöpfung =</a:t>
            </a:r>
          </a:p>
          <a:p>
            <a:pPr>
              <a:defRPr/>
            </a:pPr>
            <a:r>
              <a:rPr lang="de-DE" sz="1600" dirty="0">
                <a:latin typeface="+mn-lt"/>
              </a:rPr>
              <a:t>Stückpreis</a:t>
            </a:r>
          </a:p>
          <a:p>
            <a:pPr>
              <a:defRPr/>
            </a:pPr>
            <a:r>
              <a:rPr lang="de-DE" sz="1600" b="1" dirty="0" err="1">
                <a:latin typeface="+mn-lt"/>
              </a:rPr>
              <a:t>pA</a:t>
            </a:r>
            <a:r>
              <a:rPr lang="de-DE" sz="1600" b="1" dirty="0">
                <a:latin typeface="+mn-lt"/>
              </a:rPr>
              <a:t> + q = p</a:t>
            </a:r>
          </a:p>
          <a:p>
            <a:pPr>
              <a:defRPr/>
            </a:pPr>
            <a:endParaRPr lang="de-DE" sz="1600" dirty="0">
              <a:latin typeface="+mn-lt"/>
            </a:endParaRPr>
          </a:p>
          <a:p>
            <a:pPr>
              <a:defRPr/>
            </a:pPr>
            <a:r>
              <a:rPr lang="de-DE" sz="1600" b="1" dirty="0">
                <a:latin typeface="+mn-lt"/>
              </a:rPr>
              <a:t>A</a:t>
            </a:r>
            <a:r>
              <a:rPr lang="de-DE" sz="1600" dirty="0">
                <a:latin typeface="+mn-lt"/>
              </a:rPr>
              <a:t>…Leontief Matrix</a:t>
            </a:r>
          </a:p>
          <a:p>
            <a:pPr>
              <a:defRPr/>
            </a:pPr>
            <a:r>
              <a:rPr lang="de-DE" sz="1600" b="1" dirty="0">
                <a:latin typeface="+mn-lt"/>
              </a:rPr>
              <a:t>x</a:t>
            </a:r>
            <a:r>
              <a:rPr lang="de-DE" sz="1600" dirty="0">
                <a:latin typeface="+mn-lt"/>
              </a:rPr>
              <a:t>…Output</a:t>
            </a:r>
          </a:p>
          <a:p>
            <a:pPr>
              <a:defRPr/>
            </a:pPr>
            <a:r>
              <a:rPr lang="de-DE" sz="1600" b="1" dirty="0">
                <a:latin typeface="+mn-lt"/>
              </a:rPr>
              <a:t>y</a:t>
            </a:r>
            <a:r>
              <a:rPr lang="de-DE" sz="1600" dirty="0">
                <a:latin typeface="+mn-lt"/>
              </a:rPr>
              <a:t>…Endnachfrage</a:t>
            </a:r>
          </a:p>
          <a:p>
            <a:pPr>
              <a:defRPr/>
            </a:pPr>
            <a:r>
              <a:rPr lang="de-DE" sz="1600" b="1" dirty="0">
                <a:latin typeface="+mn-lt"/>
              </a:rPr>
              <a:t>p</a:t>
            </a:r>
            <a:r>
              <a:rPr lang="de-DE" sz="1600" dirty="0">
                <a:latin typeface="+mn-lt"/>
              </a:rPr>
              <a:t>…Stückpreise</a:t>
            </a:r>
          </a:p>
          <a:p>
            <a:pPr>
              <a:defRPr/>
            </a:pPr>
            <a:r>
              <a:rPr lang="de-DE" sz="1600" b="1" dirty="0">
                <a:latin typeface="+mn-lt"/>
              </a:rPr>
              <a:t>q</a:t>
            </a:r>
            <a:r>
              <a:rPr lang="de-DE" sz="1600" dirty="0">
                <a:latin typeface="+mn-lt"/>
              </a:rPr>
              <a:t>…Wertschöpfung</a:t>
            </a:r>
          </a:p>
          <a:p>
            <a:pPr>
              <a:defRPr/>
            </a:pPr>
            <a:endParaRPr lang="es-ES_tradnl" sz="2000"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3187"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9318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2036</a:t>
            </a:r>
          </a:p>
        </p:txBody>
      </p:sp>
      <p:sp>
        <p:nvSpPr>
          <p:cNvPr id="9318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4211" name="Picture 2"/>
          <p:cNvPicPr>
            <a:picLocks noChangeAspect="1" noChangeArrowheads="1"/>
          </p:cNvPicPr>
          <p:nvPr/>
        </p:nvPicPr>
        <p:blipFill>
          <a:blip r:embed="rId2" cstate="print"/>
          <a:srcRect/>
          <a:stretch>
            <a:fillRect/>
          </a:stretch>
        </p:blipFill>
        <p:spPr bwMode="auto">
          <a:xfrm>
            <a:off x="0" y="962025"/>
            <a:ext cx="9144000" cy="4933950"/>
          </a:xfrm>
          <a:prstGeom prst="rect">
            <a:avLst/>
          </a:prstGeom>
          <a:noFill/>
          <a:ln w="9525">
            <a:noFill/>
            <a:miter lim="800000"/>
            <a:headEnd/>
            <a:tailEnd/>
          </a:ln>
        </p:spPr>
      </p:pic>
      <p:sp>
        <p:nvSpPr>
          <p:cNvPr id="9421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2037</a:t>
            </a:r>
          </a:p>
        </p:txBody>
      </p:sp>
      <p:sp>
        <p:nvSpPr>
          <p:cNvPr id="9421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5235"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9523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2038</a:t>
            </a:r>
          </a:p>
        </p:txBody>
      </p:sp>
      <p:sp>
        <p:nvSpPr>
          <p:cNvPr id="9523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6259" name="Picture 2"/>
          <p:cNvPicPr>
            <a:picLocks noChangeAspect="1" noChangeArrowheads="1"/>
          </p:cNvPicPr>
          <p:nvPr/>
        </p:nvPicPr>
        <p:blipFill>
          <a:blip r:embed="rId2" cstate="print"/>
          <a:srcRect/>
          <a:stretch>
            <a:fillRect/>
          </a:stretch>
        </p:blipFill>
        <p:spPr bwMode="auto">
          <a:xfrm>
            <a:off x="9525" y="957263"/>
            <a:ext cx="9134475" cy="4943475"/>
          </a:xfrm>
          <a:prstGeom prst="rect">
            <a:avLst/>
          </a:prstGeom>
          <a:noFill/>
          <a:ln w="9525">
            <a:noFill/>
            <a:miter lim="800000"/>
            <a:headEnd/>
            <a:tailEnd/>
          </a:ln>
        </p:spPr>
      </p:pic>
      <p:sp>
        <p:nvSpPr>
          <p:cNvPr id="9626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2039</a:t>
            </a:r>
          </a:p>
        </p:txBody>
      </p:sp>
      <p:sp>
        <p:nvSpPr>
          <p:cNvPr id="9626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7283" name="Picture 2"/>
          <p:cNvPicPr>
            <a:picLocks noChangeAspect="1" noChangeArrowheads="1"/>
          </p:cNvPicPr>
          <p:nvPr/>
        </p:nvPicPr>
        <p:blipFill>
          <a:blip r:embed="rId2" cstate="print"/>
          <a:srcRect/>
          <a:stretch>
            <a:fillRect/>
          </a:stretch>
        </p:blipFill>
        <p:spPr bwMode="auto">
          <a:xfrm>
            <a:off x="0" y="966788"/>
            <a:ext cx="9144000" cy="4924425"/>
          </a:xfrm>
          <a:prstGeom prst="rect">
            <a:avLst/>
          </a:prstGeom>
          <a:noFill/>
          <a:ln w="9525">
            <a:noFill/>
            <a:miter lim="800000"/>
            <a:headEnd/>
            <a:tailEnd/>
          </a:ln>
        </p:spPr>
      </p:pic>
      <p:sp>
        <p:nvSpPr>
          <p:cNvPr id="9728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2040</a:t>
            </a:r>
          </a:p>
        </p:txBody>
      </p:sp>
      <p:sp>
        <p:nvSpPr>
          <p:cNvPr id="9728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8307" name="Picture 2"/>
          <p:cNvPicPr>
            <a:picLocks noChangeAspect="1" noChangeArrowheads="1"/>
          </p:cNvPicPr>
          <p:nvPr/>
        </p:nvPicPr>
        <p:blipFill>
          <a:blip r:embed="rId2" cstate="print"/>
          <a:srcRect/>
          <a:stretch>
            <a:fillRect/>
          </a:stretch>
        </p:blipFill>
        <p:spPr bwMode="auto">
          <a:xfrm>
            <a:off x="4763" y="957263"/>
            <a:ext cx="9134475" cy="4943475"/>
          </a:xfrm>
          <a:prstGeom prst="rect">
            <a:avLst/>
          </a:prstGeom>
          <a:noFill/>
          <a:ln w="9525">
            <a:noFill/>
            <a:miter lim="800000"/>
            <a:headEnd/>
            <a:tailEnd/>
          </a:ln>
        </p:spPr>
      </p:pic>
      <p:sp>
        <p:nvSpPr>
          <p:cNvPr id="9830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2041</a:t>
            </a:r>
          </a:p>
        </p:txBody>
      </p:sp>
      <p:sp>
        <p:nvSpPr>
          <p:cNvPr id="9830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9331" name="Picture 2"/>
          <p:cNvPicPr>
            <a:picLocks noChangeAspect="1" noChangeArrowheads="1"/>
          </p:cNvPicPr>
          <p:nvPr/>
        </p:nvPicPr>
        <p:blipFill>
          <a:blip r:embed="rId2" cstate="print"/>
          <a:srcRect/>
          <a:stretch>
            <a:fillRect/>
          </a:stretch>
        </p:blipFill>
        <p:spPr bwMode="auto">
          <a:xfrm>
            <a:off x="-4763" y="962025"/>
            <a:ext cx="9153526" cy="4933950"/>
          </a:xfrm>
          <a:prstGeom prst="rect">
            <a:avLst/>
          </a:prstGeom>
          <a:noFill/>
          <a:ln w="9525">
            <a:noFill/>
            <a:miter lim="800000"/>
            <a:headEnd/>
            <a:tailEnd/>
          </a:ln>
        </p:spPr>
      </p:pic>
      <p:sp>
        <p:nvSpPr>
          <p:cNvPr id="9933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2042</a:t>
            </a:r>
          </a:p>
        </p:txBody>
      </p:sp>
      <p:sp>
        <p:nvSpPr>
          <p:cNvPr id="9933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100355"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10035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2043</a:t>
            </a:r>
          </a:p>
        </p:txBody>
      </p:sp>
      <p:sp>
        <p:nvSpPr>
          <p:cNvPr id="10035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101379"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10138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2044</a:t>
            </a:r>
          </a:p>
        </p:txBody>
      </p:sp>
      <p:sp>
        <p:nvSpPr>
          <p:cNvPr id="10138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102403" name="Picture 2"/>
          <p:cNvPicPr>
            <a:picLocks noChangeAspect="1" noChangeArrowheads="1"/>
          </p:cNvPicPr>
          <p:nvPr/>
        </p:nvPicPr>
        <p:blipFill>
          <a:blip r:embed="rId2" cstate="print"/>
          <a:srcRect/>
          <a:stretch>
            <a:fillRect/>
          </a:stretch>
        </p:blipFill>
        <p:spPr bwMode="auto">
          <a:xfrm>
            <a:off x="0" y="957263"/>
            <a:ext cx="9144000" cy="4943475"/>
          </a:xfrm>
          <a:prstGeom prst="rect">
            <a:avLst/>
          </a:prstGeom>
          <a:noFill/>
          <a:ln w="9525">
            <a:noFill/>
            <a:miter lim="800000"/>
            <a:headEnd/>
            <a:tailEnd/>
          </a:ln>
        </p:spPr>
      </p:pic>
      <p:sp>
        <p:nvSpPr>
          <p:cNvPr id="10240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2045</a:t>
            </a:r>
          </a:p>
        </p:txBody>
      </p:sp>
      <p:sp>
        <p:nvSpPr>
          <p:cNvPr id="10240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133350"/>
            <a:ext cx="7772400" cy="1752600"/>
          </a:xfrm>
        </p:spPr>
        <p:txBody>
          <a:bodyPr/>
          <a:lstStyle/>
          <a:p>
            <a:pPr eaLnBrk="1" hangingPunct="1"/>
            <a:r>
              <a:rPr lang="de-DE" sz="2800" i="1" kern="0" dirty="0" smtClean="0">
                <a:solidFill>
                  <a:schemeClr val="accent2"/>
                </a:solidFill>
              </a:rPr>
              <a:t>Mathematische Vergegenständlichung 3: Verhaltensgleichungen</a:t>
            </a:r>
            <a:r>
              <a:rPr lang="de-DE" sz="2400" dirty="0" smtClean="0"/>
              <a:t/>
            </a:r>
            <a:br>
              <a:rPr lang="de-DE" sz="2400" dirty="0" smtClean="0"/>
            </a:br>
            <a:r>
              <a:rPr lang="de-DE" sz="1400" dirty="0" smtClean="0"/>
              <a:t/>
            </a:r>
            <a:br>
              <a:rPr lang="de-DE" sz="1400" dirty="0" smtClean="0"/>
            </a:br>
            <a:r>
              <a:rPr lang="de-DE" sz="2000" i="0" dirty="0" smtClean="0"/>
              <a:t>Ursache-Wirkungs-Schema; z.B. multivariates </a:t>
            </a:r>
            <a:r>
              <a:rPr lang="de-DE" sz="2000" i="0" dirty="0" err="1" smtClean="0"/>
              <a:t>Blalock</a:t>
            </a:r>
            <a:r>
              <a:rPr lang="de-DE" sz="2000" i="0" dirty="0" smtClean="0"/>
              <a:t>-Modell, ökonometrische Gleichungen, neuronale Netzwerke </a:t>
            </a:r>
            <a:br>
              <a:rPr lang="de-DE" sz="2000" i="0" dirty="0" smtClean="0"/>
            </a:br>
            <a:endParaRPr lang="de-DE" sz="2000" i="0" dirty="0" smtClean="0"/>
          </a:p>
        </p:txBody>
      </p:sp>
      <p:grpSp>
        <p:nvGrpSpPr>
          <p:cNvPr id="2" name="Group 3"/>
          <p:cNvGrpSpPr>
            <a:grpSpLocks/>
          </p:cNvGrpSpPr>
          <p:nvPr/>
        </p:nvGrpSpPr>
        <p:grpSpPr bwMode="auto">
          <a:xfrm>
            <a:off x="2778125" y="1738313"/>
            <a:ext cx="323850" cy="407987"/>
            <a:chOff x="1486" y="1815"/>
            <a:chExt cx="204" cy="257"/>
          </a:xfrm>
        </p:grpSpPr>
        <p:sp>
          <p:nvSpPr>
            <p:cNvPr id="21555" name="Line 4"/>
            <p:cNvSpPr>
              <a:spLocks noChangeShapeType="1"/>
            </p:cNvSpPr>
            <p:nvPr/>
          </p:nvSpPr>
          <p:spPr bwMode="auto">
            <a:xfrm>
              <a:off x="1588" y="1815"/>
              <a:ext cx="0" cy="257"/>
            </a:xfrm>
            <a:prstGeom prst="line">
              <a:avLst/>
            </a:prstGeom>
            <a:noFill/>
            <a:ln w="57150">
              <a:solidFill>
                <a:schemeClr val="tx1"/>
              </a:solidFill>
              <a:round/>
              <a:headEnd/>
              <a:tailEnd/>
            </a:ln>
          </p:spPr>
          <p:txBody>
            <a:bodyPr/>
            <a:lstStyle/>
            <a:p>
              <a:endParaRPr lang="en-US"/>
            </a:p>
          </p:txBody>
        </p:sp>
        <p:sp>
          <p:nvSpPr>
            <p:cNvPr id="21556" name="Line 5"/>
            <p:cNvSpPr>
              <a:spLocks noChangeShapeType="1"/>
            </p:cNvSpPr>
            <p:nvPr/>
          </p:nvSpPr>
          <p:spPr bwMode="auto">
            <a:xfrm>
              <a:off x="1486" y="1815"/>
              <a:ext cx="204" cy="0"/>
            </a:xfrm>
            <a:prstGeom prst="line">
              <a:avLst/>
            </a:prstGeom>
            <a:noFill/>
            <a:ln w="9525">
              <a:solidFill>
                <a:schemeClr val="tx1"/>
              </a:solidFill>
              <a:round/>
              <a:headEnd/>
              <a:tailEnd/>
            </a:ln>
          </p:spPr>
          <p:txBody>
            <a:bodyPr/>
            <a:lstStyle/>
            <a:p>
              <a:endParaRPr lang="en-US"/>
            </a:p>
          </p:txBody>
        </p:sp>
        <p:sp>
          <p:nvSpPr>
            <p:cNvPr id="21557" name="Line 6"/>
            <p:cNvSpPr>
              <a:spLocks noChangeShapeType="1"/>
            </p:cNvSpPr>
            <p:nvPr/>
          </p:nvSpPr>
          <p:spPr bwMode="auto">
            <a:xfrm>
              <a:off x="1486" y="2072"/>
              <a:ext cx="204" cy="0"/>
            </a:xfrm>
            <a:prstGeom prst="line">
              <a:avLst/>
            </a:prstGeom>
            <a:noFill/>
            <a:ln w="9525">
              <a:solidFill>
                <a:schemeClr val="tx1"/>
              </a:solidFill>
              <a:round/>
              <a:headEnd/>
              <a:tailEnd/>
            </a:ln>
          </p:spPr>
          <p:txBody>
            <a:bodyPr/>
            <a:lstStyle/>
            <a:p>
              <a:endParaRPr lang="en-US"/>
            </a:p>
          </p:txBody>
        </p:sp>
      </p:grpSp>
      <p:grpSp>
        <p:nvGrpSpPr>
          <p:cNvPr id="3" name="Group 7"/>
          <p:cNvGrpSpPr>
            <a:grpSpLocks/>
          </p:cNvGrpSpPr>
          <p:nvPr/>
        </p:nvGrpSpPr>
        <p:grpSpPr bwMode="auto">
          <a:xfrm>
            <a:off x="4460875" y="2000250"/>
            <a:ext cx="323850" cy="1539875"/>
            <a:chOff x="1898" y="1896"/>
            <a:chExt cx="204" cy="970"/>
          </a:xfrm>
        </p:grpSpPr>
        <p:sp>
          <p:nvSpPr>
            <p:cNvPr id="21552" name="Line 8"/>
            <p:cNvSpPr>
              <a:spLocks noChangeShapeType="1"/>
            </p:cNvSpPr>
            <p:nvPr/>
          </p:nvSpPr>
          <p:spPr bwMode="auto">
            <a:xfrm>
              <a:off x="2000" y="1897"/>
              <a:ext cx="0" cy="969"/>
            </a:xfrm>
            <a:prstGeom prst="line">
              <a:avLst/>
            </a:prstGeom>
            <a:noFill/>
            <a:ln w="57150">
              <a:solidFill>
                <a:schemeClr val="tx1"/>
              </a:solidFill>
              <a:round/>
              <a:headEnd/>
              <a:tailEnd/>
            </a:ln>
          </p:spPr>
          <p:txBody>
            <a:bodyPr/>
            <a:lstStyle/>
            <a:p>
              <a:endParaRPr lang="en-US"/>
            </a:p>
          </p:txBody>
        </p:sp>
        <p:sp>
          <p:nvSpPr>
            <p:cNvPr id="21553" name="Line 9"/>
            <p:cNvSpPr>
              <a:spLocks noChangeShapeType="1"/>
            </p:cNvSpPr>
            <p:nvPr/>
          </p:nvSpPr>
          <p:spPr bwMode="auto">
            <a:xfrm>
              <a:off x="1898" y="1896"/>
              <a:ext cx="204" cy="0"/>
            </a:xfrm>
            <a:prstGeom prst="line">
              <a:avLst/>
            </a:prstGeom>
            <a:noFill/>
            <a:ln w="9525">
              <a:solidFill>
                <a:schemeClr val="tx1"/>
              </a:solidFill>
              <a:round/>
              <a:headEnd/>
              <a:tailEnd/>
            </a:ln>
          </p:spPr>
          <p:txBody>
            <a:bodyPr/>
            <a:lstStyle/>
            <a:p>
              <a:endParaRPr lang="en-US"/>
            </a:p>
          </p:txBody>
        </p:sp>
        <p:sp>
          <p:nvSpPr>
            <p:cNvPr id="21554" name="Line 10"/>
            <p:cNvSpPr>
              <a:spLocks noChangeShapeType="1"/>
            </p:cNvSpPr>
            <p:nvPr/>
          </p:nvSpPr>
          <p:spPr bwMode="auto">
            <a:xfrm>
              <a:off x="1898" y="2864"/>
              <a:ext cx="204" cy="0"/>
            </a:xfrm>
            <a:prstGeom prst="line">
              <a:avLst/>
            </a:prstGeom>
            <a:noFill/>
            <a:ln w="9525">
              <a:solidFill>
                <a:schemeClr val="tx1"/>
              </a:solidFill>
              <a:round/>
              <a:headEnd/>
              <a:tailEnd/>
            </a:ln>
          </p:spPr>
          <p:txBody>
            <a:bodyPr/>
            <a:lstStyle/>
            <a:p>
              <a:endParaRPr lang="en-US"/>
            </a:p>
          </p:txBody>
        </p:sp>
      </p:grpSp>
      <p:grpSp>
        <p:nvGrpSpPr>
          <p:cNvPr id="4" name="Group 11"/>
          <p:cNvGrpSpPr>
            <a:grpSpLocks/>
          </p:cNvGrpSpPr>
          <p:nvPr/>
        </p:nvGrpSpPr>
        <p:grpSpPr bwMode="auto">
          <a:xfrm>
            <a:off x="3273425" y="3352800"/>
            <a:ext cx="323850" cy="388938"/>
            <a:chOff x="1306" y="2563"/>
            <a:chExt cx="204" cy="245"/>
          </a:xfrm>
        </p:grpSpPr>
        <p:sp>
          <p:nvSpPr>
            <p:cNvPr id="21549" name="Line 12"/>
            <p:cNvSpPr>
              <a:spLocks noChangeShapeType="1"/>
            </p:cNvSpPr>
            <p:nvPr/>
          </p:nvSpPr>
          <p:spPr bwMode="auto">
            <a:xfrm>
              <a:off x="1408" y="2563"/>
              <a:ext cx="0" cy="244"/>
            </a:xfrm>
            <a:prstGeom prst="line">
              <a:avLst/>
            </a:prstGeom>
            <a:noFill/>
            <a:ln w="57150">
              <a:solidFill>
                <a:schemeClr val="tx1"/>
              </a:solidFill>
              <a:round/>
              <a:headEnd/>
              <a:tailEnd/>
            </a:ln>
          </p:spPr>
          <p:txBody>
            <a:bodyPr/>
            <a:lstStyle/>
            <a:p>
              <a:endParaRPr lang="en-US"/>
            </a:p>
          </p:txBody>
        </p:sp>
        <p:sp>
          <p:nvSpPr>
            <p:cNvPr id="21550" name="Line 13"/>
            <p:cNvSpPr>
              <a:spLocks noChangeShapeType="1"/>
            </p:cNvSpPr>
            <p:nvPr/>
          </p:nvSpPr>
          <p:spPr bwMode="auto">
            <a:xfrm>
              <a:off x="1306" y="2563"/>
              <a:ext cx="198" cy="0"/>
            </a:xfrm>
            <a:prstGeom prst="line">
              <a:avLst/>
            </a:prstGeom>
            <a:noFill/>
            <a:ln w="9525">
              <a:solidFill>
                <a:schemeClr val="tx1"/>
              </a:solidFill>
              <a:round/>
              <a:headEnd/>
              <a:tailEnd/>
            </a:ln>
          </p:spPr>
          <p:txBody>
            <a:bodyPr/>
            <a:lstStyle/>
            <a:p>
              <a:endParaRPr lang="en-US"/>
            </a:p>
          </p:txBody>
        </p:sp>
        <p:sp>
          <p:nvSpPr>
            <p:cNvPr id="21551" name="Line 14"/>
            <p:cNvSpPr>
              <a:spLocks noChangeShapeType="1"/>
            </p:cNvSpPr>
            <p:nvPr/>
          </p:nvSpPr>
          <p:spPr bwMode="auto">
            <a:xfrm>
              <a:off x="1306" y="2808"/>
              <a:ext cx="204" cy="0"/>
            </a:xfrm>
            <a:prstGeom prst="line">
              <a:avLst/>
            </a:prstGeom>
            <a:noFill/>
            <a:ln w="9525">
              <a:solidFill>
                <a:schemeClr val="tx1"/>
              </a:solidFill>
              <a:round/>
              <a:headEnd/>
              <a:tailEnd/>
            </a:ln>
          </p:spPr>
          <p:txBody>
            <a:bodyPr/>
            <a:lstStyle/>
            <a:p>
              <a:endParaRPr lang="en-US"/>
            </a:p>
          </p:txBody>
        </p:sp>
      </p:grpSp>
      <p:sp>
        <p:nvSpPr>
          <p:cNvPr id="21510" name="Text Box 15"/>
          <p:cNvSpPr txBox="1">
            <a:spLocks noChangeArrowheads="1"/>
          </p:cNvSpPr>
          <p:nvPr/>
        </p:nvSpPr>
        <p:spPr bwMode="auto">
          <a:xfrm>
            <a:off x="2466975" y="1744663"/>
            <a:ext cx="547688" cy="366712"/>
          </a:xfrm>
          <a:prstGeom prst="rect">
            <a:avLst/>
          </a:prstGeom>
          <a:noFill/>
          <a:ln w="9525">
            <a:noFill/>
            <a:miter lim="800000"/>
            <a:headEnd/>
            <a:tailEnd/>
          </a:ln>
        </p:spPr>
        <p:txBody>
          <a:bodyPr>
            <a:spAutoFit/>
          </a:bodyPr>
          <a:lstStyle/>
          <a:p>
            <a:pPr>
              <a:spcBef>
                <a:spcPct val="50000"/>
              </a:spcBef>
            </a:pPr>
            <a:r>
              <a:rPr lang="de-DE" sz="1800">
                <a:latin typeface="Arial" charset="0"/>
                <a:cs typeface="Arial" charset="0"/>
              </a:rPr>
              <a:t>x1</a:t>
            </a:r>
          </a:p>
        </p:txBody>
      </p:sp>
      <p:sp>
        <p:nvSpPr>
          <p:cNvPr id="21511" name="Text Box 16"/>
          <p:cNvSpPr txBox="1">
            <a:spLocks noChangeArrowheads="1"/>
          </p:cNvSpPr>
          <p:nvPr/>
        </p:nvSpPr>
        <p:spPr bwMode="auto">
          <a:xfrm>
            <a:off x="4692650" y="2576513"/>
            <a:ext cx="377825" cy="366712"/>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y</a:t>
            </a:r>
          </a:p>
        </p:txBody>
      </p:sp>
      <p:sp>
        <p:nvSpPr>
          <p:cNvPr id="21512" name="Text Box 17"/>
          <p:cNvSpPr txBox="1">
            <a:spLocks noChangeArrowheads="1"/>
          </p:cNvSpPr>
          <p:nvPr/>
        </p:nvSpPr>
        <p:spPr bwMode="auto">
          <a:xfrm>
            <a:off x="3005138" y="3378200"/>
            <a:ext cx="492125" cy="366713"/>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x2</a:t>
            </a:r>
          </a:p>
        </p:txBody>
      </p:sp>
      <p:sp>
        <p:nvSpPr>
          <p:cNvPr id="80914" name="Freeform 18"/>
          <p:cNvSpPr>
            <a:spLocks/>
          </p:cNvSpPr>
          <p:nvPr/>
        </p:nvSpPr>
        <p:spPr bwMode="auto">
          <a:xfrm>
            <a:off x="2943225" y="1905000"/>
            <a:ext cx="1671638" cy="952500"/>
          </a:xfrm>
          <a:custGeom>
            <a:avLst/>
            <a:gdLst>
              <a:gd name="T0" fmla="*/ 0 w 1041"/>
              <a:gd name="T1" fmla="*/ 0 h 600"/>
              <a:gd name="T2" fmla="*/ 2147483647 w 1041"/>
              <a:gd name="T3" fmla="*/ 2147483647 h 600"/>
              <a:gd name="T4" fmla="*/ 2147483647 w 1041"/>
              <a:gd name="T5" fmla="*/ 2147483647 h 600"/>
              <a:gd name="T6" fmla="*/ 2147483647 w 1041"/>
              <a:gd name="T7" fmla="*/ 2147483647 h 600"/>
              <a:gd name="T8" fmla="*/ 2147483647 w 1041"/>
              <a:gd name="T9" fmla="*/ 2147483647 h 600"/>
              <a:gd name="T10" fmla="*/ 2147483647 w 1041"/>
              <a:gd name="T11" fmla="*/ 2147483647 h 600"/>
              <a:gd name="T12" fmla="*/ 2147483647 w 1041"/>
              <a:gd name="T13" fmla="*/ 2147483647 h 600"/>
              <a:gd name="T14" fmla="*/ 2147483647 w 1041"/>
              <a:gd name="T15" fmla="*/ 2147483647 h 600"/>
              <a:gd name="T16" fmla="*/ 2147483647 w 1041"/>
              <a:gd name="T17" fmla="*/ 2147483647 h 600"/>
              <a:gd name="T18" fmla="*/ 2147483647 w 1041"/>
              <a:gd name="T19" fmla="*/ 2147483647 h 600"/>
              <a:gd name="T20" fmla="*/ 2147483647 w 1041"/>
              <a:gd name="T21" fmla="*/ 2147483647 h 600"/>
              <a:gd name="T22" fmla="*/ 2147483647 w 1041"/>
              <a:gd name="T23" fmla="*/ 2147483647 h 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1"/>
              <a:gd name="T37" fmla="*/ 0 h 600"/>
              <a:gd name="T38" fmla="*/ 1041 w 1041"/>
              <a:gd name="T39" fmla="*/ 600 h 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1" h="600">
                <a:moveTo>
                  <a:pt x="0" y="0"/>
                </a:moveTo>
                <a:cubicBezTo>
                  <a:pt x="40" y="2"/>
                  <a:pt x="80" y="3"/>
                  <a:pt x="120" y="6"/>
                </a:cubicBezTo>
                <a:cubicBezTo>
                  <a:pt x="158" y="9"/>
                  <a:pt x="188" y="34"/>
                  <a:pt x="222" y="48"/>
                </a:cubicBezTo>
                <a:cubicBezTo>
                  <a:pt x="246" y="58"/>
                  <a:pt x="275" y="64"/>
                  <a:pt x="300" y="72"/>
                </a:cubicBezTo>
                <a:cubicBezTo>
                  <a:pt x="330" y="82"/>
                  <a:pt x="353" y="109"/>
                  <a:pt x="378" y="126"/>
                </a:cubicBezTo>
                <a:cubicBezTo>
                  <a:pt x="403" y="143"/>
                  <a:pt x="434" y="155"/>
                  <a:pt x="462" y="168"/>
                </a:cubicBezTo>
                <a:cubicBezTo>
                  <a:pt x="522" y="195"/>
                  <a:pt x="578" y="229"/>
                  <a:pt x="636" y="258"/>
                </a:cubicBezTo>
                <a:cubicBezTo>
                  <a:pt x="653" y="284"/>
                  <a:pt x="670" y="307"/>
                  <a:pt x="696" y="324"/>
                </a:cubicBezTo>
                <a:cubicBezTo>
                  <a:pt x="724" y="366"/>
                  <a:pt x="785" y="383"/>
                  <a:pt x="822" y="420"/>
                </a:cubicBezTo>
                <a:cubicBezTo>
                  <a:pt x="853" y="451"/>
                  <a:pt x="870" y="495"/>
                  <a:pt x="906" y="522"/>
                </a:cubicBezTo>
                <a:cubicBezTo>
                  <a:pt x="935" y="543"/>
                  <a:pt x="967" y="561"/>
                  <a:pt x="996" y="582"/>
                </a:cubicBezTo>
                <a:cubicBezTo>
                  <a:pt x="1000" y="585"/>
                  <a:pt x="1041" y="600"/>
                  <a:pt x="1026" y="600"/>
                </a:cubicBezTo>
              </a:path>
            </a:pathLst>
          </a:custGeom>
          <a:noFill/>
          <a:ln w="9525">
            <a:solidFill>
              <a:schemeClr val="tx1"/>
            </a:solidFill>
            <a:round/>
            <a:headEnd type="diamond" w="med" len="med"/>
            <a:tailEnd type="triangle" w="med" len="med"/>
          </a:ln>
        </p:spPr>
        <p:txBody>
          <a:bodyPr/>
          <a:lstStyle/>
          <a:p>
            <a:endParaRPr lang="es-ES_tradnl"/>
          </a:p>
        </p:txBody>
      </p:sp>
      <p:sp>
        <p:nvSpPr>
          <p:cNvPr id="80915" name="Freeform 19"/>
          <p:cNvSpPr>
            <a:spLocks/>
          </p:cNvSpPr>
          <p:nvPr/>
        </p:nvSpPr>
        <p:spPr bwMode="auto">
          <a:xfrm>
            <a:off x="3438525" y="3028950"/>
            <a:ext cx="1152525" cy="495300"/>
          </a:xfrm>
          <a:custGeom>
            <a:avLst/>
            <a:gdLst>
              <a:gd name="T0" fmla="*/ 0 w 726"/>
              <a:gd name="T1" fmla="*/ 2147483647 h 312"/>
              <a:gd name="T2" fmla="*/ 2147483647 w 726"/>
              <a:gd name="T3" fmla="*/ 2147483647 h 312"/>
              <a:gd name="T4" fmla="*/ 2147483647 w 726"/>
              <a:gd name="T5" fmla="*/ 2147483647 h 312"/>
              <a:gd name="T6" fmla="*/ 2147483647 w 726"/>
              <a:gd name="T7" fmla="*/ 2147483647 h 312"/>
              <a:gd name="T8" fmla="*/ 2147483647 w 726"/>
              <a:gd name="T9" fmla="*/ 2147483647 h 312"/>
              <a:gd name="T10" fmla="*/ 2147483647 w 726"/>
              <a:gd name="T11" fmla="*/ 2147483647 h 312"/>
              <a:gd name="T12" fmla="*/ 2147483647 w 726"/>
              <a:gd name="T13" fmla="*/ 0 h 312"/>
              <a:gd name="T14" fmla="*/ 0 60000 65536"/>
              <a:gd name="T15" fmla="*/ 0 60000 65536"/>
              <a:gd name="T16" fmla="*/ 0 60000 65536"/>
              <a:gd name="T17" fmla="*/ 0 60000 65536"/>
              <a:gd name="T18" fmla="*/ 0 60000 65536"/>
              <a:gd name="T19" fmla="*/ 0 60000 65536"/>
              <a:gd name="T20" fmla="*/ 0 60000 65536"/>
              <a:gd name="T21" fmla="*/ 0 w 726"/>
              <a:gd name="T22" fmla="*/ 0 h 312"/>
              <a:gd name="T23" fmla="*/ 726 w 726"/>
              <a:gd name="T24" fmla="*/ 312 h 3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6" h="312">
                <a:moveTo>
                  <a:pt x="0" y="312"/>
                </a:moveTo>
                <a:cubicBezTo>
                  <a:pt x="67" y="268"/>
                  <a:pt x="156" y="260"/>
                  <a:pt x="234" y="252"/>
                </a:cubicBezTo>
                <a:cubicBezTo>
                  <a:pt x="300" y="230"/>
                  <a:pt x="200" y="265"/>
                  <a:pt x="270" y="234"/>
                </a:cubicBezTo>
                <a:cubicBezTo>
                  <a:pt x="355" y="196"/>
                  <a:pt x="319" y="227"/>
                  <a:pt x="408" y="138"/>
                </a:cubicBezTo>
                <a:cubicBezTo>
                  <a:pt x="450" y="96"/>
                  <a:pt x="529" y="74"/>
                  <a:pt x="582" y="48"/>
                </a:cubicBezTo>
                <a:cubicBezTo>
                  <a:pt x="589" y="28"/>
                  <a:pt x="593" y="8"/>
                  <a:pt x="618" y="6"/>
                </a:cubicBezTo>
                <a:cubicBezTo>
                  <a:pt x="654" y="3"/>
                  <a:pt x="726" y="0"/>
                  <a:pt x="726" y="0"/>
                </a:cubicBezTo>
              </a:path>
            </a:pathLst>
          </a:custGeom>
          <a:noFill/>
          <a:ln w="9525">
            <a:solidFill>
              <a:schemeClr val="tx1"/>
            </a:solidFill>
            <a:round/>
            <a:headEnd type="diamond" w="med" len="med"/>
            <a:tailEnd type="triangle" w="med" len="med"/>
          </a:ln>
        </p:spPr>
        <p:txBody>
          <a:bodyPr/>
          <a:lstStyle/>
          <a:p>
            <a:endParaRPr lang="es-ES_tradnl"/>
          </a:p>
        </p:txBody>
      </p:sp>
      <p:sp>
        <p:nvSpPr>
          <p:cNvPr id="80916" name="Text Box 20"/>
          <p:cNvSpPr txBox="1">
            <a:spLocks noChangeArrowheads="1"/>
          </p:cNvSpPr>
          <p:nvPr/>
        </p:nvSpPr>
        <p:spPr bwMode="auto">
          <a:xfrm>
            <a:off x="5610225" y="2562225"/>
            <a:ext cx="3076575" cy="366713"/>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y(t) = f [ x1(t), x2(t),…]</a:t>
            </a:r>
          </a:p>
        </p:txBody>
      </p:sp>
      <p:sp>
        <p:nvSpPr>
          <p:cNvPr id="80917" name="Text Box 21"/>
          <p:cNvSpPr txBox="1">
            <a:spLocks noChangeArrowheads="1"/>
          </p:cNvSpPr>
          <p:nvPr/>
        </p:nvSpPr>
        <p:spPr bwMode="auto">
          <a:xfrm>
            <a:off x="828675" y="3867150"/>
            <a:ext cx="3848100" cy="2724150"/>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Modifikationen: </a:t>
            </a:r>
          </a:p>
          <a:p>
            <a:pPr marL="1076325" lvl="1" indent="-361950" algn="l">
              <a:spcBef>
                <a:spcPct val="50000"/>
              </a:spcBef>
              <a:buFontTx/>
              <a:buChar char="•"/>
            </a:pPr>
            <a:r>
              <a:rPr lang="de-DE" sz="1800">
                <a:latin typeface="Arial" charset="0"/>
                <a:cs typeface="Arial" charset="0"/>
              </a:rPr>
              <a:t>linear</a:t>
            </a:r>
          </a:p>
          <a:p>
            <a:pPr marL="1076325" lvl="1" indent="-361950" algn="l">
              <a:spcBef>
                <a:spcPct val="50000"/>
              </a:spcBef>
              <a:buFontTx/>
              <a:buChar char="•"/>
            </a:pPr>
            <a:r>
              <a:rPr lang="de-DE" sz="1800">
                <a:latin typeface="Arial" charset="0"/>
                <a:cs typeface="Arial" charset="0"/>
              </a:rPr>
              <a:t>nichtlinear </a:t>
            </a:r>
          </a:p>
          <a:p>
            <a:pPr marL="1076325" lvl="1" indent="-361950" algn="l">
              <a:spcBef>
                <a:spcPct val="50000"/>
              </a:spcBef>
              <a:buFontTx/>
              <a:buChar char="•"/>
            </a:pPr>
            <a:r>
              <a:rPr lang="de-DE" sz="1800">
                <a:latin typeface="Arial" charset="0"/>
                <a:cs typeface="Arial" charset="0"/>
              </a:rPr>
              <a:t>stochastisch</a:t>
            </a:r>
          </a:p>
          <a:p>
            <a:pPr marL="1076325" lvl="1" indent="-361950" algn="l">
              <a:spcBef>
                <a:spcPct val="50000"/>
              </a:spcBef>
              <a:buFontTx/>
              <a:buChar char="•"/>
            </a:pPr>
            <a:r>
              <a:rPr lang="de-DE" sz="1800">
                <a:latin typeface="Arial" charset="0"/>
                <a:cs typeface="Arial" charset="0"/>
              </a:rPr>
              <a:t>Mit zeitlichen Verzögerungen</a:t>
            </a:r>
          </a:p>
          <a:p>
            <a:pPr marL="1076325" lvl="1" indent="-361950" algn="l">
              <a:spcBef>
                <a:spcPct val="50000"/>
              </a:spcBef>
              <a:buFontTx/>
              <a:buChar char="•"/>
            </a:pPr>
            <a:r>
              <a:rPr lang="de-DE" sz="1800">
                <a:latin typeface="Arial" charset="0"/>
                <a:cs typeface="Arial" charset="0"/>
              </a:rPr>
              <a:t>Rückkopplung -&gt;</a:t>
            </a:r>
          </a:p>
        </p:txBody>
      </p:sp>
      <p:grpSp>
        <p:nvGrpSpPr>
          <p:cNvPr id="5" name="Group 22"/>
          <p:cNvGrpSpPr>
            <a:grpSpLocks/>
          </p:cNvGrpSpPr>
          <p:nvPr/>
        </p:nvGrpSpPr>
        <p:grpSpPr bwMode="auto">
          <a:xfrm>
            <a:off x="3848100" y="3779838"/>
            <a:ext cx="1323975" cy="1082675"/>
            <a:chOff x="2832" y="2849"/>
            <a:chExt cx="834" cy="682"/>
          </a:xfrm>
        </p:grpSpPr>
        <p:sp>
          <p:nvSpPr>
            <p:cNvPr id="21543" name="Line 23"/>
            <p:cNvSpPr>
              <a:spLocks noChangeShapeType="1"/>
            </p:cNvSpPr>
            <p:nvPr/>
          </p:nvSpPr>
          <p:spPr bwMode="auto">
            <a:xfrm flipV="1">
              <a:off x="2832" y="3060"/>
              <a:ext cx="606" cy="288"/>
            </a:xfrm>
            <a:prstGeom prst="line">
              <a:avLst/>
            </a:prstGeom>
            <a:noFill/>
            <a:ln w="9525">
              <a:solidFill>
                <a:schemeClr val="tx1"/>
              </a:solidFill>
              <a:round/>
              <a:headEnd/>
              <a:tailEnd/>
            </a:ln>
          </p:spPr>
          <p:txBody>
            <a:bodyPr/>
            <a:lstStyle/>
            <a:p>
              <a:endParaRPr lang="en-US"/>
            </a:p>
          </p:txBody>
        </p:sp>
        <p:grpSp>
          <p:nvGrpSpPr>
            <p:cNvPr id="6" name="Group 24"/>
            <p:cNvGrpSpPr>
              <a:grpSpLocks/>
            </p:cNvGrpSpPr>
            <p:nvPr/>
          </p:nvGrpSpPr>
          <p:grpSpPr bwMode="auto">
            <a:xfrm>
              <a:off x="2898" y="2849"/>
              <a:ext cx="768" cy="682"/>
              <a:chOff x="2898" y="2735"/>
              <a:chExt cx="768" cy="682"/>
            </a:xfrm>
          </p:grpSpPr>
          <p:sp>
            <p:nvSpPr>
              <p:cNvPr id="21545" name="Line 25"/>
              <p:cNvSpPr>
                <a:spLocks noChangeShapeType="1"/>
              </p:cNvSpPr>
              <p:nvPr/>
            </p:nvSpPr>
            <p:spPr bwMode="auto">
              <a:xfrm>
                <a:off x="2988" y="2952"/>
                <a:ext cx="0" cy="360"/>
              </a:xfrm>
              <a:prstGeom prst="line">
                <a:avLst/>
              </a:prstGeom>
              <a:noFill/>
              <a:ln w="9525">
                <a:solidFill>
                  <a:schemeClr val="tx1"/>
                </a:solidFill>
                <a:round/>
                <a:headEnd type="triangle" w="med" len="med"/>
                <a:tailEnd/>
              </a:ln>
            </p:spPr>
            <p:txBody>
              <a:bodyPr/>
              <a:lstStyle/>
              <a:p>
                <a:endParaRPr lang="en-US"/>
              </a:p>
            </p:txBody>
          </p:sp>
          <p:sp>
            <p:nvSpPr>
              <p:cNvPr id="21546" name="Line 26"/>
              <p:cNvSpPr>
                <a:spLocks noChangeShapeType="1"/>
              </p:cNvSpPr>
              <p:nvPr/>
            </p:nvSpPr>
            <p:spPr bwMode="auto">
              <a:xfrm>
                <a:off x="2988" y="3312"/>
                <a:ext cx="462" cy="0"/>
              </a:xfrm>
              <a:prstGeom prst="line">
                <a:avLst/>
              </a:prstGeom>
              <a:noFill/>
              <a:ln w="9525">
                <a:solidFill>
                  <a:schemeClr val="tx1"/>
                </a:solidFill>
                <a:round/>
                <a:headEnd type="diamond" w="med" len="med"/>
                <a:tailEnd type="triangle" w="med" len="med"/>
              </a:ln>
            </p:spPr>
            <p:txBody>
              <a:bodyPr/>
              <a:lstStyle/>
              <a:p>
                <a:endParaRPr lang="en-US"/>
              </a:p>
            </p:txBody>
          </p:sp>
          <p:sp>
            <p:nvSpPr>
              <p:cNvPr id="21547" name="Text Box 27"/>
              <p:cNvSpPr txBox="1">
                <a:spLocks noChangeArrowheads="1"/>
              </p:cNvSpPr>
              <p:nvPr/>
            </p:nvSpPr>
            <p:spPr bwMode="auto">
              <a:xfrm>
                <a:off x="2898" y="2735"/>
                <a:ext cx="162" cy="231"/>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y</a:t>
                </a:r>
              </a:p>
            </p:txBody>
          </p:sp>
          <p:sp>
            <p:nvSpPr>
              <p:cNvPr id="21548" name="Text Box 28"/>
              <p:cNvSpPr txBox="1">
                <a:spLocks noChangeArrowheads="1"/>
              </p:cNvSpPr>
              <p:nvPr/>
            </p:nvSpPr>
            <p:spPr bwMode="auto">
              <a:xfrm>
                <a:off x="3420" y="3186"/>
                <a:ext cx="246" cy="231"/>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x</a:t>
                </a:r>
              </a:p>
            </p:txBody>
          </p:sp>
        </p:grpSp>
      </p:grpSp>
      <p:grpSp>
        <p:nvGrpSpPr>
          <p:cNvPr id="7" name="Group 29"/>
          <p:cNvGrpSpPr>
            <a:grpSpLocks/>
          </p:cNvGrpSpPr>
          <p:nvPr/>
        </p:nvGrpSpPr>
        <p:grpSpPr bwMode="auto">
          <a:xfrm>
            <a:off x="5551488" y="4149725"/>
            <a:ext cx="1219200" cy="1082675"/>
            <a:chOff x="3569" y="2848"/>
            <a:chExt cx="768" cy="682"/>
          </a:xfrm>
        </p:grpSpPr>
        <p:grpSp>
          <p:nvGrpSpPr>
            <p:cNvPr id="8" name="Group 30"/>
            <p:cNvGrpSpPr>
              <a:grpSpLocks/>
            </p:cNvGrpSpPr>
            <p:nvPr/>
          </p:nvGrpSpPr>
          <p:grpSpPr bwMode="auto">
            <a:xfrm>
              <a:off x="3569" y="2848"/>
              <a:ext cx="768" cy="682"/>
              <a:chOff x="2898" y="2735"/>
              <a:chExt cx="768" cy="682"/>
            </a:xfrm>
          </p:grpSpPr>
          <p:sp>
            <p:nvSpPr>
              <p:cNvPr id="21539" name="Line 31"/>
              <p:cNvSpPr>
                <a:spLocks noChangeShapeType="1"/>
              </p:cNvSpPr>
              <p:nvPr/>
            </p:nvSpPr>
            <p:spPr bwMode="auto">
              <a:xfrm>
                <a:off x="2988" y="2952"/>
                <a:ext cx="0" cy="360"/>
              </a:xfrm>
              <a:prstGeom prst="line">
                <a:avLst/>
              </a:prstGeom>
              <a:noFill/>
              <a:ln w="9525">
                <a:solidFill>
                  <a:schemeClr val="tx1"/>
                </a:solidFill>
                <a:round/>
                <a:headEnd type="triangle" w="med" len="med"/>
                <a:tailEnd/>
              </a:ln>
            </p:spPr>
            <p:txBody>
              <a:bodyPr/>
              <a:lstStyle/>
              <a:p>
                <a:endParaRPr lang="en-US"/>
              </a:p>
            </p:txBody>
          </p:sp>
          <p:sp>
            <p:nvSpPr>
              <p:cNvPr id="21540" name="Line 32"/>
              <p:cNvSpPr>
                <a:spLocks noChangeShapeType="1"/>
              </p:cNvSpPr>
              <p:nvPr/>
            </p:nvSpPr>
            <p:spPr bwMode="auto">
              <a:xfrm>
                <a:off x="2988" y="3312"/>
                <a:ext cx="462" cy="0"/>
              </a:xfrm>
              <a:prstGeom prst="line">
                <a:avLst/>
              </a:prstGeom>
              <a:noFill/>
              <a:ln w="9525">
                <a:solidFill>
                  <a:schemeClr val="tx1"/>
                </a:solidFill>
                <a:round/>
                <a:headEnd type="diamond" w="med" len="med"/>
                <a:tailEnd type="triangle" w="med" len="med"/>
              </a:ln>
            </p:spPr>
            <p:txBody>
              <a:bodyPr/>
              <a:lstStyle/>
              <a:p>
                <a:endParaRPr lang="en-US"/>
              </a:p>
            </p:txBody>
          </p:sp>
          <p:sp>
            <p:nvSpPr>
              <p:cNvPr id="21541" name="Text Box 33"/>
              <p:cNvSpPr txBox="1">
                <a:spLocks noChangeArrowheads="1"/>
              </p:cNvSpPr>
              <p:nvPr/>
            </p:nvSpPr>
            <p:spPr bwMode="auto">
              <a:xfrm>
                <a:off x="2898" y="2735"/>
                <a:ext cx="162" cy="231"/>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y</a:t>
                </a:r>
              </a:p>
            </p:txBody>
          </p:sp>
          <p:sp>
            <p:nvSpPr>
              <p:cNvPr id="21542" name="Text Box 34"/>
              <p:cNvSpPr txBox="1">
                <a:spLocks noChangeArrowheads="1"/>
              </p:cNvSpPr>
              <p:nvPr/>
            </p:nvSpPr>
            <p:spPr bwMode="auto">
              <a:xfrm>
                <a:off x="3420" y="3186"/>
                <a:ext cx="246" cy="231"/>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x</a:t>
                </a:r>
              </a:p>
            </p:txBody>
          </p:sp>
        </p:grpSp>
        <p:sp>
          <p:nvSpPr>
            <p:cNvPr id="21538" name="Freeform 35"/>
            <p:cNvSpPr>
              <a:spLocks/>
            </p:cNvSpPr>
            <p:nvPr/>
          </p:nvSpPr>
          <p:spPr bwMode="auto">
            <a:xfrm>
              <a:off x="3612" y="3131"/>
              <a:ext cx="498" cy="349"/>
            </a:xfrm>
            <a:custGeom>
              <a:avLst/>
              <a:gdLst>
                <a:gd name="T0" fmla="*/ 0 w 498"/>
                <a:gd name="T1" fmla="*/ 43 h 349"/>
                <a:gd name="T2" fmla="*/ 42 w 498"/>
                <a:gd name="T3" fmla="*/ 181 h 349"/>
                <a:gd name="T4" fmla="*/ 84 w 498"/>
                <a:gd name="T5" fmla="*/ 253 h 349"/>
                <a:gd name="T6" fmla="*/ 102 w 498"/>
                <a:gd name="T7" fmla="*/ 289 h 349"/>
                <a:gd name="T8" fmla="*/ 192 w 498"/>
                <a:gd name="T9" fmla="*/ 349 h 349"/>
                <a:gd name="T10" fmla="*/ 240 w 498"/>
                <a:gd name="T11" fmla="*/ 289 h 349"/>
                <a:gd name="T12" fmla="*/ 306 w 498"/>
                <a:gd name="T13" fmla="*/ 37 h 349"/>
                <a:gd name="T14" fmla="*/ 360 w 498"/>
                <a:gd name="T15" fmla="*/ 1 h 349"/>
                <a:gd name="T16" fmla="*/ 444 w 498"/>
                <a:gd name="T17" fmla="*/ 7 h 349"/>
                <a:gd name="T18" fmla="*/ 456 w 498"/>
                <a:gd name="T19" fmla="*/ 25 h 349"/>
                <a:gd name="T20" fmla="*/ 498 w 498"/>
                <a:gd name="T21" fmla="*/ 103 h 3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8"/>
                <a:gd name="T34" fmla="*/ 0 h 349"/>
                <a:gd name="T35" fmla="*/ 498 w 498"/>
                <a:gd name="T36" fmla="*/ 349 h 3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8" h="349">
                  <a:moveTo>
                    <a:pt x="0" y="43"/>
                  </a:moveTo>
                  <a:cubicBezTo>
                    <a:pt x="6" y="75"/>
                    <a:pt x="23" y="153"/>
                    <a:pt x="42" y="181"/>
                  </a:cubicBezTo>
                  <a:cubicBezTo>
                    <a:pt x="49" y="192"/>
                    <a:pt x="83" y="249"/>
                    <a:pt x="84" y="253"/>
                  </a:cubicBezTo>
                  <a:cubicBezTo>
                    <a:pt x="90" y="271"/>
                    <a:pt x="89" y="273"/>
                    <a:pt x="102" y="289"/>
                  </a:cubicBezTo>
                  <a:cubicBezTo>
                    <a:pt x="128" y="320"/>
                    <a:pt x="161" y="328"/>
                    <a:pt x="192" y="349"/>
                  </a:cubicBezTo>
                  <a:cubicBezTo>
                    <a:pt x="234" y="339"/>
                    <a:pt x="219" y="321"/>
                    <a:pt x="240" y="289"/>
                  </a:cubicBezTo>
                  <a:cubicBezTo>
                    <a:pt x="243" y="249"/>
                    <a:pt x="233" y="61"/>
                    <a:pt x="306" y="37"/>
                  </a:cubicBezTo>
                  <a:cubicBezTo>
                    <a:pt x="324" y="19"/>
                    <a:pt x="339" y="15"/>
                    <a:pt x="360" y="1"/>
                  </a:cubicBezTo>
                  <a:cubicBezTo>
                    <a:pt x="388" y="3"/>
                    <a:pt x="417" y="0"/>
                    <a:pt x="444" y="7"/>
                  </a:cubicBezTo>
                  <a:cubicBezTo>
                    <a:pt x="451" y="9"/>
                    <a:pt x="453" y="18"/>
                    <a:pt x="456" y="25"/>
                  </a:cubicBezTo>
                  <a:cubicBezTo>
                    <a:pt x="469" y="54"/>
                    <a:pt x="467" y="88"/>
                    <a:pt x="498" y="103"/>
                  </a:cubicBezTo>
                </a:path>
              </a:pathLst>
            </a:custGeom>
            <a:noFill/>
            <a:ln w="9525">
              <a:solidFill>
                <a:schemeClr val="tx1"/>
              </a:solidFill>
              <a:round/>
              <a:headEnd/>
              <a:tailEnd/>
            </a:ln>
          </p:spPr>
          <p:txBody>
            <a:bodyPr/>
            <a:lstStyle/>
            <a:p>
              <a:endParaRPr lang="es-ES_tradnl"/>
            </a:p>
          </p:txBody>
        </p:sp>
      </p:grpSp>
      <p:grpSp>
        <p:nvGrpSpPr>
          <p:cNvPr id="9" name="Group 36"/>
          <p:cNvGrpSpPr>
            <a:grpSpLocks/>
          </p:cNvGrpSpPr>
          <p:nvPr/>
        </p:nvGrpSpPr>
        <p:grpSpPr bwMode="auto">
          <a:xfrm>
            <a:off x="7085013" y="4483100"/>
            <a:ext cx="1219200" cy="1082675"/>
            <a:chOff x="4595" y="3022"/>
            <a:chExt cx="768" cy="682"/>
          </a:xfrm>
        </p:grpSpPr>
        <p:grpSp>
          <p:nvGrpSpPr>
            <p:cNvPr id="10" name="Group 37"/>
            <p:cNvGrpSpPr>
              <a:grpSpLocks/>
            </p:cNvGrpSpPr>
            <p:nvPr/>
          </p:nvGrpSpPr>
          <p:grpSpPr bwMode="auto">
            <a:xfrm>
              <a:off x="4595" y="3022"/>
              <a:ext cx="768" cy="682"/>
              <a:chOff x="2898" y="2735"/>
              <a:chExt cx="768" cy="682"/>
            </a:xfrm>
          </p:grpSpPr>
          <p:sp>
            <p:nvSpPr>
              <p:cNvPr id="21533" name="Line 38"/>
              <p:cNvSpPr>
                <a:spLocks noChangeShapeType="1"/>
              </p:cNvSpPr>
              <p:nvPr/>
            </p:nvSpPr>
            <p:spPr bwMode="auto">
              <a:xfrm>
                <a:off x="2988" y="2952"/>
                <a:ext cx="0" cy="360"/>
              </a:xfrm>
              <a:prstGeom prst="line">
                <a:avLst/>
              </a:prstGeom>
              <a:noFill/>
              <a:ln w="9525">
                <a:solidFill>
                  <a:schemeClr val="tx1"/>
                </a:solidFill>
                <a:round/>
                <a:headEnd type="triangle" w="med" len="med"/>
                <a:tailEnd/>
              </a:ln>
            </p:spPr>
            <p:txBody>
              <a:bodyPr/>
              <a:lstStyle/>
              <a:p>
                <a:endParaRPr lang="en-US"/>
              </a:p>
            </p:txBody>
          </p:sp>
          <p:sp>
            <p:nvSpPr>
              <p:cNvPr id="21534" name="Line 39"/>
              <p:cNvSpPr>
                <a:spLocks noChangeShapeType="1"/>
              </p:cNvSpPr>
              <p:nvPr/>
            </p:nvSpPr>
            <p:spPr bwMode="auto">
              <a:xfrm>
                <a:off x="2988" y="3312"/>
                <a:ext cx="462" cy="0"/>
              </a:xfrm>
              <a:prstGeom prst="line">
                <a:avLst/>
              </a:prstGeom>
              <a:noFill/>
              <a:ln w="9525">
                <a:solidFill>
                  <a:schemeClr val="tx1"/>
                </a:solidFill>
                <a:round/>
                <a:headEnd type="diamond" w="med" len="med"/>
                <a:tailEnd type="triangle" w="med" len="med"/>
              </a:ln>
            </p:spPr>
            <p:txBody>
              <a:bodyPr/>
              <a:lstStyle/>
              <a:p>
                <a:endParaRPr lang="en-US"/>
              </a:p>
            </p:txBody>
          </p:sp>
          <p:sp>
            <p:nvSpPr>
              <p:cNvPr id="21535" name="Text Box 40"/>
              <p:cNvSpPr txBox="1">
                <a:spLocks noChangeArrowheads="1"/>
              </p:cNvSpPr>
              <p:nvPr/>
            </p:nvSpPr>
            <p:spPr bwMode="auto">
              <a:xfrm>
                <a:off x="2898" y="2735"/>
                <a:ext cx="162" cy="231"/>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y</a:t>
                </a:r>
              </a:p>
            </p:txBody>
          </p:sp>
          <p:sp>
            <p:nvSpPr>
              <p:cNvPr id="21536" name="Text Box 41"/>
              <p:cNvSpPr txBox="1">
                <a:spLocks noChangeArrowheads="1"/>
              </p:cNvSpPr>
              <p:nvPr/>
            </p:nvSpPr>
            <p:spPr bwMode="auto">
              <a:xfrm>
                <a:off x="3420" y="3186"/>
                <a:ext cx="246" cy="231"/>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x</a:t>
                </a:r>
              </a:p>
            </p:txBody>
          </p:sp>
        </p:grpSp>
        <p:pic>
          <p:nvPicPr>
            <p:cNvPr id="21532" name="Picture 42"/>
            <p:cNvPicPr>
              <a:picLocks noChangeAspect="1" noChangeArrowheads="1"/>
            </p:cNvPicPr>
            <p:nvPr/>
          </p:nvPicPr>
          <p:blipFill>
            <a:blip r:embed="rId2" cstate="print"/>
            <a:srcRect/>
            <a:stretch>
              <a:fillRect/>
            </a:stretch>
          </p:blipFill>
          <p:spPr bwMode="auto">
            <a:xfrm>
              <a:off x="4677" y="3324"/>
              <a:ext cx="341" cy="273"/>
            </a:xfrm>
            <a:prstGeom prst="rect">
              <a:avLst/>
            </a:prstGeom>
            <a:noFill/>
            <a:ln w="9525">
              <a:noFill/>
              <a:miter lim="800000"/>
              <a:headEnd/>
              <a:tailEnd/>
            </a:ln>
          </p:spPr>
        </p:pic>
      </p:grpSp>
      <p:sp>
        <p:nvSpPr>
          <p:cNvPr id="80939" name="Freeform 43"/>
          <p:cNvSpPr>
            <a:spLocks/>
          </p:cNvSpPr>
          <p:nvPr/>
        </p:nvSpPr>
        <p:spPr bwMode="auto">
          <a:xfrm>
            <a:off x="2941638" y="1903413"/>
            <a:ext cx="1671637" cy="952500"/>
          </a:xfrm>
          <a:custGeom>
            <a:avLst/>
            <a:gdLst>
              <a:gd name="T0" fmla="*/ 0 w 1041"/>
              <a:gd name="T1" fmla="*/ 0 h 600"/>
              <a:gd name="T2" fmla="*/ 2147483647 w 1041"/>
              <a:gd name="T3" fmla="*/ 2147483647 h 600"/>
              <a:gd name="T4" fmla="*/ 2147483647 w 1041"/>
              <a:gd name="T5" fmla="*/ 2147483647 h 600"/>
              <a:gd name="T6" fmla="*/ 2147483647 w 1041"/>
              <a:gd name="T7" fmla="*/ 2147483647 h 600"/>
              <a:gd name="T8" fmla="*/ 2147483647 w 1041"/>
              <a:gd name="T9" fmla="*/ 2147483647 h 600"/>
              <a:gd name="T10" fmla="*/ 2147483647 w 1041"/>
              <a:gd name="T11" fmla="*/ 2147483647 h 600"/>
              <a:gd name="T12" fmla="*/ 2147483647 w 1041"/>
              <a:gd name="T13" fmla="*/ 2147483647 h 600"/>
              <a:gd name="T14" fmla="*/ 2147483647 w 1041"/>
              <a:gd name="T15" fmla="*/ 2147483647 h 600"/>
              <a:gd name="T16" fmla="*/ 2147483647 w 1041"/>
              <a:gd name="T17" fmla="*/ 2147483647 h 600"/>
              <a:gd name="T18" fmla="*/ 2147483647 w 1041"/>
              <a:gd name="T19" fmla="*/ 2147483647 h 600"/>
              <a:gd name="T20" fmla="*/ 2147483647 w 1041"/>
              <a:gd name="T21" fmla="*/ 2147483647 h 600"/>
              <a:gd name="T22" fmla="*/ 2147483647 w 1041"/>
              <a:gd name="T23" fmla="*/ 2147483647 h 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1"/>
              <a:gd name="T37" fmla="*/ 0 h 600"/>
              <a:gd name="T38" fmla="*/ 1041 w 1041"/>
              <a:gd name="T39" fmla="*/ 600 h 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1" h="600">
                <a:moveTo>
                  <a:pt x="0" y="0"/>
                </a:moveTo>
                <a:cubicBezTo>
                  <a:pt x="40" y="2"/>
                  <a:pt x="80" y="3"/>
                  <a:pt x="120" y="6"/>
                </a:cubicBezTo>
                <a:cubicBezTo>
                  <a:pt x="158" y="9"/>
                  <a:pt x="188" y="34"/>
                  <a:pt x="222" y="48"/>
                </a:cubicBezTo>
                <a:cubicBezTo>
                  <a:pt x="246" y="58"/>
                  <a:pt x="275" y="64"/>
                  <a:pt x="300" y="72"/>
                </a:cubicBezTo>
                <a:cubicBezTo>
                  <a:pt x="330" y="82"/>
                  <a:pt x="353" y="109"/>
                  <a:pt x="378" y="126"/>
                </a:cubicBezTo>
                <a:cubicBezTo>
                  <a:pt x="403" y="143"/>
                  <a:pt x="434" y="155"/>
                  <a:pt x="462" y="168"/>
                </a:cubicBezTo>
                <a:cubicBezTo>
                  <a:pt x="522" y="195"/>
                  <a:pt x="578" y="229"/>
                  <a:pt x="636" y="258"/>
                </a:cubicBezTo>
                <a:cubicBezTo>
                  <a:pt x="653" y="284"/>
                  <a:pt x="670" y="307"/>
                  <a:pt x="696" y="324"/>
                </a:cubicBezTo>
                <a:cubicBezTo>
                  <a:pt x="724" y="366"/>
                  <a:pt x="785" y="383"/>
                  <a:pt x="822" y="420"/>
                </a:cubicBezTo>
                <a:cubicBezTo>
                  <a:pt x="853" y="451"/>
                  <a:pt x="870" y="495"/>
                  <a:pt x="906" y="522"/>
                </a:cubicBezTo>
                <a:cubicBezTo>
                  <a:pt x="935" y="543"/>
                  <a:pt x="967" y="561"/>
                  <a:pt x="996" y="582"/>
                </a:cubicBezTo>
                <a:cubicBezTo>
                  <a:pt x="1000" y="585"/>
                  <a:pt x="1041" y="600"/>
                  <a:pt x="1026" y="600"/>
                </a:cubicBezTo>
              </a:path>
            </a:pathLst>
          </a:custGeom>
          <a:noFill/>
          <a:ln w="9525">
            <a:solidFill>
              <a:schemeClr val="tx1"/>
            </a:solidFill>
            <a:prstDash val="lgDashDotDot"/>
            <a:round/>
            <a:headEnd type="diamond" w="med" len="med"/>
            <a:tailEnd type="triangle" w="med" len="med"/>
          </a:ln>
        </p:spPr>
        <p:txBody>
          <a:bodyPr/>
          <a:lstStyle/>
          <a:p>
            <a:endParaRPr lang="es-ES_tradnl"/>
          </a:p>
        </p:txBody>
      </p:sp>
      <p:sp>
        <p:nvSpPr>
          <p:cNvPr id="80940" name="Freeform 44"/>
          <p:cNvSpPr>
            <a:spLocks/>
          </p:cNvSpPr>
          <p:nvPr/>
        </p:nvSpPr>
        <p:spPr bwMode="auto">
          <a:xfrm>
            <a:off x="3427413" y="3036888"/>
            <a:ext cx="1152525" cy="495300"/>
          </a:xfrm>
          <a:custGeom>
            <a:avLst/>
            <a:gdLst>
              <a:gd name="T0" fmla="*/ 0 w 726"/>
              <a:gd name="T1" fmla="*/ 2147483647 h 312"/>
              <a:gd name="T2" fmla="*/ 2147483647 w 726"/>
              <a:gd name="T3" fmla="*/ 2147483647 h 312"/>
              <a:gd name="T4" fmla="*/ 2147483647 w 726"/>
              <a:gd name="T5" fmla="*/ 2147483647 h 312"/>
              <a:gd name="T6" fmla="*/ 2147483647 w 726"/>
              <a:gd name="T7" fmla="*/ 2147483647 h 312"/>
              <a:gd name="T8" fmla="*/ 2147483647 w 726"/>
              <a:gd name="T9" fmla="*/ 2147483647 h 312"/>
              <a:gd name="T10" fmla="*/ 2147483647 w 726"/>
              <a:gd name="T11" fmla="*/ 2147483647 h 312"/>
              <a:gd name="T12" fmla="*/ 2147483647 w 726"/>
              <a:gd name="T13" fmla="*/ 0 h 312"/>
              <a:gd name="T14" fmla="*/ 0 60000 65536"/>
              <a:gd name="T15" fmla="*/ 0 60000 65536"/>
              <a:gd name="T16" fmla="*/ 0 60000 65536"/>
              <a:gd name="T17" fmla="*/ 0 60000 65536"/>
              <a:gd name="T18" fmla="*/ 0 60000 65536"/>
              <a:gd name="T19" fmla="*/ 0 60000 65536"/>
              <a:gd name="T20" fmla="*/ 0 60000 65536"/>
              <a:gd name="T21" fmla="*/ 0 w 726"/>
              <a:gd name="T22" fmla="*/ 0 h 312"/>
              <a:gd name="T23" fmla="*/ 726 w 726"/>
              <a:gd name="T24" fmla="*/ 312 h 3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6" h="312">
                <a:moveTo>
                  <a:pt x="0" y="312"/>
                </a:moveTo>
                <a:cubicBezTo>
                  <a:pt x="67" y="268"/>
                  <a:pt x="156" y="260"/>
                  <a:pt x="234" y="252"/>
                </a:cubicBezTo>
                <a:cubicBezTo>
                  <a:pt x="300" y="230"/>
                  <a:pt x="200" y="265"/>
                  <a:pt x="270" y="234"/>
                </a:cubicBezTo>
                <a:cubicBezTo>
                  <a:pt x="355" y="196"/>
                  <a:pt x="319" y="227"/>
                  <a:pt x="408" y="138"/>
                </a:cubicBezTo>
                <a:cubicBezTo>
                  <a:pt x="450" y="96"/>
                  <a:pt x="529" y="74"/>
                  <a:pt x="582" y="48"/>
                </a:cubicBezTo>
                <a:cubicBezTo>
                  <a:pt x="589" y="28"/>
                  <a:pt x="593" y="8"/>
                  <a:pt x="618" y="6"/>
                </a:cubicBezTo>
                <a:cubicBezTo>
                  <a:pt x="654" y="3"/>
                  <a:pt x="726" y="0"/>
                  <a:pt x="726" y="0"/>
                </a:cubicBezTo>
              </a:path>
            </a:pathLst>
          </a:custGeom>
          <a:noFill/>
          <a:ln w="9525">
            <a:solidFill>
              <a:schemeClr val="tx1"/>
            </a:solidFill>
            <a:prstDash val="lgDashDot"/>
            <a:round/>
            <a:headEnd type="diamond" w="med" len="med"/>
            <a:tailEnd type="triangle" w="med" len="med"/>
          </a:ln>
        </p:spPr>
        <p:txBody>
          <a:bodyPr/>
          <a:lstStyle/>
          <a:p>
            <a:endParaRPr lang="es-ES_tradnl"/>
          </a:p>
        </p:txBody>
      </p:sp>
      <p:sp>
        <p:nvSpPr>
          <p:cNvPr id="80941" name="Text Box 45"/>
          <p:cNvSpPr txBox="1">
            <a:spLocks noChangeArrowheads="1"/>
          </p:cNvSpPr>
          <p:nvPr/>
        </p:nvSpPr>
        <p:spPr bwMode="auto">
          <a:xfrm>
            <a:off x="3552825" y="2009775"/>
            <a:ext cx="504825" cy="366713"/>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D</a:t>
            </a:r>
          </a:p>
        </p:txBody>
      </p:sp>
      <p:sp>
        <p:nvSpPr>
          <p:cNvPr id="80942" name="Text Box 46"/>
          <p:cNvSpPr txBox="1">
            <a:spLocks noChangeArrowheads="1"/>
          </p:cNvSpPr>
          <p:nvPr/>
        </p:nvSpPr>
        <p:spPr bwMode="auto">
          <a:xfrm>
            <a:off x="3894138" y="3103563"/>
            <a:ext cx="504825" cy="366712"/>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D</a:t>
            </a:r>
          </a:p>
        </p:txBody>
      </p:sp>
      <p:sp>
        <p:nvSpPr>
          <p:cNvPr id="80943" name="Text Box 47"/>
          <p:cNvSpPr txBox="1">
            <a:spLocks noChangeArrowheads="1"/>
          </p:cNvSpPr>
          <p:nvPr/>
        </p:nvSpPr>
        <p:spPr bwMode="auto">
          <a:xfrm>
            <a:off x="4448175" y="5495925"/>
            <a:ext cx="971550" cy="366713"/>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D</a:t>
            </a:r>
          </a:p>
        </p:txBody>
      </p:sp>
      <p:grpSp>
        <p:nvGrpSpPr>
          <p:cNvPr id="11" name="Group 48"/>
          <p:cNvGrpSpPr>
            <a:grpSpLocks/>
          </p:cNvGrpSpPr>
          <p:nvPr/>
        </p:nvGrpSpPr>
        <p:grpSpPr bwMode="auto">
          <a:xfrm>
            <a:off x="4165600" y="2133600"/>
            <a:ext cx="342900" cy="366713"/>
            <a:chOff x="3896" y="1056"/>
            <a:chExt cx="216" cy="231"/>
          </a:xfrm>
        </p:grpSpPr>
        <p:sp>
          <p:nvSpPr>
            <p:cNvPr id="21529" name="Oval 49"/>
            <p:cNvSpPr>
              <a:spLocks noChangeArrowheads="1"/>
            </p:cNvSpPr>
            <p:nvPr/>
          </p:nvSpPr>
          <p:spPr bwMode="auto">
            <a:xfrm>
              <a:off x="3896" y="1072"/>
              <a:ext cx="216" cy="200"/>
            </a:xfrm>
            <a:prstGeom prst="ellipse">
              <a:avLst/>
            </a:prstGeom>
            <a:noFill/>
            <a:ln w="9525">
              <a:solidFill>
                <a:schemeClr val="tx1"/>
              </a:solidFill>
              <a:round/>
              <a:headEnd/>
              <a:tailEnd/>
            </a:ln>
          </p:spPr>
          <p:txBody>
            <a:bodyPr wrap="none" anchor="ctr"/>
            <a:lstStyle/>
            <a:p>
              <a:endParaRPr lang="es-ES_tradnl"/>
            </a:p>
          </p:txBody>
        </p:sp>
        <p:sp>
          <p:nvSpPr>
            <p:cNvPr id="21530" name="Text Box 50"/>
            <p:cNvSpPr txBox="1">
              <a:spLocks noChangeArrowheads="1"/>
            </p:cNvSpPr>
            <p:nvPr/>
          </p:nvSpPr>
          <p:spPr bwMode="auto">
            <a:xfrm>
              <a:off x="3896" y="1056"/>
              <a:ext cx="168" cy="231"/>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a:t>
              </a:r>
            </a:p>
          </p:txBody>
        </p:sp>
      </p:grpSp>
      <p:grpSp>
        <p:nvGrpSpPr>
          <p:cNvPr id="12" name="Group 51"/>
          <p:cNvGrpSpPr>
            <a:grpSpLocks/>
          </p:cNvGrpSpPr>
          <p:nvPr/>
        </p:nvGrpSpPr>
        <p:grpSpPr bwMode="auto">
          <a:xfrm>
            <a:off x="4179888" y="3163888"/>
            <a:ext cx="342900" cy="366712"/>
            <a:chOff x="4865" y="1217"/>
            <a:chExt cx="216" cy="231"/>
          </a:xfrm>
        </p:grpSpPr>
        <p:sp>
          <p:nvSpPr>
            <p:cNvPr id="21527" name="Oval 52"/>
            <p:cNvSpPr>
              <a:spLocks noChangeArrowheads="1"/>
            </p:cNvSpPr>
            <p:nvPr/>
          </p:nvSpPr>
          <p:spPr bwMode="auto">
            <a:xfrm>
              <a:off x="4865" y="1233"/>
              <a:ext cx="216" cy="200"/>
            </a:xfrm>
            <a:prstGeom prst="ellipse">
              <a:avLst/>
            </a:prstGeom>
            <a:noFill/>
            <a:ln w="9525">
              <a:solidFill>
                <a:schemeClr val="tx1"/>
              </a:solidFill>
              <a:round/>
              <a:headEnd/>
              <a:tailEnd/>
            </a:ln>
          </p:spPr>
          <p:txBody>
            <a:bodyPr wrap="none" anchor="ctr"/>
            <a:lstStyle/>
            <a:p>
              <a:endParaRPr lang="es-ES_tradnl"/>
            </a:p>
          </p:txBody>
        </p:sp>
        <p:sp>
          <p:nvSpPr>
            <p:cNvPr id="21528" name="Text Box 53"/>
            <p:cNvSpPr txBox="1">
              <a:spLocks noChangeArrowheads="1"/>
            </p:cNvSpPr>
            <p:nvPr/>
          </p:nvSpPr>
          <p:spPr bwMode="auto">
            <a:xfrm>
              <a:off x="4897" y="1217"/>
              <a:ext cx="168" cy="231"/>
            </a:xfrm>
            <a:prstGeom prst="rect">
              <a:avLst/>
            </a:prstGeom>
            <a:noFill/>
            <a:ln w="9525">
              <a:noFill/>
              <a:miter lim="800000"/>
              <a:headEnd/>
              <a:tailEnd/>
            </a:ln>
          </p:spPr>
          <p:txBody>
            <a:bodyPr>
              <a:spAutoFit/>
            </a:bodyPr>
            <a:lstStyle/>
            <a:p>
              <a:pPr>
                <a:spcBef>
                  <a:spcPct val="50000"/>
                </a:spcBef>
              </a:pPr>
              <a:r>
                <a:rPr lang="de-DE" sz="1800">
                  <a:latin typeface="Arial" charset="0"/>
                  <a:cs typeface="Arial"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914"/>
                                        </p:tgtEl>
                                        <p:attrNameLst>
                                          <p:attrName>style.visibility</p:attrName>
                                        </p:attrNameLst>
                                      </p:cBhvr>
                                      <p:to>
                                        <p:strVal val="visible"/>
                                      </p:to>
                                    </p:set>
                                    <p:animEffect transition="in" filter="fade">
                                      <p:cBhvr>
                                        <p:cTn id="7" dur="2000"/>
                                        <p:tgtEl>
                                          <p:spTgt spid="809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0915"/>
                                        </p:tgtEl>
                                        <p:attrNameLst>
                                          <p:attrName>style.visibility</p:attrName>
                                        </p:attrNameLst>
                                      </p:cBhvr>
                                      <p:to>
                                        <p:strVal val="visible"/>
                                      </p:to>
                                    </p:set>
                                    <p:animEffect transition="in" filter="fade">
                                      <p:cBhvr>
                                        <p:cTn id="18" dur="2000"/>
                                        <p:tgtEl>
                                          <p:spTgt spid="809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0916"/>
                                        </p:tgtEl>
                                        <p:attrNameLst>
                                          <p:attrName>style.visibility</p:attrName>
                                        </p:attrNameLst>
                                      </p:cBhvr>
                                      <p:to>
                                        <p:strVal val="visible"/>
                                      </p:to>
                                    </p:set>
                                    <p:animEffect transition="in" filter="fade">
                                      <p:cBhvr>
                                        <p:cTn id="23" dur="2000"/>
                                        <p:tgtEl>
                                          <p:spTgt spid="809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0917">
                                            <p:txEl>
                                              <p:pRg st="0" end="0"/>
                                            </p:txEl>
                                          </p:spTgt>
                                        </p:tgtEl>
                                        <p:attrNameLst>
                                          <p:attrName>style.visibility</p:attrName>
                                        </p:attrNameLst>
                                      </p:cBhvr>
                                      <p:to>
                                        <p:strVal val="visible"/>
                                      </p:to>
                                    </p:set>
                                    <p:animEffect transition="in" filter="fade">
                                      <p:cBhvr>
                                        <p:cTn id="28" dur="2000"/>
                                        <p:tgtEl>
                                          <p:spTgt spid="8091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0917">
                                            <p:txEl>
                                              <p:pRg st="1" end="1"/>
                                            </p:txEl>
                                          </p:spTgt>
                                        </p:tgtEl>
                                        <p:attrNameLst>
                                          <p:attrName>style.visibility</p:attrName>
                                        </p:attrNameLst>
                                      </p:cBhvr>
                                      <p:to>
                                        <p:strVal val="visible"/>
                                      </p:to>
                                    </p:set>
                                    <p:animEffect transition="in" filter="fade">
                                      <p:cBhvr>
                                        <p:cTn id="33" dur="2000"/>
                                        <p:tgtEl>
                                          <p:spTgt spid="80917">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0917">
                                            <p:txEl>
                                              <p:pRg st="2" end="2"/>
                                            </p:txEl>
                                          </p:spTgt>
                                        </p:tgtEl>
                                        <p:attrNameLst>
                                          <p:attrName>style.visibility</p:attrName>
                                        </p:attrNameLst>
                                      </p:cBhvr>
                                      <p:to>
                                        <p:strVal val="visible"/>
                                      </p:to>
                                    </p:set>
                                    <p:animEffect transition="in" filter="fade">
                                      <p:cBhvr>
                                        <p:cTn id="41" dur="2000"/>
                                        <p:tgtEl>
                                          <p:spTgt spid="80917">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80914"/>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80915"/>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80917">
                                            <p:txEl>
                                              <p:pRg st="3" end="3"/>
                                            </p:txEl>
                                          </p:spTgt>
                                        </p:tgtEl>
                                        <p:attrNameLst>
                                          <p:attrName>style.visibility</p:attrName>
                                        </p:attrNameLst>
                                      </p:cBhvr>
                                      <p:to>
                                        <p:strVal val="visible"/>
                                      </p:to>
                                    </p:set>
                                    <p:animEffect transition="in" filter="fade">
                                      <p:cBhvr>
                                        <p:cTn id="53" dur="2000"/>
                                        <p:tgtEl>
                                          <p:spTgt spid="80917">
                                            <p:txEl>
                                              <p:pRg st="3" end="3"/>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000"/>
                                        <p:tgtEl>
                                          <p:spTgt spid="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0939"/>
                                        </p:tgtEl>
                                        <p:attrNameLst>
                                          <p:attrName>style.visibility</p:attrName>
                                        </p:attrNameLst>
                                      </p:cBhvr>
                                      <p:to>
                                        <p:strVal val="visible"/>
                                      </p:to>
                                    </p:set>
                                    <p:animEffect transition="in" filter="fade">
                                      <p:cBhvr>
                                        <p:cTn id="59" dur="2000"/>
                                        <p:tgtEl>
                                          <p:spTgt spid="8093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0940"/>
                                        </p:tgtEl>
                                        <p:attrNameLst>
                                          <p:attrName>style.visibility</p:attrName>
                                        </p:attrNameLst>
                                      </p:cBhvr>
                                      <p:to>
                                        <p:strVal val="visible"/>
                                      </p:to>
                                    </p:set>
                                    <p:animEffect transition="in" filter="fade">
                                      <p:cBhvr>
                                        <p:cTn id="62" dur="2000"/>
                                        <p:tgtEl>
                                          <p:spTgt spid="8094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0917">
                                            <p:txEl>
                                              <p:pRg st="4" end="4"/>
                                            </p:txEl>
                                          </p:spTgt>
                                        </p:tgtEl>
                                        <p:attrNameLst>
                                          <p:attrName>style.visibility</p:attrName>
                                        </p:attrNameLst>
                                      </p:cBhvr>
                                      <p:to>
                                        <p:strVal val="visible"/>
                                      </p:to>
                                    </p:set>
                                    <p:animEffect transition="in" filter="fade">
                                      <p:cBhvr>
                                        <p:cTn id="67" dur="2000"/>
                                        <p:tgtEl>
                                          <p:spTgt spid="80917">
                                            <p:txEl>
                                              <p:pRg st="4" end="4"/>
                                            </p:txEl>
                                          </p:spTgt>
                                        </p:tgtEl>
                                      </p:cBhvr>
                                    </p:animEffect>
                                  </p:childTnLst>
                                </p:cTn>
                              </p:par>
                              <p:par>
                                <p:cTn id="68" presetID="1" presetClass="exit" presetSubtype="0" fill="hold" grpId="1" nodeType="withEffect">
                                  <p:stCondLst>
                                    <p:cond delay="0"/>
                                  </p:stCondLst>
                                  <p:childTnLst>
                                    <p:set>
                                      <p:cBhvr>
                                        <p:cTn id="69" dur="1" fill="hold">
                                          <p:stCondLst>
                                            <p:cond delay="0"/>
                                          </p:stCondLst>
                                        </p:cTn>
                                        <p:tgtEl>
                                          <p:spTgt spid="80940"/>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80939"/>
                                        </p:tgtEl>
                                        <p:attrNameLst>
                                          <p:attrName>style.visibility</p:attrName>
                                        </p:attrNameLst>
                                      </p:cBhvr>
                                      <p:to>
                                        <p:strVal val="hidden"/>
                                      </p:to>
                                    </p:set>
                                  </p:childTnLst>
                                </p:cTn>
                              </p:par>
                              <p:par>
                                <p:cTn id="72" presetID="10" presetClass="entr" presetSubtype="0" fill="hold" grpId="2" nodeType="withEffect">
                                  <p:stCondLst>
                                    <p:cond delay="0"/>
                                  </p:stCondLst>
                                  <p:childTnLst>
                                    <p:set>
                                      <p:cBhvr>
                                        <p:cTn id="73" dur="1" fill="hold">
                                          <p:stCondLst>
                                            <p:cond delay="0"/>
                                          </p:stCondLst>
                                        </p:cTn>
                                        <p:tgtEl>
                                          <p:spTgt spid="80914"/>
                                        </p:tgtEl>
                                        <p:attrNameLst>
                                          <p:attrName>style.visibility</p:attrName>
                                        </p:attrNameLst>
                                      </p:cBhvr>
                                      <p:to>
                                        <p:strVal val="visible"/>
                                      </p:to>
                                    </p:set>
                                    <p:animEffect transition="in" filter="fade">
                                      <p:cBhvr>
                                        <p:cTn id="74" dur="2000"/>
                                        <p:tgtEl>
                                          <p:spTgt spid="80914"/>
                                        </p:tgtEl>
                                      </p:cBhvr>
                                    </p:animEffect>
                                  </p:childTnLst>
                                </p:cTn>
                              </p:par>
                              <p:par>
                                <p:cTn id="75" presetID="10" presetClass="entr" presetSubtype="0" fill="hold" grpId="2" nodeType="withEffect">
                                  <p:stCondLst>
                                    <p:cond delay="0"/>
                                  </p:stCondLst>
                                  <p:childTnLst>
                                    <p:set>
                                      <p:cBhvr>
                                        <p:cTn id="76" dur="1" fill="hold">
                                          <p:stCondLst>
                                            <p:cond delay="0"/>
                                          </p:stCondLst>
                                        </p:cTn>
                                        <p:tgtEl>
                                          <p:spTgt spid="80915"/>
                                        </p:tgtEl>
                                        <p:attrNameLst>
                                          <p:attrName>style.visibility</p:attrName>
                                        </p:attrNameLst>
                                      </p:cBhvr>
                                      <p:to>
                                        <p:strVal val="visible"/>
                                      </p:to>
                                    </p:set>
                                    <p:animEffect transition="in" filter="fade">
                                      <p:cBhvr>
                                        <p:cTn id="77" dur="2000"/>
                                        <p:tgtEl>
                                          <p:spTgt spid="8091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0943"/>
                                        </p:tgtEl>
                                        <p:attrNameLst>
                                          <p:attrName>style.visibility</p:attrName>
                                        </p:attrNameLst>
                                      </p:cBhvr>
                                      <p:to>
                                        <p:strVal val="visible"/>
                                      </p:to>
                                    </p:set>
                                    <p:animEffect transition="in" filter="fade">
                                      <p:cBhvr>
                                        <p:cTn id="80" dur="2000"/>
                                        <p:tgtEl>
                                          <p:spTgt spid="8094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80942"/>
                                        </p:tgtEl>
                                        <p:attrNameLst>
                                          <p:attrName>style.visibility</p:attrName>
                                        </p:attrNameLst>
                                      </p:cBhvr>
                                      <p:to>
                                        <p:strVal val="visible"/>
                                      </p:to>
                                    </p:set>
                                    <p:animEffect transition="in" filter="fade">
                                      <p:cBhvr>
                                        <p:cTn id="83" dur="2000"/>
                                        <p:tgtEl>
                                          <p:spTgt spid="8094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80941"/>
                                        </p:tgtEl>
                                        <p:attrNameLst>
                                          <p:attrName>style.visibility</p:attrName>
                                        </p:attrNameLst>
                                      </p:cBhvr>
                                      <p:to>
                                        <p:strVal val="visible"/>
                                      </p:to>
                                    </p:set>
                                    <p:animEffect transition="in" filter="fade">
                                      <p:cBhvr>
                                        <p:cTn id="86" dur="2000"/>
                                        <p:tgtEl>
                                          <p:spTgt spid="8094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80917">
                                            <p:txEl>
                                              <p:pRg st="5" end="5"/>
                                            </p:txEl>
                                          </p:spTgt>
                                        </p:tgtEl>
                                        <p:attrNameLst>
                                          <p:attrName>style.visibility</p:attrName>
                                        </p:attrNameLst>
                                      </p:cBhvr>
                                      <p:to>
                                        <p:strVal val="visible"/>
                                      </p:to>
                                    </p:set>
                                    <p:animEffect transition="in" filter="fade">
                                      <p:cBhvr>
                                        <p:cTn id="91" dur="2000"/>
                                        <p:tgtEl>
                                          <p:spTgt spid="809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14" grpId="0" animBg="1"/>
      <p:bldP spid="80914" grpId="1" animBg="1"/>
      <p:bldP spid="80914" grpId="2" animBg="1"/>
      <p:bldP spid="80915" grpId="0" animBg="1"/>
      <p:bldP spid="80915" grpId="1" animBg="1"/>
      <p:bldP spid="80915" grpId="2" animBg="1"/>
      <p:bldP spid="80916" grpId="0"/>
      <p:bldP spid="80917" grpId="0" build="allAtOnce"/>
      <p:bldP spid="80939" grpId="0" animBg="1"/>
      <p:bldP spid="80939" grpId="1" animBg="1"/>
      <p:bldP spid="80940" grpId="0" animBg="1"/>
      <p:bldP spid="80940" grpId="1" animBg="1"/>
      <p:bldP spid="80941" grpId="0"/>
      <p:bldP spid="80942" grpId="0"/>
      <p:bldP spid="8094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103427" name="Picture 2"/>
          <p:cNvPicPr>
            <a:picLocks noChangeAspect="1" noChangeArrowheads="1"/>
          </p:cNvPicPr>
          <p:nvPr/>
        </p:nvPicPr>
        <p:blipFill>
          <a:blip r:embed="rId2" cstate="print"/>
          <a:srcRect/>
          <a:stretch>
            <a:fillRect/>
          </a:stretch>
        </p:blipFill>
        <p:spPr bwMode="auto">
          <a:xfrm>
            <a:off x="9525" y="962025"/>
            <a:ext cx="9124950" cy="4933950"/>
          </a:xfrm>
          <a:prstGeom prst="rect">
            <a:avLst/>
          </a:prstGeom>
          <a:noFill/>
          <a:ln w="9525">
            <a:noFill/>
            <a:miter lim="800000"/>
            <a:headEnd/>
            <a:tailEnd/>
          </a:ln>
        </p:spPr>
      </p:pic>
      <p:sp>
        <p:nvSpPr>
          <p:cNvPr id="10342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2046</a:t>
            </a:r>
          </a:p>
        </p:txBody>
      </p:sp>
      <p:sp>
        <p:nvSpPr>
          <p:cNvPr id="10342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104451"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10445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2047</a:t>
            </a:r>
          </a:p>
        </p:txBody>
      </p:sp>
      <p:sp>
        <p:nvSpPr>
          <p:cNvPr id="10445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105475"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10547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2048</a:t>
            </a:r>
          </a:p>
        </p:txBody>
      </p:sp>
      <p:sp>
        <p:nvSpPr>
          <p:cNvPr id="10547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106499" name="Picture 2"/>
          <p:cNvPicPr>
            <a:picLocks noChangeAspect="1" noChangeArrowheads="1"/>
          </p:cNvPicPr>
          <p:nvPr/>
        </p:nvPicPr>
        <p:blipFill>
          <a:blip r:embed="rId2" cstate="print"/>
          <a:srcRect/>
          <a:stretch>
            <a:fillRect/>
          </a:stretch>
        </p:blipFill>
        <p:spPr bwMode="auto">
          <a:xfrm>
            <a:off x="0" y="962025"/>
            <a:ext cx="9144000" cy="4933950"/>
          </a:xfrm>
          <a:prstGeom prst="rect">
            <a:avLst/>
          </a:prstGeom>
          <a:noFill/>
          <a:ln w="9525">
            <a:noFill/>
            <a:miter lim="800000"/>
            <a:headEnd/>
            <a:tailEnd/>
          </a:ln>
        </p:spPr>
      </p:pic>
      <p:sp>
        <p:nvSpPr>
          <p:cNvPr id="10650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2049</a:t>
            </a:r>
          </a:p>
        </p:txBody>
      </p:sp>
      <p:sp>
        <p:nvSpPr>
          <p:cNvPr id="10650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107523" name="Picture 2"/>
          <p:cNvPicPr>
            <a:picLocks noChangeAspect="1" noChangeArrowheads="1"/>
          </p:cNvPicPr>
          <p:nvPr/>
        </p:nvPicPr>
        <p:blipFill>
          <a:blip r:embed="rId2" cstate="print"/>
          <a:srcRect/>
          <a:stretch>
            <a:fillRect/>
          </a:stretch>
        </p:blipFill>
        <p:spPr bwMode="auto">
          <a:xfrm>
            <a:off x="0" y="957263"/>
            <a:ext cx="9144000" cy="4943475"/>
          </a:xfrm>
          <a:prstGeom prst="rect">
            <a:avLst/>
          </a:prstGeom>
          <a:noFill/>
          <a:ln w="9525">
            <a:noFill/>
            <a:miter lim="800000"/>
            <a:headEnd/>
            <a:tailEnd/>
          </a:ln>
        </p:spPr>
      </p:pic>
      <p:sp>
        <p:nvSpPr>
          <p:cNvPr id="10752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2050</a:t>
            </a:r>
          </a:p>
        </p:txBody>
      </p:sp>
      <p:sp>
        <p:nvSpPr>
          <p:cNvPr id="10752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Grp="1" noChangeAspect="1"/>
          </p:cNvGraphicFramePr>
          <p:nvPr>
            <p:ph idx="1"/>
          </p:nvPr>
        </p:nvGraphicFramePr>
        <p:xfrm>
          <a:off x="0" y="855663"/>
          <a:ext cx="9144000" cy="5516562"/>
        </p:xfrm>
        <a:graphic>
          <a:graphicData uri="http://schemas.openxmlformats.org/presentationml/2006/ole">
            <p:oleObj spid="_x0000_s139266" name="Diagramm" r:id="rId3" imgW="11230154" imgH="7686794" progId="Excel.Chart.8">
              <p:embed/>
            </p:oleObj>
          </a:graphicData>
        </a:graphic>
      </p:graphicFrame>
      <p:sp>
        <p:nvSpPr>
          <p:cNvPr id="1027" name="Rectangle 3"/>
          <p:cNvSpPr>
            <a:spLocks noGrp="1" noChangeArrowheads="1"/>
          </p:cNvSpPr>
          <p:nvPr>
            <p:ph type="title"/>
          </p:nvPr>
        </p:nvSpPr>
        <p:spPr>
          <a:xfrm>
            <a:off x="685800" y="0"/>
            <a:ext cx="7772400" cy="1143000"/>
          </a:xfrm>
          <a:noFill/>
        </p:spPr>
        <p:txBody>
          <a:bodyPr/>
          <a:lstStyle/>
          <a:p>
            <a:pPr eaLnBrk="1" hangingPunct="1"/>
            <a:r>
              <a:rPr lang="de-DE" smtClean="0"/>
              <a:t>Bev gesamt 2003-2050</a:t>
            </a:r>
          </a:p>
        </p:txBody>
      </p:sp>
      <p:sp>
        <p:nvSpPr>
          <p:cNvPr id="1028" name="Text Box 4"/>
          <p:cNvSpPr txBox="1">
            <a:spLocks noChangeArrowheads="1"/>
          </p:cNvSpPr>
          <p:nvPr/>
        </p:nvSpPr>
        <p:spPr bwMode="auto">
          <a:xfrm>
            <a:off x="2876550" y="3581400"/>
            <a:ext cx="3790950" cy="769938"/>
          </a:xfrm>
          <a:prstGeom prst="rect">
            <a:avLst/>
          </a:prstGeom>
          <a:noFill/>
          <a:ln w="9525">
            <a:noFill/>
            <a:miter lim="800000"/>
            <a:headEnd/>
            <a:tailEnd/>
          </a:ln>
        </p:spPr>
        <p:txBody>
          <a:bodyPr>
            <a:spAutoFit/>
          </a:bodyPr>
          <a:lstStyle/>
          <a:p>
            <a:pPr>
              <a:defRPr/>
            </a:pPr>
            <a:r>
              <a:rPr lang="de-DE" sz="2000" dirty="0">
                <a:solidFill>
                  <a:srgbClr val="FFFF00"/>
                </a:solidFill>
                <a:latin typeface="+mn-lt"/>
              </a:rPr>
              <a:t>Gelbe Linie: Lebenserwartung steigt </a:t>
            </a:r>
            <a:r>
              <a:rPr lang="de-DE" dirty="0">
                <a:solidFill>
                  <a:srgbClr val="FFFF00"/>
                </a:solidFill>
                <a:latin typeface="+mn-lt"/>
              </a:rPr>
              <a:t>bis 2050</a:t>
            </a:r>
            <a:r>
              <a:rPr lang="de-DE" dirty="0">
                <a:latin typeface="+mn-lt"/>
              </a:rPr>
              <a:t> </a:t>
            </a:r>
            <a:r>
              <a:rPr lang="de-DE" sz="2000" dirty="0">
                <a:solidFill>
                  <a:srgbClr val="FFFF00"/>
                </a:solidFill>
                <a:latin typeface="+mn-lt"/>
              </a:rPr>
              <a:t>auf 90 Jahre</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Grp="1" noChangeAspect="1"/>
          </p:cNvGraphicFramePr>
          <p:nvPr>
            <p:ph idx="1"/>
          </p:nvPr>
        </p:nvGraphicFramePr>
        <p:xfrm>
          <a:off x="-20638" y="992188"/>
          <a:ext cx="9151938" cy="5362575"/>
        </p:xfrm>
        <a:graphic>
          <a:graphicData uri="http://schemas.openxmlformats.org/presentationml/2006/ole">
            <p:oleObj spid="_x0000_s140290" name="Diagramm" r:id="rId3" imgW="11230154" imgH="7686794" progId="Excel.Chart.8">
              <p:embed/>
            </p:oleObj>
          </a:graphicData>
        </a:graphic>
      </p:graphicFrame>
      <p:sp>
        <p:nvSpPr>
          <p:cNvPr id="2051" name="Rectangle 3"/>
          <p:cNvSpPr>
            <a:spLocks noGrp="1" noChangeArrowheads="1"/>
          </p:cNvSpPr>
          <p:nvPr>
            <p:ph type="title"/>
          </p:nvPr>
        </p:nvSpPr>
        <p:spPr>
          <a:xfrm>
            <a:off x="457200" y="190500"/>
            <a:ext cx="8229600" cy="749300"/>
          </a:xfrm>
          <a:noFill/>
        </p:spPr>
        <p:txBody>
          <a:bodyPr/>
          <a:lstStyle/>
          <a:p>
            <a:pPr eaLnBrk="1" hangingPunct="1"/>
            <a:r>
              <a:rPr lang="de-DE" sz="3200" smtClean="0"/>
              <a:t>Retirement Age</a:t>
            </a:r>
            <a:br>
              <a:rPr lang="de-DE" sz="3200" smtClean="0"/>
            </a:br>
            <a:r>
              <a:rPr lang="de-DE" sz="3200" smtClean="0"/>
              <a:t>(Invalidity) White Collar Workers, male</a:t>
            </a:r>
          </a:p>
        </p:txBody>
      </p:sp>
      <p:sp>
        <p:nvSpPr>
          <p:cNvPr id="2052" name="Rectangle 4"/>
          <p:cNvSpPr>
            <a:spLocks noChangeArrowheads="1"/>
          </p:cNvSpPr>
          <p:nvPr/>
        </p:nvSpPr>
        <p:spPr bwMode="auto">
          <a:xfrm>
            <a:off x="603250" y="1295400"/>
            <a:ext cx="219075" cy="4489450"/>
          </a:xfrm>
          <a:prstGeom prst="rect">
            <a:avLst/>
          </a:prstGeom>
          <a:solidFill>
            <a:srgbClr val="C0C0C0"/>
          </a:solidFill>
          <a:ln w="9525">
            <a:noFill/>
            <a:miter lim="800000"/>
            <a:headEnd/>
            <a:tailEnd/>
          </a:ln>
        </p:spPr>
        <p:txBody>
          <a:bodyPr wrap="none" anchor="ctr"/>
          <a:lstStyle/>
          <a:p>
            <a:endParaRPr lang="es-ES_tradnl"/>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Grp="1" noChangeAspect="1"/>
          </p:cNvGraphicFramePr>
          <p:nvPr>
            <p:ph idx="1"/>
          </p:nvPr>
        </p:nvGraphicFramePr>
        <p:xfrm>
          <a:off x="0" y="1038225"/>
          <a:ext cx="9144000" cy="5334000"/>
        </p:xfrm>
        <a:graphic>
          <a:graphicData uri="http://schemas.openxmlformats.org/presentationml/2006/ole">
            <p:oleObj spid="_x0000_s141314" name="Diagramm" r:id="rId3" imgW="10334625" imgH="7686794" progId="Excel.Chart.8">
              <p:embed/>
            </p:oleObj>
          </a:graphicData>
        </a:graphic>
      </p:graphicFrame>
      <p:sp>
        <p:nvSpPr>
          <p:cNvPr id="3075" name="Rectangle 3"/>
          <p:cNvSpPr>
            <a:spLocks noGrp="1" noChangeArrowheads="1"/>
          </p:cNvSpPr>
          <p:nvPr>
            <p:ph type="title"/>
          </p:nvPr>
        </p:nvSpPr>
        <p:spPr>
          <a:xfrm>
            <a:off x="466725" y="255588"/>
            <a:ext cx="8229600" cy="749300"/>
          </a:xfrm>
          <a:noFill/>
        </p:spPr>
        <p:txBody>
          <a:bodyPr/>
          <a:lstStyle/>
          <a:p>
            <a:pPr eaLnBrk="1" hangingPunct="1"/>
            <a:r>
              <a:rPr lang="de-DE" sz="3600" smtClean="0"/>
              <a:t>Pensionsaufwand – ASVG real </a:t>
            </a:r>
            <a:br>
              <a:rPr lang="de-DE" sz="3600" smtClean="0"/>
            </a:br>
            <a:r>
              <a:rPr lang="de-DE" sz="3600" smtClean="0"/>
              <a:t>Mrd EUR</a:t>
            </a:r>
          </a:p>
        </p:txBody>
      </p:sp>
      <p:sp>
        <p:nvSpPr>
          <p:cNvPr id="3076" name="Rectangle 4"/>
          <p:cNvSpPr>
            <a:spLocks noChangeArrowheads="1"/>
          </p:cNvSpPr>
          <p:nvPr/>
        </p:nvSpPr>
        <p:spPr bwMode="auto">
          <a:xfrm>
            <a:off x="603250" y="1295400"/>
            <a:ext cx="219075" cy="4489450"/>
          </a:xfrm>
          <a:prstGeom prst="rect">
            <a:avLst/>
          </a:prstGeom>
          <a:solidFill>
            <a:srgbClr val="C0C0C0"/>
          </a:solidFill>
          <a:ln w="9525">
            <a:noFill/>
            <a:miter lim="800000"/>
            <a:headEnd/>
            <a:tailEnd/>
          </a:ln>
        </p:spPr>
        <p:txBody>
          <a:bodyPr wrap="none" anchor="ctr"/>
          <a:lstStyle/>
          <a:p>
            <a:endParaRPr lang="es-ES_tradnl"/>
          </a:p>
        </p:txBody>
      </p:sp>
      <p:sp>
        <p:nvSpPr>
          <p:cNvPr id="3077" name="Text Box 5"/>
          <p:cNvSpPr txBox="1">
            <a:spLocks noChangeArrowheads="1"/>
          </p:cNvSpPr>
          <p:nvPr/>
        </p:nvSpPr>
        <p:spPr bwMode="auto">
          <a:xfrm>
            <a:off x="1781175" y="1885950"/>
            <a:ext cx="3790950" cy="701675"/>
          </a:xfrm>
          <a:prstGeom prst="rect">
            <a:avLst/>
          </a:prstGeom>
          <a:noFill/>
          <a:ln w="9525">
            <a:noFill/>
            <a:miter lim="800000"/>
            <a:headEnd/>
            <a:tailEnd/>
          </a:ln>
        </p:spPr>
        <p:txBody>
          <a:bodyPr>
            <a:spAutoFit/>
          </a:bodyPr>
          <a:lstStyle/>
          <a:p>
            <a:r>
              <a:rPr lang="de-DE" sz="2000">
                <a:solidFill>
                  <a:srgbClr val="FFFF00"/>
                </a:solidFill>
              </a:rPr>
              <a:t>Gelbe Linie: Lebenserwartung steigt bis 2050</a:t>
            </a:r>
            <a:r>
              <a:rPr lang="de-DE"/>
              <a:t> </a:t>
            </a:r>
            <a:r>
              <a:rPr lang="de-DE" sz="2000">
                <a:solidFill>
                  <a:srgbClr val="FFFF00"/>
                </a:solidFill>
              </a:rPr>
              <a:t>auf 90 Jahre</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Grp="1" noChangeAspect="1"/>
          </p:cNvGraphicFramePr>
          <p:nvPr>
            <p:ph idx="1"/>
          </p:nvPr>
        </p:nvGraphicFramePr>
        <p:xfrm>
          <a:off x="0" y="1038225"/>
          <a:ext cx="9144000" cy="5334000"/>
        </p:xfrm>
        <a:graphic>
          <a:graphicData uri="http://schemas.openxmlformats.org/presentationml/2006/ole">
            <p:oleObj spid="_x0000_s142338" name="Diagramm" r:id="rId3" imgW="10334625" imgH="7686794" progId="Excel.Chart.8">
              <p:embed/>
            </p:oleObj>
          </a:graphicData>
        </a:graphic>
      </p:graphicFrame>
      <p:sp>
        <p:nvSpPr>
          <p:cNvPr id="4099" name="Rectangle 3"/>
          <p:cNvSpPr>
            <a:spLocks noGrp="1" noChangeArrowheads="1"/>
          </p:cNvSpPr>
          <p:nvPr>
            <p:ph type="title"/>
          </p:nvPr>
        </p:nvSpPr>
        <p:spPr>
          <a:xfrm>
            <a:off x="457200" y="280988"/>
            <a:ext cx="8229600" cy="749300"/>
          </a:xfrm>
          <a:noFill/>
        </p:spPr>
        <p:txBody>
          <a:bodyPr/>
          <a:lstStyle/>
          <a:p>
            <a:pPr eaLnBrk="1" hangingPunct="1"/>
            <a:r>
              <a:rPr lang="de-DE" sz="3600" smtClean="0"/>
              <a:t>Pflichtbeiträge – ASVG real </a:t>
            </a:r>
            <a:br>
              <a:rPr lang="de-DE" sz="3600" smtClean="0"/>
            </a:br>
            <a:r>
              <a:rPr lang="de-DE" sz="3600" smtClean="0"/>
              <a:t>Mrd EUR</a:t>
            </a:r>
          </a:p>
        </p:txBody>
      </p:sp>
      <p:sp>
        <p:nvSpPr>
          <p:cNvPr id="4100" name="Rectangle 4"/>
          <p:cNvSpPr>
            <a:spLocks noChangeArrowheads="1"/>
          </p:cNvSpPr>
          <p:nvPr/>
        </p:nvSpPr>
        <p:spPr bwMode="auto">
          <a:xfrm>
            <a:off x="603250" y="1295400"/>
            <a:ext cx="219075" cy="4489450"/>
          </a:xfrm>
          <a:prstGeom prst="rect">
            <a:avLst/>
          </a:prstGeom>
          <a:solidFill>
            <a:srgbClr val="C0C0C0"/>
          </a:solidFill>
          <a:ln w="9525">
            <a:noFill/>
            <a:miter lim="800000"/>
            <a:headEnd/>
            <a:tailEnd/>
          </a:ln>
        </p:spPr>
        <p:txBody>
          <a:bodyPr wrap="none" anchor="ctr"/>
          <a:lstStyle/>
          <a:p>
            <a:endParaRPr lang="es-ES_tradnl"/>
          </a:p>
        </p:txBody>
      </p:sp>
      <p:sp>
        <p:nvSpPr>
          <p:cNvPr id="4101" name="Text Box 5"/>
          <p:cNvSpPr txBox="1">
            <a:spLocks noChangeArrowheads="1"/>
          </p:cNvSpPr>
          <p:nvPr/>
        </p:nvSpPr>
        <p:spPr bwMode="auto">
          <a:xfrm>
            <a:off x="1781175" y="1885950"/>
            <a:ext cx="3790950" cy="701675"/>
          </a:xfrm>
          <a:prstGeom prst="rect">
            <a:avLst/>
          </a:prstGeom>
          <a:noFill/>
          <a:ln w="9525">
            <a:noFill/>
            <a:miter lim="800000"/>
            <a:headEnd/>
            <a:tailEnd/>
          </a:ln>
        </p:spPr>
        <p:txBody>
          <a:bodyPr>
            <a:spAutoFit/>
          </a:bodyPr>
          <a:lstStyle/>
          <a:p>
            <a:r>
              <a:rPr lang="de-DE" sz="2000">
                <a:solidFill>
                  <a:srgbClr val="FFFF00"/>
                </a:solidFill>
              </a:rPr>
              <a:t>Gelbe Linie: Lebenserwartung steigt bis 2050</a:t>
            </a:r>
            <a:r>
              <a:rPr lang="de-DE">
                <a:solidFill>
                  <a:srgbClr val="FFFF00"/>
                </a:solidFill>
              </a:rPr>
              <a:t> </a:t>
            </a:r>
            <a:r>
              <a:rPr lang="de-DE" sz="2000">
                <a:solidFill>
                  <a:srgbClr val="FFFF00"/>
                </a:solidFill>
              </a:rPr>
              <a:t>auf 90 Jahre</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endParaRPr lang="es-ES_tradnl" smtClean="0"/>
          </a:p>
        </p:txBody>
      </p:sp>
      <p:pic>
        <p:nvPicPr>
          <p:cNvPr id="108547" name="Picture 3"/>
          <p:cNvPicPr>
            <a:picLocks noChangeAspect="1" noChangeArrowheads="1"/>
          </p:cNvPicPr>
          <p:nvPr/>
        </p:nvPicPr>
        <p:blipFill>
          <a:blip r:embed="rId2" cstate="print"/>
          <a:srcRect/>
          <a:stretch>
            <a:fillRect/>
          </a:stretch>
        </p:blipFill>
        <p:spPr bwMode="auto">
          <a:xfrm>
            <a:off x="0" y="685800"/>
            <a:ext cx="9144000" cy="6210300"/>
          </a:xfrm>
          <a:prstGeom prst="rect">
            <a:avLst/>
          </a:prstGeom>
          <a:noFill/>
          <a:ln w="9525">
            <a:noFill/>
            <a:miter lim="800000"/>
            <a:headEnd/>
            <a:tailEnd/>
          </a:ln>
        </p:spPr>
      </p:pic>
      <p:sp>
        <p:nvSpPr>
          <p:cNvPr id="108548" name="Rectangle 4"/>
          <p:cNvSpPr>
            <a:spLocks noChangeArrowheads="1"/>
          </p:cNvSpPr>
          <p:nvPr/>
        </p:nvSpPr>
        <p:spPr bwMode="auto">
          <a:xfrm>
            <a:off x="0" y="685800"/>
            <a:ext cx="9144000" cy="319088"/>
          </a:xfrm>
          <a:prstGeom prst="rect">
            <a:avLst/>
          </a:prstGeom>
          <a:solidFill>
            <a:schemeClr val="bg1"/>
          </a:solidFill>
          <a:ln w="9525">
            <a:noFill/>
            <a:miter lim="800000"/>
            <a:headEnd/>
            <a:tailEnd/>
          </a:ln>
        </p:spPr>
        <p:txBody>
          <a:bodyPr wrap="none" anchor="ctr"/>
          <a:lstStyle/>
          <a:p>
            <a:endParaRPr lang="es-ES_tradnl"/>
          </a:p>
        </p:txBody>
      </p:sp>
      <p:sp>
        <p:nvSpPr>
          <p:cNvPr id="108549" name="Rectangle 5"/>
          <p:cNvSpPr>
            <a:spLocks noChangeArrowheads="1"/>
          </p:cNvSpPr>
          <p:nvPr/>
        </p:nvSpPr>
        <p:spPr bwMode="auto">
          <a:xfrm>
            <a:off x="457200" y="274638"/>
            <a:ext cx="8305800" cy="790575"/>
          </a:xfrm>
          <a:prstGeom prst="rect">
            <a:avLst/>
          </a:prstGeom>
          <a:solidFill>
            <a:schemeClr val="bg1"/>
          </a:solidFill>
          <a:ln w="9525">
            <a:noFill/>
            <a:miter lim="800000"/>
            <a:headEnd/>
            <a:tailEnd/>
          </a:ln>
        </p:spPr>
        <p:txBody>
          <a:bodyPr/>
          <a:lstStyle/>
          <a:p>
            <a:r>
              <a:rPr lang="de-DE">
                <a:solidFill>
                  <a:schemeClr val="tx2"/>
                </a:solidFill>
              </a:rPr>
              <a:t>Neuzugänge in 1000 Personen nach Pensionsart </a:t>
            </a:r>
            <a:br>
              <a:rPr lang="de-DE">
                <a:solidFill>
                  <a:schemeClr val="tx2"/>
                </a:solidFill>
              </a:rPr>
            </a:br>
            <a:r>
              <a:rPr lang="de-DE">
                <a:solidFill>
                  <a:schemeClr val="tx2"/>
                </a:solidFill>
              </a:rPr>
              <a:t>2003-2050 (1 Durchlauf)</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3568" y="0"/>
            <a:ext cx="7772400" cy="752475"/>
          </a:xfrm>
        </p:spPr>
        <p:txBody>
          <a:bodyPr/>
          <a:lstStyle/>
          <a:p>
            <a:pPr eaLnBrk="1" hangingPunct="1"/>
            <a:r>
              <a:rPr lang="de-DE" sz="2800" i="1" kern="0" dirty="0" smtClean="0">
                <a:solidFill>
                  <a:schemeClr val="accent2"/>
                </a:solidFill>
              </a:rPr>
              <a:t>Beispiel: Kausale </a:t>
            </a:r>
            <a:r>
              <a:rPr lang="de-DE" sz="2800" i="1" kern="0" dirty="0" smtClean="0">
                <a:solidFill>
                  <a:schemeClr val="accent2"/>
                </a:solidFill>
              </a:rPr>
              <a:t>Schleifendiagramme</a:t>
            </a:r>
          </a:p>
        </p:txBody>
      </p:sp>
      <p:sp>
        <p:nvSpPr>
          <p:cNvPr id="22531" name="Text Box 3"/>
          <p:cNvSpPr txBox="1">
            <a:spLocks noChangeArrowheads="1"/>
          </p:cNvSpPr>
          <p:nvPr/>
        </p:nvSpPr>
        <p:spPr bwMode="auto">
          <a:xfrm>
            <a:off x="323850" y="2538413"/>
            <a:ext cx="2952750" cy="646112"/>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Positive Rückkopplung: </a:t>
            </a:r>
            <a:r>
              <a:rPr lang="de-DE" sz="1800" i="1">
                <a:latin typeface="Arial" charset="0"/>
                <a:cs typeface="Arial" charset="0"/>
              </a:rPr>
              <a:t>exponentielles Wachstum</a:t>
            </a:r>
          </a:p>
        </p:txBody>
      </p:sp>
      <p:sp>
        <p:nvSpPr>
          <p:cNvPr id="22532" name="Text Box 4"/>
          <p:cNvSpPr txBox="1">
            <a:spLocks noChangeArrowheads="1"/>
          </p:cNvSpPr>
          <p:nvPr/>
        </p:nvSpPr>
        <p:spPr bwMode="auto">
          <a:xfrm>
            <a:off x="5568950" y="876300"/>
            <a:ext cx="2952750" cy="923925"/>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Negative Rückkopplung : </a:t>
            </a:r>
            <a:r>
              <a:rPr lang="de-DE" sz="1800" i="1">
                <a:latin typeface="Arial" charset="0"/>
                <a:cs typeface="Arial" charset="0"/>
              </a:rPr>
              <a:t>Zielsuchende Algorithmen Schwingungen (D)</a:t>
            </a:r>
          </a:p>
        </p:txBody>
      </p:sp>
      <p:pic>
        <p:nvPicPr>
          <p:cNvPr id="22533" name="Picture 5"/>
          <p:cNvPicPr>
            <a:picLocks noChangeAspect="1" noChangeArrowheads="1"/>
          </p:cNvPicPr>
          <p:nvPr/>
        </p:nvPicPr>
        <p:blipFill>
          <a:blip r:embed="rId2" cstate="print"/>
          <a:srcRect/>
          <a:stretch>
            <a:fillRect/>
          </a:stretch>
        </p:blipFill>
        <p:spPr bwMode="auto">
          <a:xfrm>
            <a:off x="4165600" y="1809750"/>
            <a:ext cx="4829175" cy="2209800"/>
          </a:xfrm>
          <a:prstGeom prst="rect">
            <a:avLst/>
          </a:prstGeom>
          <a:noFill/>
          <a:ln w="9525">
            <a:noFill/>
            <a:miter lim="800000"/>
            <a:headEnd/>
            <a:tailEnd/>
          </a:ln>
        </p:spPr>
      </p:pic>
      <p:pic>
        <p:nvPicPr>
          <p:cNvPr id="22534" name="Picture 6"/>
          <p:cNvPicPr>
            <a:picLocks noChangeAspect="1" noChangeArrowheads="1"/>
          </p:cNvPicPr>
          <p:nvPr/>
        </p:nvPicPr>
        <p:blipFill>
          <a:blip r:embed="rId3" cstate="print"/>
          <a:srcRect/>
          <a:stretch>
            <a:fillRect/>
          </a:stretch>
        </p:blipFill>
        <p:spPr bwMode="auto">
          <a:xfrm>
            <a:off x="306388" y="3095625"/>
            <a:ext cx="4619625" cy="2533650"/>
          </a:xfrm>
          <a:prstGeom prst="rect">
            <a:avLst/>
          </a:prstGeom>
          <a:noFill/>
          <a:ln w="9525">
            <a:noFill/>
            <a:miter lim="800000"/>
            <a:headEnd/>
            <a:tailEnd/>
          </a:ln>
        </p:spPr>
      </p:pic>
      <p:sp>
        <p:nvSpPr>
          <p:cNvPr id="22535" name="Text Box 15"/>
          <p:cNvSpPr txBox="1">
            <a:spLocks noChangeArrowheads="1"/>
          </p:cNvSpPr>
          <p:nvPr/>
        </p:nvSpPr>
        <p:spPr bwMode="auto">
          <a:xfrm>
            <a:off x="8216900" y="2038350"/>
            <a:ext cx="323850" cy="366713"/>
          </a:xfrm>
          <a:prstGeom prst="rect">
            <a:avLst/>
          </a:prstGeom>
          <a:solidFill>
            <a:schemeClr val="bg1"/>
          </a:solidFill>
          <a:ln w="9525">
            <a:noFill/>
            <a:miter lim="800000"/>
            <a:headEnd/>
            <a:tailEnd/>
          </a:ln>
        </p:spPr>
        <p:txBody>
          <a:bodyPr>
            <a:spAutoFit/>
          </a:bodyPr>
          <a:lstStyle/>
          <a:p>
            <a:pPr algn="l">
              <a:spcBef>
                <a:spcPct val="50000"/>
              </a:spcBef>
            </a:pPr>
            <a:r>
              <a:rPr lang="de-DE" sz="1800">
                <a:latin typeface="Arial" charset="0"/>
                <a:cs typeface="Arial" charset="0"/>
              </a:rPr>
              <a:t>D</a:t>
            </a:r>
          </a:p>
        </p:txBody>
      </p:sp>
      <p:grpSp>
        <p:nvGrpSpPr>
          <p:cNvPr id="2" name="Group 16"/>
          <p:cNvGrpSpPr>
            <a:grpSpLocks/>
          </p:cNvGrpSpPr>
          <p:nvPr/>
        </p:nvGrpSpPr>
        <p:grpSpPr bwMode="auto">
          <a:xfrm>
            <a:off x="2820988" y="3200400"/>
            <a:ext cx="336550" cy="742950"/>
            <a:chOff x="531" y="1476"/>
            <a:chExt cx="212" cy="468"/>
          </a:xfrm>
        </p:grpSpPr>
        <p:sp>
          <p:nvSpPr>
            <p:cNvPr id="22565" name="Line 17"/>
            <p:cNvSpPr>
              <a:spLocks noChangeShapeType="1"/>
            </p:cNvSpPr>
            <p:nvPr/>
          </p:nvSpPr>
          <p:spPr bwMode="auto">
            <a:xfrm>
              <a:off x="641" y="1476"/>
              <a:ext cx="0" cy="468"/>
            </a:xfrm>
            <a:prstGeom prst="line">
              <a:avLst/>
            </a:prstGeom>
            <a:noFill/>
            <a:ln w="57150">
              <a:solidFill>
                <a:schemeClr val="tx1"/>
              </a:solidFill>
              <a:round/>
              <a:headEnd/>
              <a:tailEnd/>
            </a:ln>
          </p:spPr>
          <p:txBody>
            <a:bodyPr/>
            <a:lstStyle/>
            <a:p>
              <a:endParaRPr lang="en-US"/>
            </a:p>
          </p:txBody>
        </p:sp>
        <p:sp>
          <p:nvSpPr>
            <p:cNvPr id="22566" name="Line 18"/>
            <p:cNvSpPr>
              <a:spLocks noChangeShapeType="1"/>
            </p:cNvSpPr>
            <p:nvPr/>
          </p:nvSpPr>
          <p:spPr bwMode="auto">
            <a:xfrm>
              <a:off x="531" y="1476"/>
              <a:ext cx="204" cy="0"/>
            </a:xfrm>
            <a:prstGeom prst="line">
              <a:avLst/>
            </a:prstGeom>
            <a:noFill/>
            <a:ln w="9525">
              <a:solidFill>
                <a:schemeClr val="tx1"/>
              </a:solidFill>
              <a:round/>
              <a:headEnd/>
              <a:tailEnd/>
            </a:ln>
          </p:spPr>
          <p:txBody>
            <a:bodyPr/>
            <a:lstStyle/>
            <a:p>
              <a:endParaRPr lang="en-US"/>
            </a:p>
          </p:txBody>
        </p:sp>
        <p:sp>
          <p:nvSpPr>
            <p:cNvPr id="22567" name="Line 19"/>
            <p:cNvSpPr>
              <a:spLocks noChangeShapeType="1"/>
            </p:cNvSpPr>
            <p:nvPr/>
          </p:nvSpPr>
          <p:spPr bwMode="auto">
            <a:xfrm>
              <a:off x="539" y="1943"/>
              <a:ext cx="204" cy="0"/>
            </a:xfrm>
            <a:prstGeom prst="line">
              <a:avLst/>
            </a:prstGeom>
            <a:noFill/>
            <a:ln w="9525">
              <a:solidFill>
                <a:schemeClr val="tx1"/>
              </a:solidFill>
              <a:round/>
              <a:headEnd/>
              <a:tailEnd/>
            </a:ln>
          </p:spPr>
          <p:txBody>
            <a:bodyPr/>
            <a:lstStyle/>
            <a:p>
              <a:endParaRPr lang="en-US"/>
            </a:p>
          </p:txBody>
        </p:sp>
      </p:grpSp>
      <p:grpSp>
        <p:nvGrpSpPr>
          <p:cNvPr id="3" name="Group 20"/>
          <p:cNvGrpSpPr>
            <a:grpSpLocks/>
          </p:cNvGrpSpPr>
          <p:nvPr/>
        </p:nvGrpSpPr>
        <p:grpSpPr bwMode="auto">
          <a:xfrm>
            <a:off x="2030413" y="4829175"/>
            <a:ext cx="336550" cy="742950"/>
            <a:chOff x="531" y="1476"/>
            <a:chExt cx="212" cy="468"/>
          </a:xfrm>
        </p:grpSpPr>
        <p:sp>
          <p:nvSpPr>
            <p:cNvPr id="22562" name="Line 21"/>
            <p:cNvSpPr>
              <a:spLocks noChangeShapeType="1"/>
            </p:cNvSpPr>
            <p:nvPr/>
          </p:nvSpPr>
          <p:spPr bwMode="auto">
            <a:xfrm>
              <a:off x="641" y="1476"/>
              <a:ext cx="0" cy="468"/>
            </a:xfrm>
            <a:prstGeom prst="line">
              <a:avLst/>
            </a:prstGeom>
            <a:noFill/>
            <a:ln w="57150">
              <a:solidFill>
                <a:schemeClr val="tx1"/>
              </a:solidFill>
              <a:round/>
              <a:headEnd/>
              <a:tailEnd/>
            </a:ln>
          </p:spPr>
          <p:txBody>
            <a:bodyPr/>
            <a:lstStyle/>
            <a:p>
              <a:endParaRPr lang="en-US"/>
            </a:p>
          </p:txBody>
        </p:sp>
        <p:sp>
          <p:nvSpPr>
            <p:cNvPr id="22563" name="Line 22"/>
            <p:cNvSpPr>
              <a:spLocks noChangeShapeType="1"/>
            </p:cNvSpPr>
            <p:nvPr/>
          </p:nvSpPr>
          <p:spPr bwMode="auto">
            <a:xfrm>
              <a:off x="531" y="1476"/>
              <a:ext cx="204" cy="0"/>
            </a:xfrm>
            <a:prstGeom prst="line">
              <a:avLst/>
            </a:prstGeom>
            <a:noFill/>
            <a:ln w="9525">
              <a:solidFill>
                <a:schemeClr val="tx1"/>
              </a:solidFill>
              <a:round/>
              <a:headEnd/>
              <a:tailEnd/>
            </a:ln>
          </p:spPr>
          <p:txBody>
            <a:bodyPr/>
            <a:lstStyle/>
            <a:p>
              <a:endParaRPr lang="en-US"/>
            </a:p>
          </p:txBody>
        </p:sp>
        <p:sp>
          <p:nvSpPr>
            <p:cNvPr id="22564" name="Line 23"/>
            <p:cNvSpPr>
              <a:spLocks noChangeShapeType="1"/>
            </p:cNvSpPr>
            <p:nvPr/>
          </p:nvSpPr>
          <p:spPr bwMode="auto">
            <a:xfrm>
              <a:off x="539" y="1943"/>
              <a:ext cx="204" cy="0"/>
            </a:xfrm>
            <a:prstGeom prst="line">
              <a:avLst/>
            </a:prstGeom>
            <a:noFill/>
            <a:ln w="9525">
              <a:solidFill>
                <a:schemeClr val="tx1"/>
              </a:solidFill>
              <a:round/>
              <a:headEnd/>
              <a:tailEnd/>
            </a:ln>
          </p:spPr>
          <p:txBody>
            <a:bodyPr/>
            <a:lstStyle/>
            <a:p>
              <a:endParaRPr lang="en-US"/>
            </a:p>
          </p:txBody>
        </p:sp>
      </p:grpSp>
      <p:grpSp>
        <p:nvGrpSpPr>
          <p:cNvPr id="4" name="Group 24"/>
          <p:cNvGrpSpPr>
            <a:grpSpLocks/>
          </p:cNvGrpSpPr>
          <p:nvPr/>
        </p:nvGrpSpPr>
        <p:grpSpPr bwMode="auto">
          <a:xfrm rot="-5400000">
            <a:off x="657225" y="3922713"/>
            <a:ext cx="336550" cy="742950"/>
            <a:chOff x="531" y="1476"/>
            <a:chExt cx="212" cy="468"/>
          </a:xfrm>
        </p:grpSpPr>
        <p:sp>
          <p:nvSpPr>
            <p:cNvPr id="22559" name="Line 25"/>
            <p:cNvSpPr>
              <a:spLocks noChangeShapeType="1"/>
            </p:cNvSpPr>
            <p:nvPr/>
          </p:nvSpPr>
          <p:spPr bwMode="auto">
            <a:xfrm>
              <a:off x="641" y="1476"/>
              <a:ext cx="0" cy="468"/>
            </a:xfrm>
            <a:prstGeom prst="line">
              <a:avLst/>
            </a:prstGeom>
            <a:noFill/>
            <a:ln w="57150">
              <a:solidFill>
                <a:schemeClr val="tx1"/>
              </a:solidFill>
              <a:round/>
              <a:headEnd/>
              <a:tailEnd/>
            </a:ln>
          </p:spPr>
          <p:txBody>
            <a:bodyPr/>
            <a:lstStyle/>
            <a:p>
              <a:endParaRPr lang="en-US"/>
            </a:p>
          </p:txBody>
        </p:sp>
        <p:sp>
          <p:nvSpPr>
            <p:cNvPr id="22560" name="Line 26"/>
            <p:cNvSpPr>
              <a:spLocks noChangeShapeType="1"/>
            </p:cNvSpPr>
            <p:nvPr/>
          </p:nvSpPr>
          <p:spPr bwMode="auto">
            <a:xfrm>
              <a:off x="531" y="1476"/>
              <a:ext cx="204" cy="0"/>
            </a:xfrm>
            <a:prstGeom prst="line">
              <a:avLst/>
            </a:prstGeom>
            <a:noFill/>
            <a:ln w="9525">
              <a:solidFill>
                <a:schemeClr val="tx1"/>
              </a:solidFill>
              <a:round/>
              <a:headEnd/>
              <a:tailEnd/>
            </a:ln>
          </p:spPr>
          <p:txBody>
            <a:bodyPr/>
            <a:lstStyle/>
            <a:p>
              <a:endParaRPr lang="en-US"/>
            </a:p>
          </p:txBody>
        </p:sp>
        <p:sp>
          <p:nvSpPr>
            <p:cNvPr id="22561" name="Line 27"/>
            <p:cNvSpPr>
              <a:spLocks noChangeShapeType="1"/>
            </p:cNvSpPr>
            <p:nvPr/>
          </p:nvSpPr>
          <p:spPr bwMode="auto">
            <a:xfrm>
              <a:off x="539" y="1943"/>
              <a:ext cx="204" cy="0"/>
            </a:xfrm>
            <a:prstGeom prst="line">
              <a:avLst/>
            </a:prstGeom>
            <a:noFill/>
            <a:ln w="9525">
              <a:solidFill>
                <a:schemeClr val="tx1"/>
              </a:solidFill>
              <a:round/>
              <a:headEnd/>
              <a:tailEnd/>
            </a:ln>
          </p:spPr>
          <p:txBody>
            <a:bodyPr/>
            <a:lstStyle/>
            <a:p>
              <a:endParaRPr lang="en-US"/>
            </a:p>
          </p:txBody>
        </p:sp>
      </p:grpSp>
      <p:grpSp>
        <p:nvGrpSpPr>
          <p:cNvPr id="5" name="Group 28"/>
          <p:cNvGrpSpPr>
            <a:grpSpLocks/>
          </p:cNvGrpSpPr>
          <p:nvPr/>
        </p:nvGrpSpPr>
        <p:grpSpPr bwMode="auto">
          <a:xfrm rot="-5400000">
            <a:off x="4151313" y="3892550"/>
            <a:ext cx="336550" cy="742950"/>
            <a:chOff x="531" y="1476"/>
            <a:chExt cx="212" cy="468"/>
          </a:xfrm>
        </p:grpSpPr>
        <p:sp>
          <p:nvSpPr>
            <p:cNvPr id="22556" name="Line 29"/>
            <p:cNvSpPr>
              <a:spLocks noChangeShapeType="1"/>
            </p:cNvSpPr>
            <p:nvPr/>
          </p:nvSpPr>
          <p:spPr bwMode="auto">
            <a:xfrm>
              <a:off x="641" y="1476"/>
              <a:ext cx="0" cy="468"/>
            </a:xfrm>
            <a:prstGeom prst="line">
              <a:avLst/>
            </a:prstGeom>
            <a:noFill/>
            <a:ln w="57150">
              <a:solidFill>
                <a:schemeClr val="tx1"/>
              </a:solidFill>
              <a:round/>
              <a:headEnd/>
              <a:tailEnd/>
            </a:ln>
          </p:spPr>
          <p:txBody>
            <a:bodyPr/>
            <a:lstStyle/>
            <a:p>
              <a:endParaRPr lang="en-US"/>
            </a:p>
          </p:txBody>
        </p:sp>
        <p:sp>
          <p:nvSpPr>
            <p:cNvPr id="22557" name="Line 30"/>
            <p:cNvSpPr>
              <a:spLocks noChangeShapeType="1"/>
            </p:cNvSpPr>
            <p:nvPr/>
          </p:nvSpPr>
          <p:spPr bwMode="auto">
            <a:xfrm>
              <a:off x="531" y="1476"/>
              <a:ext cx="204" cy="0"/>
            </a:xfrm>
            <a:prstGeom prst="line">
              <a:avLst/>
            </a:prstGeom>
            <a:noFill/>
            <a:ln w="9525">
              <a:solidFill>
                <a:schemeClr val="tx1"/>
              </a:solidFill>
              <a:round/>
              <a:headEnd/>
              <a:tailEnd/>
            </a:ln>
          </p:spPr>
          <p:txBody>
            <a:bodyPr/>
            <a:lstStyle/>
            <a:p>
              <a:endParaRPr lang="en-US"/>
            </a:p>
          </p:txBody>
        </p:sp>
        <p:sp>
          <p:nvSpPr>
            <p:cNvPr id="22558" name="Line 31"/>
            <p:cNvSpPr>
              <a:spLocks noChangeShapeType="1"/>
            </p:cNvSpPr>
            <p:nvPr/>
          </p:nvSpPr>
          <p:spPr bwMode="auto">
            <a:xfrm>
              <a:off x="539" y="1943"/>
              <a:ext cx="204" cy="0"/>
            </a:xfrm>
            <a:prstGeom prst="line">
              <a:avLst/>
            </a:prstGeom>
            <a:noFill/>
            <a:ln w="9525">
              <a:solidFill>
                <a:schemeClr val="tx1"/>
              </a:solidFill>
              <a:round/>
              <a:headEnd/>
              <a:tailEnd/>
            </a:ln>
          </p:spPr>
          <p:txBody>
            <a:bodyPr/>
            <a:lstStyle/>
            <a:p>
              <a:endParaRPr lang="en-US"/>
            </a:p>
          </p:txBody>
        </p:sp>
      </p:grpSp>
      <p:grpSp>
        <p:nvGrpSpPr>
          <p:cNvPr id="6" name="Group 36"/>
          <p:cNvGrpSpPr>
            <a:grpSpLocks/>
          </p:cNvGrpSpPr>
          <p:nvPr/>
        </p:nvGrpSpPr>
        <p:grpSpPr bwMode="auto">
          <a:xfrm rot="-5400000">
            <a:off x="5426075" y="2862263"/>
            <a:ext cx="336550" cy="742950"/>
            <a:chOff x="531" y="1476"/>
            <a:chExt cx="212" cy="468"/>
          </a:xfrm>
        </p:grpSpPr>
        <p:sp>
          <p:nvSpPr>
            <p:cNvPr id="22553" name="Line 37"/>
            <p:cNvSpPr>
              <a:spLocks noChangeShapeType="1"/>
            </p:cNvSpPr>
            <p:nvPr/>
          </p:nvSpPr>
          <p:spPr bwMode="auto">
            <a:xfrm>
              <a:off x="641" y="1476"/>
              <a:ext cx="0" cy="468"/>
            </a:xfrm>
            <a:prstGeom prst="line">
              <a:avLst/>
            </a:prstGeom>
            <a:noFill/>
            <a:ln w="57150">
              <a:solidFill>
                <a:schemeClr val="tx1"/>
              </a:solidFill>
              <a:round/>
              <a:headEnd/>
              <a:tailEnd/>
            </a:ln>
          </p:spPr>
          <p:txBody>
            <a:bodyPr/>
            <a:lstStyle/>
            <a:p>
              <a:endParaRPr lang="en-US"/>
            </a:p>
          </p:txBody>
        </p:sp>
        <p:sp>
          <p:nvSpPr>
            <p:cNvPr id="22554" name="Line 38"/>
            <p:cNvSpPr>
              <a:spLocks noChangeShapeType="1"/>
            </p:cNvSpPr>
            <p:nvPr/>
          </p:nvSpPr>
          <p:spPr bwMode="auto">
            <a:xfrm>
              <a:off x="531" y="1476"/>
              <a:ext cx="204" cy="0"/>
            </a:xfrm>
            <a:prstGeom prst="line">
              <a:avLst/>
            </a:prstGeom>
            <a:noFill/>
            <a:ln w="9525">
              <a:solidFill>
                <a:schemeClr val="tx1"/>
              </a:solidFill>
              <a:round/>
              <a:headEnd/>
              <a:tailEnd/>
            </a:ln>
          </p:spPr>
          <p:txBody>
            <a:bodyPr/>
            <a:lstStyle/>
            <a:p>
              <a:endParaRPr lang="en-US"/>
            </a:p>
          </p:txBody>
        </p:sp>
        <p:sp>
          <p:nvSpPr>
            <p:cNvPr id="22555" name="Line 39"/>
            <p:cNvSpPr>
              <a:spLocks noChangeShapeType="1"/>
            </p:cNvSpPr>
            <p:nvPr/>
          </p:nvSpPr>
          <p:spPr bwMode="auto">
            <a:xfrm>
              <a:off x="539" y="1943"/>
              <a:ext cx="204" cy="0"/>
            </a:xfrm>
            <a:prstGeom prst="line">
              <a:avLst/>
            </a:prstGeom>
            <a:noFill/>
            <a:ln w="9525">
              <a:solidFill>
                <a:schemeClr val="tx1"/>
              </a:solidFill>
              <a:round/>
              <a:headEnd/>
              <a:tailEnd/>
            </a:ln>
          </p:spPr>
          <p:txBody>
            <a:bodyPr/>
            <a:lstStyle/>
            <a:p>
              <a:endParaRPr lang="en-US"/>
            </a:p>
          </p:txBody>
        </p:sp>
      </p:grpSp>
      <p:grpSp>
        <p:nvGrpSpPr>
          <p:cNvPr id="7" name="Group 40"/>
          <p:cNvGrpSpPr>
            <a:grpSpLocks/>
          </p:cNvGrpSpPr>
          <p:nvPr/>
        </p:nvGrpSpPr>
        <p:grpSpPr bwMode="auto">
          <a:xfrm>
            <a:off x="4333875" y="1741488"/>
            <a:ext cx="336550" cy="742950"/>
            <a:chOff x="531" y="1476"/>
            <a:chExt cx="212" cy="468"/>
          </a:xfrm>
        </p:grpSpPr>
        <p:sp>
          <p:nvSpPr>
            <p:cNvPr id="22550" name="Line 41"/>
            <p:cNvSpPr>
              <a:spLocks noChangeShapeType="1"/>
            </p:cNvSpPr>
            <p:nvPr/>
          </p:nvSpPr>
          <p:spPr bwMode="auto">
            <a:xfrm>
              <a:off x="641" y="1476"/>
              <a:ext cx="0" cy="468"/>
            </a:xfrm>
            <a:prstGeom prst="line">
              <a:avLst/>
            </a:prstGeom>
            <a:noFill/>
            <a:ln w="57150">
              <a:solidFill>
                <a:schemeClr val="tx1"/>
              </a:solidFill>
              <a:round/>
              <a:headEnd/>
              <a:tailEnd/>
            </a:ln>
          </p:spPr>
          <p:txBody>
            <a:bodyPr/>
            <a:lstStyle/>
            <a:p>
              <a:endParaRPr lang="en-US"/>
            </a:p>
          </p:txBody>
        </p:sp>
        <p:sp>
          <p:nvSpPr>
            <p:cNvPr id="22551" name="Line 42"/>
            <p:cNvSpPr>
              <a:spLocks noChangeShapeType="1"/>
            </p:cNvSpPr>
            <p:nvPr/>
          </p:nvSpPr>
          <p:spPr bwMode="auto">
            <a:xfrm>
              <a:off x="531" y="1476"/>
              <a:ext cx="204" cy="0"/>
            </a:xfrm>
            <a:prstGeom prst="line">
              <a:avLst/>
            </a:prstGeom>
            <a:noFill/>
            <a:ln w="9525">
              <a:solidFill>
                <a:schemeClr val="tx1"/>
              </a:solidFill>
              <a:round/>
              <a:headEnd/>
              <a:tailEnd/>
            </a:ln>
          </p:spPr>
          <p:txBody>
            <a:bodyPr/>
            <a:lstStyle/>
            <a:p>
              <a:endParaRPr lang="en-US"/>
            </a:p>
          </p:txBody>
        </p:sp>
        <p:sp>
          <p:nvSpPr>
            <p:cNvPr id="22552" name="Line 43"/>
            <p:cNvSpPr>
              <a:spLocks noChangeShapeType="1"/>
            </p:cNvSpPr>
            <p:nvPr/>
          </p:nvSpPr>
          <p:spPr bwMode="auto">
            <a:xfrm>
              <a:off x="539" y="1943"/>
              <a:ext cx="204" cy="0"/>
            </a:xfrm>
            <a:prstGeom prst="line">
              <a:avLst/>
            </a:prstGeom>
            <a:noFill/>
            <a:ln w="9525">
              <a:solidFill>
                <a:schemeClr val="tx1"/>
              </a:solidFill>
              <a:round/>
              <a:headEnd/>
              <a:tailEnd/>
            </a:ln>
          </p:spPr>
          <p:txBody>
            <a:bodyPr/>
            <a:lstStyle/>
            <a:p>
              <a:endParaRPr lang="en-US"/>
            </a:p>
          </p:txBody>
        </p:sp>
      </p:grpSp>
      <p:grpSp>
        <p:nvGrpSpPr>
          <p:cNvPr id="8" name="Group 44"/>
          <p:cNvGrpSpPr>
            <a:grpSpLocks/>
          </p:cNvGrpSpPr>
          <p:nvPr/>
        </p:nvGrpSpPr>
        <p:grpSpPr bwMode="auto">
          <a:xfrm>
            <a:off x="6296025" y="2122488"/>
            <a:ext cx="336550" cy="390525"/>
            <a:chOff x="531" y="1476"/>
            <a:chExt cx="212" cy="468"/>
          </a:xfrm>
        </p:grpSpPr>
        <p:sp>
          <p:nvSpPr>
            <p:cNvPr id="22547" name="Line 45"/>
            <p:cNvSpPr>
              <a:spLocks noChangeShapeType="1"/>
            </p:cNvSpPr>
            <p:nvPr/>
          </p:nvSpPr>
          <p:spPr bwMode="auto">
            <a:xfrm>
              <a:off x="641" y="1476"/>
              <a:ext cx="0" cy="468"/>
            </a:xfrm>
            <a:prstGeom prst="line">
              <a:avLst/>
            </a:prstGeom>
            <a:noFill/>
            <a:ln w="57150">
              <a:solidFill>
                <a:schemeClr val="tx1"/>
              </a:solidFill>
              <a:round/>
              <a:headEnd/>
              <a:tailEnd/>
            </a:ln>
          </p:spPr>
          <p:txBody>
            <a:bodyPr/>
            <a:lstStyle/>
            <a:p>
              <a:endParaRPr lang="en-US"/>
            </a:p>
          </p:txBody>
        </p:sp>
        <p:sp>
          <p:nvSpPr>
            <p:cNvPr id="22548" name="Line 46"/>
            <p:cNvSpPr>
              <a:spLocks noChangeShapeType="1"/>
            </p:cNvSpPr>
            <p:nvPr/>
          </p:nvSpPr>
          <p:spPr bwMode="auto">
            <a:xfrm>
              <a:off x="531" y="1476"/>
              <a:ext cx="204" cy="0"/>
            </a:xfrm>
            <a:prstGeom prst="line">
              <a:avLst/>
            </a:prstGeom>
            <a:noFill/>
            <a:ln w="9525">
              <a:solidFill>
                <a:schemeClr val="tx1"/>
              </a:solidFill>
              <a:round/>
              <a:headEnd/>
              <a:tailEnd/>
            </a:ln>
          </p:spPr>
          <p:txBody>
            <a:bodyPr/>
            <a:lstStyle/>
            <a:p>
              <a:endParaRPr lang="en-US"/>
            </a:p>
          </p:txBody>
        </p:sp>
        <p:sp>
          <p:nvSpPr>
            <p:cNvPr id="22549" name="Line 47"/>
            <p:cNvSpPr>
              <a:spLocks noChangeShapeType="1"/>
            </p:cNvSpPr>
            <p:nvPr/>
          </p:nvSpPr>
          <p:spPr bwMode="auto">
            <a:xfrm>
              <a:off x="539" y="1943"/>
              <a:ext cx="204" cy="0"/>
            </a:xfrm>
            <a:prstGeom prst="line">
              <a:avLst/>
            </a:prstGeom>
            <a:noFill/>
            <a:ln w="9525">
              <a:solidFill>
                <a:schemeClr val="tx1"/>
              </a:solidFill>
              <a:round/>
              <a:headEnd/>
              <a:tailEnd/>
            </a:ln>
          </p:spPr>
          <p:txBody>
            <a:bodyPr/>
            <a:lstStyle/>
            <a:p>
              <a:endParaRPr lang="en-US"/>
            </a:p>
          </p:txBody>
        </p:sp>
      </p:grpSp>
      <p:grpSp>
        <p:nvGrpSpPr>
          <p:cNvPr id="9" name="Group 36"/>
          <p:cNvGrpSpPr>
            <a:grpSpLocks/>
          </p:cNvGrpSpPr>
          <p:nvPr/>
        </p:nvGrpSpPr>
        <p:grpSpPr bwMode="auto">
          <a:xfrm rot="-5400000">
            <a:off x="8426450" y="2652713"/>
            <a:ext cx="336550" cy="742950"/>
            <a:chOff x="531" y="1476"/>
            <a:chExt cx="212" cy="468"/>
          </a:xfrm>
        </p:grpSpPr>
        <p:sp>
          <p:nvSpPr>
            <p:cNvPr id="22544" name="Line 37"/>
            <p:cNvSpPr>
              <a:spLocks noChangeShapeType="1"/>
            </p:cNvSpPr>
            <p:nvPr/>
          </p:nvSpPr>
          <p:spPr bwMode="auto">
            <a:xfrm>
              <a:off x="641" y="1476"/>
              <a:ext cx="0" cy="468"/>
            </a:xfrm>
            <a:prstGeom prst="line">
              <a:avLst/>
            </a:prstGeom>
            <a:noFill/>
            <a:ln w="57150">
              <a:solidFill>
                <a:schemeClr val="tx1"/>
              </a:solidFill>
              <a:round/>
              <a:headEnd/>
              <a:tailEnd/>
            </a:ln>
          </p:spPr>
          <p:txBody>
            <a:bodyPr/>
            <a:lstStyle/>
            <a:p>
              <a:endParaRPr lang="en-US"/>
            </a:p>
          </p:txBody>
        </p:sp>
        <p:sp>
          <p:nvSpPr>
            <p:cNvPr id="22545" name="Line 38"/>
            <p:cNvSpPr>
              <a:spLocks noChangeShapeType="1"/>
            </p:cNvSpPr>
            <p:nvPr/>
          </p:nvSpPr>
          <p:spPr bwMode="auto">
            <a:xfrm>
              <a:off x="531" y="1476"/>
              <a:ext cx="204" cy="0"/>
            </a:xfrm>
            <a:prstGeom prst="line">
              <a:avLst/>
            </a:prstGeom>
            <a:noFill/>
            <a:ln w="9525">
              <a:solidFill>
                <a:schemeClr val="tx1"/>
              </a:solidFill>
              <a:round/>
              <a:headEnd/>
              <a:tailEnd/>
            </a:ln>
          </p:spPr>
          <p:txBody>
            <a:bodyPr/>
            <a:lstStyle/>
            <a:p>
              <a:endParaRPr lang="en-US"/>
            </a:p>
          </p:txBody>
        </p:sp>
        <p:sp>
          <p:nvSpPr>
            <p:cNvPr id="22546" name="Line 39"/>
            <p:cNvSpPr>
              <a:spLocks noChangeShapeType="1"/>
            </p:cNvSpPr>
            <p:nvPr/>
          </p:nvSpPr>
          <p:spPr bwMode="auto">
            <a:xfrm>
              <a:off x="539" y="1943"/>
              <a:ext cx="204" cy="0"/>
            </a:xfrm>
            <a:prstGeom prst="line">
              <a:avLst/>
            </a:prstGeom>
            <a:noFill/>
            <a:ln w="9525">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endParaRPr lang="es-ES_tradnl" smtClean="0"/>
          </a:p>
        </p:txBody>
      </p:sp>
      <p:pic>
        <p:nvPicPr>
          <p:cNvPr id="109571" name="Picture 3"/>
          <p:cNvPicPr>
            <a:picLocks noChangeAspect="1" noChangeArrowheads="1"/>
          </p:cNvPicPr>
          <p:nvPr/>
        </p:nvPicPr>
        <p:blipFill>
          <a:blip r:embed="rId2" cstate="print"/>
          <a:srcRect/>
          <a:stretch>
            <a:fillRect/>
          </a:stretch>
        </p:blipFill>
        <p:spPr bwMode="auto">
          <a:xfrm>
            <a:off x="0" y="693738"/>
            <a:ext cx="9144000" cy="6164262"/>
          </a:xfrm>
          <a:prstGeom prst="rect">
            <a:avLst/>
          </a:prstGeom>
          <a:noFill/>
          <a:ln w="9525">
            <a:noFill/>
            <a:miter lim="800000"/>
            <a:headEnd/>
            <a:tailEnd/>
          </a:ln>
        </p:spPr>
      </p:pic>
      <p:sp>
        <p:nvSpPr>
          <p:cNvPr id="109572" name="Rectangle 4"/>
          <p:cNvSpPr>
            <a:spLocks noChangeArrowheads="1"/>
          </p:cNvSpPr>
          <p:nvPr/>
        </p:nvSpPr>
        <p:spPr bwMode="auto">
          <a:xfrm>
            <a:off x="0" y="647700"/>
            <a:ext cx="9144000" cy="361950"/>
          </a:xfrm>
          <a:prstGeom prst="rect">
            <a:avLst/>
          </a:prstGeom>
          <a:solidFill>
            <a:schemeClr val="bg1"/>
          </a:solidFill>
          <a:ln w="9525">
            <a:noFill/>
            <a:miter lim="800000"/>
            <a:headEnd/>
            <a:tailEnd/>
          </a:ln>
        </p:spPr>
        <p:txBody>
          <a:bodyPr wrap="none" anchor="ctr"/>
          <a:lstStyle/>
          <a:p>
            <a:endParaRPr lang="es-ES_tradnl"/>
          </a:p>
        </p:txBody>
      </p:sp>
      <p:sp>
        <p:nvSpPr>
          <p:cNvPr id="109573" name="Rectangle 5"/>
          <p:cNvSpPr>
            <a:spLocks noChangeArrowheads="1"/>
          </p:cNvSpPr>
          <p:nvPr/>
        </p:nvSpPr>
        <p:spPr bwMode="auto">
          <a:xfrm>
            <a:off x="457200" y="274638"/>
            <a:ext cx="8305800" cy="790575"/>
          </a:xfrm>
          <a:prstGeom prst="rect">
            <a:avLst/>
          </a:prstGeom>
          <a:solidFill>
            <a:schemeClr val="bg1"/>
          </a:solidFill>
          <a:ln w="9525">
            <a:noFill/>
            <a:miter lim="800000"/>
            <a:headEnd/>
            <a:tailEnd/>
          </a:ln>
        </p:spPr>
        <p:txBody>
          <a:bodyPr/>
          <a:lstStyle/>
          <a:p>
            <a:r>
              <a:rPr lang="de-DE">
                <a:solidFill>
                  <a:schemeClr val="tx2"/>
                </a:solidFill>
              </a:rPr>
              <a:t>Neuzugänge in 1000 Personen nach Pensionsart </a:t>
            </a:r>
            <a:br>
              <a:rPr lang="de-DE">
                <a:solidFill>
                  <a:schemeClr val="tx2"/>
                </a:solidFill>
              </a:rPr>
            </a:br>
            <a:r>
              <a:rPr lang="de-DE">
                <a:solidFill>
                  <a:schemeClr val="tx2"/>
                </a:solidFill>
              </a:rPr>
              <a:t>2003-2050 (10 Durchläufe)</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print"/>
          <a:srcRect/>
          <a:stretch>
            <a:fillRect/>
          </a:stretch>
        </p:blipFill>
        <p:spPr bwMode="auto">
          <a:xfrm>
            <a:off x="0" y="733425"/>
            <a:ext cx="9144000" cy="6124575"/>
          </a:xfrm>
          <a:prstGeom prst="rect">
            <a:avLst/>
          </a:prstGeom>
          <a:noFill/>
          <a:ln w="9525">
            <a:noFill/>
            <a:miter lim="800000"/>
            <a:headEnd/>
            <a:tailEnd/>
          </a:ln>
        </p:spPr>
      </p:pic>
      <p:sp>
        <p:nvSpPr>
          <p:cNvPr id="110595" name="Rectangle 3"/>
          <p:cNvSpPr>
            <a:spLocks noChangeArrowheads="1"/>
          </p:cNvSpPr>
          <p:nvPr/>
        </p:nvSpPr>
        <p:spPr bwMode="auto">
          <a:xfrm>
            <a:off x="0" y="647700"/>
            <a:ext cx="9144000" cy="419100"/>
          </a:xfrm>
          <a:prstGeom prst="rect">
            <a:avLst/>
          </a:prstGeom>
          <a:solidFill>
            <a:schemeClr val="bg1"/>
          </a:solidFill>
          <a:ln w="9525">
            <a:noFill/>
            <a:miter lim="800000"/>
            <a:headEnd/>
            <a:tailEnd/>
          </a:ln>
        </p:spPr>
        <p:txBody>
          <a:bodyPr wrap="none" anchor="ctr"/>
          <a:lstStyle/>
          <a:p>
            <a:endParaRPr lang="es-ES_tradnl"/>
          </a:p>
        </p:txBody>
      </p:sp>
      <p:sp>
        <p:nvSpPr>
          <p:cNvPr id="110596" name="Rectangle 4"/>
          <p:cNvSpPr>
            <a:spLocks noGrp="1" noChangeArrowheads="1"/>
          </p:cNvSpPr>
          <p:nvPr>
            <p:ph type="title"/>
          </p:nvPr>
        </p:nvSpPr>
        <p:spPr>
          <a:xfrm>
            <a:off x="457200" y="274638"/>
            <a:ext cx="8305800" cy="885825"/>
          </a:xfrm>
          <a:noFill/>
        </p:spPr>
        <p:txBody>
          <a:bodyPr/>
          <a:lstStyle/>
          <a:p>
            <a:pPr eaLnBrk="1" hangingPunct="1"/>
            <a:r>
              <a:rPr lang="de-DE" sz="2400" smtClean="0"/>
              <a:t>Durchschnittliche Neuzugänge nach Pensionsart </a:t>
            </a:r>
            <a:br>
              <a:rPr lang="de-DE" sz="2400" smtClean="0"/>
            </a:br>
            <a:r>
              <a:rPr lang="de-DE" sz="2400" smtClean="0"/>
              <a:t>2003-2050 (100 Durchläufe)</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cstate="print"/>
          <a:srcRect/>
          <a:stretch>
            <a:fillRect/>
          </a:stretch>
        </p:blipFill>
        <p:spPr bwMode="auto">
          <a:xfrm>
            <a:off x="0" y="677863"/>
            <a:ext cx="9144000" cy="6180137"/>
          </a:xfrm>
          <a:prstGeom prst="rect">
            <a:avLst/>
          </a:prstGeom>
          <a:noFill/>
          <a:ln w="9525">
            <a:noFill/>
            <a:miter lim="800000"/>
            <a:headEnd/>
            <a:tailEnd/>
          </a:ln>
        </p:spPr>
      </p:pic>
      <p:sp>
        <p:nvSpPr>
          <p:cNvPr id="111619" name="Rectangle 3"/>
          <p:cNvSpPr>
            <a:spLocks noChangeArrowheads="1"/>
          </p:cNvSpPr>
          <p:nvPr/>
        </p:nvSpPr>
        <p:spPr bwMode="auto">
          <a:xfrm>
            <a:off x="0" y="447675"/>
            <a:ext cx="9144000" cy="552450"/>
          </a:xfrm>
          <a:prstGeom prst="rect">
            <a:avLst/>
          </a:prstGeom>
          <a:solidFill>
            <a:schemeClr val="bg1"/>
          </a:solidFill>
          <a:ln w="9525">
            <a:noFill/>
            <a:miter lim="800000"/>
            <a:headEnd/>
            <a:tailEnd/>
          </a:ln>
        </p:spPr>
        <p:txBody>
          <a:bodyPr wrap="none" anchor="ctr"/>
          <a:lstStyle/>
          <a:p>
            <a:endParaRPr lang="es-ES_tradnl"/>
          </a:p>
        </p:txBody>
      </p:sp>
      <p:sp>
        <p:nvSpPr>
          <p:cNvPr id="111620" name="Rectangle 4"/>
          <p:cNvSpPr>
            <a:spLocks noGrp="1" noChangeArrowheads="1"/>
          </p:cNvSpPr>
          <p:nvPr>
            <p:ph type="title"/>
          </p:nvPr>
        </p:nvSpPr>
        <p:spPr>
          <a:xfrm>
            <a:off x="457200" y="274638"/>
            <a:ext cx="8305800" cy="885825"/>
          </a:xfrm>
          <a:noFill/>
        </p:spPr>
        <p:txBody>
          <a:bodyPr/>
          <a:lstStyle/>
          <a:p>
            <a:pPr eaLnBrk="1" hangingPunct="1"/>
            <a:r>
              <a:rPr lang="de-DE" sz="2400" smtClean="0"/>
              <a:t>Durchschnittliche Neuzugänge nach Pensionsart </a:t>
            </a:r>
            <a:br>
              <a:rPr lang="de-DE" sz="2400" smtClean="0"/>
            </a:br>
            <a:r>
              <a:rPr lang="de-DE" sz="2400" smtClean="0"/>
              <a:t>2003-2050 (1 Durchlauf, keine neuen Arb/Ang über 40)</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a:stretch>
            <a:fillRect/>
          </a:stretch>
        </p:blipFill>
        <p:spPr bwMode="auto">
          <a:xfrm>
            <a:off x="0" y="755650"/>
            <a:ext cx="9144000" cy="6102350"/>
          </a:xfrm>
          <a:prstGeom prst="rect">
            <a:avLst/>
          </a:prstGeom>
          <a:noFill/>
          <a:ln w="9525">
            <a:noFill/>
            <a:miter lim="800000"/>
            <a:headEnd/>
            <a:tailEnd/>
          </a:ln>
        </p:spPr>
      </p:pic>
      <p:sp>
        <p:nvSpPr>
          <p:cNvPr id="112643" name="Rectangle 3"/>
          <p:cNvSpPr>
            <a:spLocks noChangeArrowheads="1"/>
          </p:cNvSpPr>
          <p:nvPr/>
        </p:nvSpPr>
        <p:spPr bwMode="auto">
          <a:xfrm>
            <a:off x="0" y="419100"/>
            <a:ext cx="9144000" cy="581025"/>
          </a:xfrm>
          <a:prstGeom prst="rect">
            <a:avLst/>
          </a:prstGeom>
          <a:solidFill>
            <a:schemeClr val="bg1"/>
          </a:solidFill>
          <a:ln w="9525">
            <a:noFill/>
            <a:miter lim="800000"/>
            <a:headEnd/>
            <a:tailEnd/>
          </a:ln>
        </p:spPr>
        <p:txBody>
          <a:bodyPr wrap="none" anchor="ctr"/>
          <a:lstStyle/>
          <a:p>
            <a:endParaRPr lang="es-ES_tradnl"/>
          </a:p>
        </p:txBody>
      </p:sp>
      <p:sp>
        <p:nvSpPr>
          <p:cNvPr id="112644" name="Rectangle 4"/>
          <p:cNvSpPr>
            <a:spLocks noGrp="1" noChangeArrowheads="1"/>
          </p:cNvSpPr>
          <p:nvPr>
            <p:ph type="title"/>
          </p:nvPr>
        </p:nvSpPr>
        <p:spPr>
          <a:xfrm>
            <a:off x="457200" y="274638"/>
            <a:ext cx="8305800" cy="885825"/>
          </a:xfrm>
          <a:noFill/>
        </p:spPr>
        <p:txBody>
          <a:bodyPr/>
          <a:lstStyle/>
          <a:p>
            <a:pPr eaLnBrk="1" hangingPunct="1"/>
            <a:r>
              <a:rPr lang="de-DE" sz="2400" smtClean="0"/>
              <a:t>Durchschnittliche Neuzugänge nach Pensionsart </a:t>
            </a:r>
            <a:br>
              <a:rPr lang="de-DE" sz="2400" smtClean="0"/>
            </a:br>
            <a:r>
              <a:rPr lang="de-DE" sz="2400" smtClean="0"/>
              <a:t>2003-2050 (10 Durchläufe, keine neuen Arb/Ang über 40)</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cstate="print"/>
          <a:srcRect/>
          <a:stretch>
            <a:fillRect/>
          </a:stretch>
        </p:blipFill>
        <p:spPr bwMode="auto">
          <a:xfrm>
            <a:off x="0" y="669925"/>
            <a:ext cx="9144000" cy="6188075"/>
          </a:xfrm>
          <a:prstGeom prst="rect">
            <a:avLst/>
          </a:prstGeom>
          <a:noFill/>
          <a:ln w="9525">
            <a:noFill/>
            <a:miter lim="800000"/>
            <a:headEnd/>
            <a:tailEnd/>
          </a:ln>
        </p:spPr>
      </p:pic>
      <p:sp>
        <p:nvSpPr>
          <p:cNvPr id="113667" name="Rectangle 3"/>
          <p:cNvSpPr>
            <a:spLocks noChangeArrowheads="1"/>
          </p:cNvSpPr>
          <p:nvPr/>
        </p:nvSpPr>
        <p:spPr bwMode="auto">
          <a:xfrm>
            <a:off x="0" y="419100"/>
            <a:ext cx="9144000" cy="581025"/>
          </a:xfrm>
          <a:prstGeom prst="rect">
            <a:avLst/>
          </a:prstGeom>
          <a:solidFill>
            <a:schemeClr val="bg1"/>
          </a:solidFill>
          <a:ln w="9525">
            <a:noFill/>
            <a:miter lim="800000"/>
            <a:headEnd/>
            <a:tailEnd/>
          </a:ln>
        </p:spPr>
        <p:txBody>
          <a:bodyPr wrap="none" anchor="ctr"/>
          <a:lstStyle/>
          <a:p>
            <a:endParaRPr lang="es-ES_tradnl"/>
          </a:p>
        </p:txBody>
      </p:sp>
      <p:sp>
        <p:nvSpPr>
          <p:cNvPr id="113668" name="Rectangle 4"/>
          <p:cNvSpPr>
            <a:spLocks noGrp="1" noChangeArrowheads="1"/>
          </p:cNvSpPr>
          <p:nvPr>
            <p:ph type="title"/>
          </p:nvPr>
        </p:nvSpPr>
        <p:spPr>
          <a:xfrm>
            <a:off x="457200" y="274638"/>
            <a:ext cx="8305800" cy="885825"/>
          </a:xfrm>
          <a:noFill/>
        </p:spPr>
        <p:txBody>
          <a:bodyPr/>
          <a:lstStyle/>
          <a:p>
            <a:pPr eaLnBrk="1" hangingPunct="1"/>
            <a:r>
              <a:rPr lang="de-DE" sz="2400" smtClean="0"/>
              <a:t>Durchschnittliche Neuzugänge nach Pensionsart </a:t>
            </a:r>
            <a:br>
              <a:rPr lang="de-DE" sz="2400" smtClean="0"/>
            </a:br>
            <a:r>
              <a:rPr lang="de-DE" sz="2400" smtClean="0"/>
              <a:t>2003-2050 (100 Durchläufe, keine neuen Arb/Ang über 40)</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4691" name="Rectangle 3"/>
          <p:cNvSpPr>
            <a:spLocks noGrp="1" noChangeArrowheads="1"/>
          </p:cNvSpPr>
          <p:nvPr>
            <p:ph type="title"/>
          </p:nvPr>
        </p:nvSpPr>
        <p:spPr>
          <a:xfrm>
            <a:off x="685800" y="590550"/>
            <a:ext cx="7829550" cy="314325"/>
          </a:xfrm>
          <a:noFill/>
        </p:spPr>
        <p:txBody>
          <a:bodyPr/>
          <a:lstStyle/>
          <a:p>
            <a:pPr eaLnBrk="1" hangingPunct="1"/>
            <a:r>
              <a:rPr lang="de-DE" sz="1400" b="1" smtClean="0"/>
              <a:t>(1 Durchlauf)</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a:stretch>
            <a:fillRect/>
          </a:stretch>
        </p:blipFill>
        <p:spPr bwMode="auto">
          <a:xfrm>
            <a:off x="0" y="38100"/>
            <a:ext cx="9144000" cy="6829425"/>
          </a:xfrm>
          <a:prstGeom prst="rect">
            <a:avLst/>
          </a:prstGeom>
          <a:noFill/>
          <a:ln w="9525">
            <a:noFill/>
            <a:miter lim="800000"/>
            <a:headEnd/>
            <a:tailEnd/>
          </a:ln>
        </p:spPr>
      </p:pic>
      <p:sp>
        <p:nvSpPr>
          <p:cNvPr id="115715" name="Rectangle 3"/>
          <p:cNvSpPr>
            <a:spLocks noGrp="1" noChangeArrowheads="1"/>
          </p:cNvSpPr>
          <p:nvPr>
            <p:ph type="title"/>
          </p:nvPr>
        </p:nvSpPr>
        <p:spPr>
          <a:xfrm>
            <a:off x="685800" y="590550"/>
            <a:ext cx="7829550" cy="314325"/>
          </a:xfrm>
          <a:noFill/>
        </p:spPr>
        <p:txBody>
          <a:bodyPr/>
          <a:lstStyle/>
          <a:p>
            <a:pPr eaLnBrk="1" hangingPunct="1"/>
            <a:r>
              <a:rPr lang="de-DE" sz="1400" b="1" smtClean="0"/>
              <a:t>(10 Durchläufe)</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6739" name="Rectangle 3"/>
          <p:cNvSpPr>
            <a:spLocks noGrp="1" noChangeArrowheads="1"/>
          </p:cNvSpPr>
          <p:nvPr>
            <p:ph type="title"/>
          </p:nvPr>
        </p:nvSpPr>
        <p:spPr>
          <a:xfrm>
            <a:off x="685800" y="581025"/>
            <a:ext cx="7829550" cy="314325"/>
          </a:xfrm>
          <a:noFill/>
        </p:spPr>
        <p:txBody>
          <a:bodyPr/>
          <a:lstStyle/>
          <a:p>
            <a:pPr eaLnBrk="1" hangingPunct="1"/>
            <a:r>
              <a:rPr lang="de-DE" sz="1400" b="1" smtClean="0"/>
              <a:t>(100 Durchläufe)</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85800" y="581025"/>
            <a:ext cx="7829550" cy="314325"/>
          </a:xfrm>
          <a:noFill/>
        </p:spPr>
        <p:txBody>
          <a:bodyPr/>
          <a:lstStyle/>
          <a:p>
            <a:pPr eaLnBrk="1" hangingPunct="1"/>
            <a:r>
              <a:rPr lang="de-DE" sz="1400" b="1" smtClean="0"/>
              <a:t>(100 Durchläufe)</a:t>
            </a:r>
          </a:p>
        </p:txBody>
      </p:sp>
      <p:pic>
        <p:nvPicPr>
          <p:cNvPr id="117763" name="Picture 3"/>
          <p:cNvPicPr>
            <a:picLocks noChangeAspect="1" noChangeArrowheads="1"/>
          </p:cNvPicPr>
          <p:nvPr/>
        </p:nvPicPr>
        <p:blipFill>
          <a:blip r:embed="rId2" cstate="print"/>
          <a:srcRect/>
          <a:stretch>
            <a:fillRect/>
          </a:stretch>
        </p:blipFill>
        <p:spPr bwMode="auto">
          <a:xfrm>
            <a:off x="0" y="9525"/>
            <a:ext cx="9144000" cy="6800850"/>
          </a:xfrm>
          <a:prstGeom prst="rect">
            <a:avLst/>
          </a:prstGeom>
          <a:noFill/>
          <a:ln w="9525">
            <a:noFill/>
            <a:miter lim="800000"/>
            <a:headEnd/>
            <a:tailEnd/>
          </a:ln>
        </p:spPr>
      </p:pic>
      <p:sp>
        <p:nvSpPr>
          <p:cNvPr id="117764" name="Rectangle 4"/>
          <p:cNvSpPr>
            <a:spLocks noChangeArrowheads="1"/>
          </p:cNvSpPr>
          <p:nvPr/>
        </p:nvSpPr>
        <p:spPr bwMode="auto">
          <a:xfrm>
            <a:off x="817563" y="531813"/>
            <a:ext cx="7829550" cy="314325"/>
          </a:xfrm>
          <a:prstGeom prst="rect">
            <a:avLst/>
          </a:prstGeom>
          <a:noFill/>
          <a:ln w="9525">
            <a:noFill/>
            <a:miter lim="800000"/>
            <a:headEnd/>
            <a:tailEnd/>
          </a:ln>
        </p:spPr>
        <p:txBody>
          <a:bodyPr/>
          <a:lstStyle/>
          <a:p>
            <a:r>
              <a:rPr lang="de-DE" sz="1200" b="1">
                <a:solidFill>
                  <a:schemeClr val="tx2"/>
                </a:solidFill>
              </a:rPr>
              <a:t>(1 Durchlauf, keine Neuzugänge zu Arb/Ang ab 40)</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0" y="114300"/>
            <a:ext cx="9144000" cy="6743700"/>
          </a:xfrm>
          <a:prstGeom prst="rect">
            <a:avLst/>
          </a:prstGeom>
          <a:noFill/>
          <a:ln w="9525">
            <a:noFill/>
            <a:miter lim="800000"/>
            <a:headEnd/>
            <a:tailEnd/>
          </a:ln>
        </p:spPr>
      </p:pic>
      <p:sp>
        <p:nvSpPr>
          <p:cNvPr id="118787" name="Rectangle 3"/>
          <p:cNvSpPr>
            <a:spLocks noGrp="1" noChangeArrowheads="1"/>
          </p:cNvSpPr>
          <p:nvPr>
            <p:ph type="title"/>
          </p:nvPr>
        </p:nvSpPr>
        <p:spPr>
          <a:xfrm>
            <a:off x="685800" y="581025"/>
            <a:ext cx="7829550" cy="314325"/>
          </a:xfrm>
          <a:noFill/>
        </p:spPr>
        <p:txBody>
          <a:bodyPr/>
          <a:lstStyle/>
          <a:p>
            <a:pPr eaLnBrk="1" hangingPunct="1"/>
            <a:r>
              <a:rPr lang="de-DE" sz="1400" b="1" smtClean="0"/>
              <a:t>(100 Durchläufe)</a:t>
            </a:r>
          </a:p>
        </p:txBody>
      </p:sp>
      <p:sp>
        <p:nvSpPr>
          <p:cNvPr id="118788" name="Rectangle 4"/>
          <p:cNvSpPr>
            <a:spLocks noChangeArrowheads="1"/>
          </p:cNvSpPr>
          <p:nvPr/>
        </p:nvSpPr>
        <p:spPr bwMode="auto">
          <a:xfrm>
            <a:off x="817563" y="636588"/>
            <a:ext cx="7829550" cy="209550"/>
          </a:xfrm>
          <a:prstGeom prst="rect">
            <a:avLst/>
          </a:prstGeom>
          <a:solidFill>
            <a:schemeClr val="bg1"/>
          </a:solidFill>
          <a:ln w="9525">
            <a:noFill/>
            <a:miter lim="800000"/>
            <a:headEnd/>
            <a:tailEnd/>
          </a:ln>
        </p:spPr>
        <p:txBody>
          <a:bodyPr/>
          <a:lstStyle/>
          <a:p>
            <a:r>
              <a:rPr lang="de-DE" sz="1200" b="1">
                <a:solidFill>
                  <a:schemeClr val="tx2"/>
                </a:solidFill>
              </a:rPr>
              <a:t>(10 Durchläufe, keine Neuzugänge zu Arb/Ang ab 40)</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138833"/>
            <a:ext cx="8229600" cy="561975"/>
          </a:xfrm>
        </p:spPr>
        <p:txBody>
          <a:bodyPr/>
          <a:lstStyle/>
          <a:p>
            <a:pPr algn="l"/>
            <a:r>
              <a:rPr lang="de-DE" sz="2400" i="1" dirty="0" smtClean="0"/>
              <a:t>Systemdynamik-Modell: Vier Grundelemente</a:t>
            </a:r>
          </a:p>
        </p:txBody>
      </p:sp>
      <p:sp>
        <p:nvSpPr>
          <p:cNvPr id="15363" name="Rectangle 6"/>
          <p:cNvSpPr>
            <a:spLocks noChangeArrowheads="1"/>
          </p:cNvSpPr>
          <p:nvPr/>
        </p:nvSpPr>
        <p:spPr bwMode="auto">
          <a:xfrm>
            <a:off x="611560" y="115888"/>
            <a:ext cx="7926387" cy="864840"/>
          </a:xfrm>
          <a:prstGeom prst="rect">
            <a:avLst/>
          </a:prstGeom>
          <a:noFill/>
          <a:ln w="9525">
            <a:noFill/>
            <a:miter lim="800000"/>
            <a:headEnd/>
            <a:tailEnd/>
          </a:ln>
        </p:spPr>
        <p:txBody>
          <a:bodyPr anchor="ctr"/>
          <a:lstStyle/>
          <a:p>
            <a:pPr algn="ctr"/>
            <a:r>
              <a:rPr lang="de-DE" sz="3200" i="1" dirty="0" smtClean="0">
                <a:solidFill>
                  <a:schemeClr val="accent2"/>
                </a:solidFill>
                <a:latin typeface="Calibri" pitchFamily="34" charset="0"/>
              </a:rPr>
              <a:t>Grafische Vergegenständlichung</a:t>
            </a:r>
          </a:p>
          <a:p>
            <a:pPr algn="ctr"/>
            <a:r>
              <a:rPr lang="de-DE" sz="2000" dirty="0" smtClean="0">
                <a:latin typeface="Calibri" pitchFamily="34" charset="0"/>
              </a:rPr>
              <a:t>Dynamo, Stella, </a:t>
            </a:r>
            <a:r>
              <a:rPr lang="de-DE" sz="2000" dirty="0" err="1" smtClean="0">
                <a:latin typeface="Calibri" pitchFamily="34" charset="0"/>
              </a:rPr>
              <a:t>Vensim</a:t>
            </a:r>
            <a:r>
              <a:rPr lang="de-DE" sz="2000" dirty="0" smtClean="0">
                <a:latin typeface="Calibri" pitchFamily="34" charset="0"/>
              </a:rPr>
              <a:t>…</a:t>
            </a:r>
            <a:endParaRPr lang="de-DE" sz="2000" dirty="0">
              <a:latin typeface="Calibri" pitchFamily="34" charset="0"/>
            </a:endParaRPr>
          </a:p>
        </p:txBody>
      </p:sp>
      <p:pic>
        <p:nvPicPr>
          <p:cNvPr id="15364" name="Picture 8"/>
          <p:cNvPicPr>
            <a:picLocks noGrp="1" noChangeAspect="1" noChangeArrowheads="1"/>
          </p:cNvPicPr>
          <p:nvPr>
            <p:ph idx="1"/>
          </p:nvPr>
        </p:nvPicPr>
        <p:blipFill>
          <a:blip r:embed="rId3" cstate="print"/>
          <a:srcRect/>
          <a:stretch>
            <a:fillRect/>
          </a:stretch>
        </p:blipFill>
        <p:spPr>
          <a:xfrm>
            <a:off x="827584" y="1913979"/>
            <a:ext cx="7561262" cy="4251325"/>
          </a:xfrm>
          <a:solidFill>
            <a:schemeClr val="bg1"/>
          </a:solid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0" y="273050"/>
            <a:ext cx="9144000" cy="6584950"/>
          </a:xfrm>
          <a:prstGeom prst="rect">
            <a:avLst/>
          </a:prstGeom>
          <a:noFill/>
          <a:ln w="9525">
            <a:noFill/>
            <a:miter lim="800000"/>
            <a:headEnd/>
            <a:tailEnd/>
          </a:ln>
        </p:spPr>
      </p:pic>
      <p:sp>
        <p:nvSpPr>
          <p:cNvPr id="119811" name="Rectangle 3"/>
          <p:cNvSpPr>
            <a:spLocks noChangeArrowheads="1"/>
          </p:cNvSpPr>
          <p:nvPr/>
        </p:nvSpPr>
        <p:spPr bwMode="auto">
          <a:xfrm>
            <a:off x="817563" y="808038"/>
            <a:ext cx="7829550" cy="200025"/>
          </a:xfrm>
          <a:prstGeom prst="rect">
            <a:avLst/>
          </a:prstGeom>
          <a:solidFill>
            <a:schemeClr val="bg1"/>
          </a:solidFill>
          <a:ln w="9525">
            <a:noFill/>
            <a:miter lim="800000"/>
            <a:headEnd/>
            <a:tailEnd/>
          </a:ln>
        </p:spPr>
        <p:txBody>
          <a:bodyPr/>
          <a:lstStyle/>
          <a:p>
            <a:r>
              <a:rPr lang="de-DE" sz="1200" b="1">
                <a:solidFill>
                  <a:schemeClr val="tx2"/>
                </a:solidFill>
              </a:rPr>
              <a:t>(100 Durchläufe, keine Neuzugänge zu Arb/Ang ab 40)</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0" y="2171700"/>
            <a:ext cx="9144000" cy="2441575"/>
          </a:xfrm>
          <a:prstGeom prst="rect">
            <a:avLst/>
          </a:prstGeom>
          <a:noFill/>
          <a:ln w="9525">
            <a:noFill/>
            <a:miter lim="800000"/>
            <a:headEnd/>
            <a:tailEnd/>
          </a:ln>
        </p:spPr>
      </p:pic>
      <p:sp>
        <p:nvSpPr>
          <p:cNvPr id="120835" name="Rectangle 3"/>
          <p:cNvSpPr>
            <a:spLocks noChangeArrowheads="1"/>
          </p:cNvSpPr>
          <p:nvPr/>
        </p:nvSpPr>
        <p:spPr bwMode="auto">
          <a:xfrm>
            <a:off x="5883275" y="2425700"/>
            <a:ext cx="3162300" cy="1962150"/>
          </a:xfrm>
          <a:prstGeom prst="rect">
            <a:avLst/>
          </a:prstGeom>
          <a:solidFill>
            <a:srgbClr val="00FF00">
              <a:alpha val="45097"/>
            </a:srgbClr>
          </a:solidFill>
          <a:ln w="9525">
            <a:noFill/>
            <a:miter lim="800000"/>
            <a:headEnd/>
            <a:tailEnd/>
          </a:ln>
        </p:spPr>
        <p:txBody>
          <a:bodyPr wrap="none" anchor="ctr"/>
          <a:lstStyle/>
          <a:p>
            <a:endParaRPr lang="es-ES_tradnl"/>
          </a:p>
        </p:txBody>
      </p:sp>
      <p:sp>
        <p:nvSpPr>
          <p:cNvPr id="120836" name="Rectangle 4"/>
          <p:cNvSpPr>
            <a:spLocks noChangeArrowheads="1"/>
          </p:cNvSpPr>
          <p:nvPr/>
        </p:nvSpPr>
        <p:spPr bwMode="auto">
          <a:xfrm>
            <a:off x="1443038" y="2424113"/>
            <a:ext cx="2981325" cy="1962150"/>
          </a:xfrm>
          <a:prstGeom prst="rect">
            <a:avLst/>
          </a:prstGeom>
          <a:solidFill>
            <a:srgbClr val="00FF00">
              <a:alpha val="45097"/>
            </a:srgbClr>
          </a:solidFill>
          <a:ln w="9525">
            <a:noFill/>
            <a:miter lim="800000"/>
            <a:headEnd/>
            <a:tailEnd/>
          </a:ln>
        </p:spPr>
        <p:txBody>
          <a:bodyPr wrap="none" anchor="ctr"/>
          <a:lstStyle/>
          <a:p>
            <a:endParaRPr lang="es-ES_tradnl"/>
          </a:p>
        </p:txBody>
      </p:sp>
      <p:sp>
        <p:nvSpPr>
          <p:cNvPr id="120837" name="Rectangle 5"/>
          <p:cNvSpPr>
            <a:spLocks noChangeArrowheads="1"/>
          </p:cNvSpPr>
          <p:nvPr/>
        </p:nvSpPr>
        <p:spPr bwMode="auto">
          <a:xfrm>
            <a:off x="390525" y="2419350"/>
            <a:ext cx="1028700" cy="1962150"/>
          </a:xfrm>
          <a:prstGeom prst="rect">
            <a:avLst/>
          </a:prstGeom>
          <a:solidFill>
            <a:srgbClr val="FF6600">
              <a:alpha val="45097"/>
            </a:srgbClr>
          </a:solidFill>
          <a:ln w="9525">
            <a:noFill/>
            <a:miter lim="800000"/>
            <a:headEnd/>
            <a:tailEnd/>
          </a:ln>
        </p:spPr>
        <p:txBody>
          <a:bodyPr wrap="none" anchor="ctr"/>
          <a:lstStyle/>
          <a:p>
            <a:endParaRPr lang="es-ES_tradnl"/>
          </a:p>
        </p:txBody>
      </p:sp>
      <p:sp>
        <p:nvSpPr>
          <p:cNvPr id="120838" name="Rectangle 6"/>
          <p:cNvSpPr>
            <a:spLocks noChangeArrowheads="1"/>
          </p:cNvSpPr>
          <p:nvPr/>
        </p:nvSpPr>
        <p:spPr bwMode="auto">
          <a:xfrm>
            <a:off x="5122863" y="2417763"/>
            <a:ext cx="742950" cy="1962150"/>
          </a:xfrm>
          <a:prstGeom prst="rect">
            <a:avLst/>
          </a:prstGeom>
          <a:solidFill>
            <a:srgbClr val="FF6600">
              <a:alpha val="45097"/>
            </a:srgbClr>
          </a:solidFill>
          <a:ln w="9525">
            <a:noFill/>
            <a:miter lim="800000"/>
            <a:headEnd/>
            <a:tailEnd/>
          </a:ln>
        </p:spPr>
        <p:txBody>
          <a:bodyPr wrap="none" anchor="ctr"/>
          <a:lstStyle/>
          <a:p>
            <a:endParaRPr lang="es-ES_tradnl"/>
          </a:p>
        </p:txBody>
      </p:sp>
      <p:sp>
        <p:nvSpPr>
          <p:cNvPr id="208903" name="Rectangle 7"/>
          <p:cNvSpPr>
            <a:spLocks noChangeArrowheads="1"/>
          </p:cNvSpPr>
          <p:nvPr/>
        </p:nvSpPr>
        <p:spPr bwMode="auto">
          <a:xfrm>
            <a:off x="0" y="0"/>
            <a:ext cx="9144000" cy="985838"/>
          </a:xfrm>
          <a:prstGeom prst="rect">
            <a:avLst/>
          </a:prstGeom>
          <a:noFill/>
          <a:ln w="9525">
            <a:noFill/>
            <a:miter lim="800000"/>
            <a:headEnd/>
            <a:tailEnd/>
          </a:ln>
        </p:spPr>
        <p:txBody>
          <a:bodyPr/>
          <a:lstStyle/>
          <a:p>
            <a:pPr>
              <a:lnSpc>
                <a:spcPct val="80000"/>
              </a:lnSpc>
              <a:defRPr/>
            </a:pPr>
            <a:r>
              <a:rPr lang="de-DE" sz="2800" dirty="0">
                <a:solidFill>
                  <a:schemeClr val="tx2"/>
                </a:solidFill>
                <a:latin typeface="+mn-lt"/>
              </a:rPr>
              <a:t>Verteilung der relativen Privatpensionen</a:t>
            </a:r>
            <a:br>
              <a:rPr lang="de-DE" sz="2800" dirty="0">
                <a:solidFill>
                  <a:schemeClr val="tx2"/>
                </a:solidFill>
                <a:latin typeface="+mn-lt"/>
              </a:rPr>
            </a:br>
            <a:r>
              <a:rPr lang="de-DE" sz="1600" i="1" dirty="0">
                <a:solidFill>
                  <a:schemeClr val="tx2"/>
                </a:solidFill>
                <a:latin typeface="+mn-lt"/>
              </a:rPr>
              <a:t>Verhältnis der individuellen Privatpension </a:t>
            </a:r>
            <a:br>
              <a:rPr lang="de-DE" sz="1600" i="1" dirty="0">
                <a:solidFill>
                  <a:schemeClr val="tx2"/>
                </a:solidFill>
                <a:latin typeface="+mn-lt"/>
              </a:rPr>
            </a:br>
            <a:r>
              <a:rPr lang="de-DE" sz="1600" i="1" dirty="0">
                <a:solidFill>
                  <a:schemeClr val="tx2"/>
                </a:solidFill>
                <a:latin typeface="+mn-lt"/>
              </a:rPr>
              <a:t>zur korrespondierenden ASVG-Pension </a:t>
            </a:r>
            <a:br>
              <a:rPr lang="de-DE" sz="1600" i="1" dirty="0">
                <a:solidFill>
                  <a:schemeClr val="tx2"/>
                </a:solidFill>
                <a:latin typeface="+mn-lt"/>
              </a:rPr>
            </a:br>
            <a:r>
              <a:rPr lang="de-DE" sz="1600" i="1" dirty="0">
                <a:solidFill>
                  <a:schemeClr val="tx2"/>
                </a:solidFill>
                <a:latin typeface="+mn-lt"/>
              </a:rPr>
              <a:t>2050 (alle Pensionen)</a:t>
            </a:r>
            <a:r>
              <a:rPr lang="de-DE" sz="1600" i="1" dirty="0">
                <a:solidFill>
                  <a:schemeClr val="tx2"/>
                </a:solidFill>
              </a:rPr>
              <a:t/>
            </a:r>
            <a:br>
              <a:rPr lang="de-DE" sz="1600" i="1" dirty="0">
                <a:solidFill>
                  <a:schemeClr val="tx2"/>
                </a:solidFill>
              </a:rPr>
            </a:br>
            <a:r>
              <a:rPr lang="de-DE" sz="1600" i="1" dirty="0">
                <a:solidFill>
                  <a:schemeClr val="tx2"/>
                </a:solidFill>
              </a:rPr>
              <a:t/>
            </a:r>
            <a:br>
              <a:rPr lang="de-DE" sz="1600" i="1" dirty="0">
                <a:solidFill>
                  <a:schemeClr val="tx2"/>
                </a:solidFill>
              </a:rPr>
            </a:br>
            <a:r>
              <a:rPr lang="de-DE" sz="1800" dirty="0">
                <a:solidFill>
                  <a:schemeClr val="tx2"/>
                </a:solidFill>
                <a:latin typeface="+mn-lt"/>
              </a:rPr>
              <a:t>Grüner Bereich (&gt; 1): Privatpension besser</a:t>
            </a:r>
            <a:br>
              <a:rPr lang="de-DE" sz="1800" dirty="0">
                <a:solidFill>
                  <a:schemeClr val="tx2"/>
                </a:solidFill>
                <a:latin typeface="+mn-lt"/>
              </a:rPr>
            </a:br>
            <a:r>
              <a:rPr lang="de-DE" sz="1800" dirty="0">
                <a:solidFill>
                  <a:schemeClr val="tx2"/>
                </a:solidFill>
                <a:latin typeface="+mn-lt"/>
              </a:rPr>
              <a:t>Oranger Bereich (&lt; 1): ASVG-Pension besser</a:t>
            </a:r>
            <a:br>
              <a:rPr lang="de-DE" sz="1800" dirty="0">
                <a:solidFill>
                  <a:schemeClr val="tx2"/>
                </a:solidFill>
                <a:latin typeface="+mn-lt"/>
              </a:rPr>
            </a:br>
            <a:r>
              <a:rPr lang="de-DE" sz="1800" dirty="0">
                <a:solidFill>
                  <a:schemeClr val="tx2"/>
                </a:solidFill>
                <a:latin typeface="+mn-lt"/>
              </a:rPr>
              <a:t>Schwarze Markierung: Durchschnittswert </a:t>
            </a:r>
            <a:endParaRPr lang="de-DE" sz="2800" dirty="0">
              <a:solidFill>
                <a:schemeClr val="tx2"/>
              </a:solidFill>
              <a:latin typeface="+mn-lt"/>
            </a:endParaRPr>
          </a:p>
        </p:txBody>
      </p:sp>
      <p:pic>
        <p:nvPicPr>
          <p:cNvPr id="120840" name="Picture 8"/>
          <p:cNvPicPr>
            <a:picLocks noChangeAspect="1" noChangeArrowheads="1"/>
          </p:cNvPicPr>
          <p:nvPr/>
        </p:nvPicPr>
        <p:blipFill>
          <a:blip r:embed="rId3" cstate="print"/>
          <a:srcRect/>
          <a:stretch>
            <a:fillRect/>
          </a:stretch>
        </p:blipFill>
        <p:spPr bwMode="auto">
          <a:xfrm>
            <a:off x="1743075" y="4972050"/>
            <a:ext cx="2800350" cy="1257300"/>
          </a:xfrm>
          <a:prstGeom prst="rect">
            <a:avLst/>
          </a:prstGeom>
          <a:noFill/>
          <a:ln w="9525">
            <a:noFill/>
            <a:miter lim="800000"/>
            <a:headEnd/>
            <a:tailEnd/>
          </a:ln>
        </p:spPr>
      </p:pic>
      <p:pic>
        <p:nvPicPr>
          <p:cNvPr id="120841" name="Picture 9"/>
          <p:cNvPicPr>
            <a:picLocks noChangeAspect="1" noChangeArrowheads="1"/>
          </p:cNvPicPr>
          <p:nvPr/>
        </p:nvPicPr>
        <p:blipFill>
          <a:blip r:embed="rId4" cstate="print"/>
          <a:srcRect/>
          <a:stretch>
            <a:fillRect/>
          </a:stretch>
        </p:blipFill>
        <p:spPr bwMode="auto">
          <a:xfrm>
            <a:off x="5053013" y="5057775"/>
            <a:ext cx="2771775" cy="120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noFill/>
        </p:spPr>
        <p:txBody>
          <a:bodyPr/>
          <a:lstStyle/>
          <a:p>
            <a:pPr eaLnBrk="1" hangingPunct="1"/>
            <a:r>
              <a:rPr lang="de-AT" smtClean="0"/>
              <a:t>Offene Punkte/Erweiterungen</a:t>
            </a:r>
            <a:endParaRPr lang="de-DE" smtClean="0"/>
          </a:p>
        </p:txBody>
      </p:sp>
      <p:sp>
        <p:nvSpPr>
          <p:cNvPr id="121859" name="Rectangle 3"/>
          <p:cNvSpPr>
            <a:spLocks noGrp="1" noChangeArrowheads="1"/>
          </p:cNvSpPr>
          <p:nvPr>
            <p:ph type="body" idx="1"/>
          </p:nvPr>
        </p:nvSpPr>
        <p:spPr>
          <a:xfrm>
            <a:off x="457200" y="1600200"/>
            <a:ext cx="8305800" cy="4525963"/>
          </a:xfrm>
          <a:noFill/>
        </p:spPr>
        <p:txBody>
          <a:bodyPr/>
          <a:lstStyle/>
          <a:p>
            <a:pPr marL="609600" indent="-609600" eaLnBrk="1" hangingPunct="1"/>
            <a:r>
              <a:rPr lang="de-AT" smtClean="0"/>
              <a:t>derzeit nur ASVG</a:t>
            </a:r>
            <a:r>
              <a:rPr lang="de-DE" smtClean="0"/>
              <a:t> </a:t>
            </a:r>
          </a:p>
          <a:p>
            <a:pPr marL="609600" indent="-609600" eaLnBrk="1" hangingPunct="1"/>
            <a:r>
              <a:rPr lang="de-AT" smtClean="0"/>
              <a:t>derzeit keine Kinderbetreuungs- bzw. Kindererziehungszeiten</a:t>
            </a:r>
            <a:r>
              <a:rPr lang="de-DE" smtClean="0"/>
              <a:t> </a:t>
            </a:r>
          </a:p>
          <a:p>
            <a:pPr marL="609600" indent="-609600" eaLnBrk="1" hangingPunct="1"/>
            <a:r>
              <a:rPr lang="de-AT" smtClean="0"/>
              <a:t>derzeit keine Witwen/Witwerpensionen</a:t>
            </a:r>
            <a:r>
              <a:rPr lang="de-DE" smtClean="0"/>
              <a:t> </a:t>
            </a:r>
          </a:p>
          <a:p>
            <a:pPr marL="609600" indent="-609600" eaLnBrk="1" hangingPunct="1"/>
            <a:r>
              <a:rPr lang="de-AT" smtClean="0"/>
              <a:t>stärker individualisierte bzw. gruppenbezogene Einkommensverläufe sind möglich</a:t>
            </a:r>
          </a:p>
          <a:p>
            <a:pPr marL="609600" indent="-609600" eaLnBrk="1" hangingPunct="1"/>
            <a:endParaRPr lang="de-DE" smtClean="0"/>
          </a:p>
          <a:p>
            <a:pPr marL="609600" indent="-609600" eaLnBrk="1" hangingPunct="1"/>
            <a:endParaRPr lang="de-DE" smtClean="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a:xfrm>
            <a:off x="457200" y="0"/>
            <a:ext cx="8229600" cy="617538"/>
          </a:xfrm>
        </p:spPr>
        <p:txBody>
          <a:bodyPr/>
          <a:lstStyle/>
          <a:p>
            <a:pPr eaLnBrk="1" hangingPunct="1"/>
            <a:r>
              <a:rPr lang="de-DE" sz="3600" smtClean="0">
                <a:solidFill>
                  <a:schemeClr val="accent2"/>
                </a:solidFill>
              </a:rPr>
              <a:t>Anmerkungen zur Profitrate m/(c + v)</a:t>
            </a:r>
            <a:endParaRPr lang="es-ES_tradnl" sz="3600" smtClean="0">
              <a:solidFill>
                <a:schemeClr val="accent2"/>
              </a:solidFill>
            </a:endParaRPr>
          </a:p>
        </p:txBody>
      </p:sp>
      <p:sp>
        <p:nvSpPr>
          <p:cNvPr id="27651" name="Inhaltsplatzhalter 2"/>
          <p:cNvSpPr>
            <a:spLocks noGrp="1"/>
          </p:cNvSpPr>
          <p:nvPr>
            <p:ph idx="1"/>
          </p:nvPr>
        </p:nvSpPr>
        <p:spPr>
          <a:xfrm>
            <a:off x="0" y="800100"/>
            <a:ext cx="9144000" cy="5221288"/>
          </a:xfrm>
        </p:spPr>
        <p:txBody>
          <a:bodyPr/>
          <a:lstStyle/>
          <a:p>
            <a:r>
              <a:rPr lang="de-DE" sz="2400" smtClean="0"/>
              <a:t>Marx: bezogen auf einen Kapitalumschlag</a:t>
            </a:r>
          </a:p>
          <a:p>
            <a:pPr>
              <a:buFontTx/>
              <a:buNone/>
            </a:pPr>
            <a:r>
              <a:rPr lang="de-DE" sz="2400" smtClean="0"/>
              <a:t>	</a:t>
            </a:r>
            <a:r>
              <a:rPr lang="en-GB" sz="2400" smtClean="0">
                <a:latin typeface="Symbol" pitchFamily="18" charset="2"/>
              </a:rPr>
              <a:t> p</a:t>
            </a:r>
            <a:r>
              <a:rPr lang="de-DE" sz="2400" smtClean="0"/>
              <a:t> = m / (c + v)</a:t>
            </a:r>
          </a:p>
          <a:p>
            <a:pPr algn="ctr">
              <a:buFontTx/>
              <a:buNone/>
            </a:pPr>
            <a:endParaRPr lang="de-DE" sz="2400" smtClean="0"/>
          </a:p>
          <a:p>
            <a:r>
              <a:rPr lang="de-DE" sz="2400" smtClean="0"/>
              <a:t>Fleissner: bezogen auf 1 Jahr</a:t>
            </a:r>
          </a:p>
          <a:p>
            <a:pPr>
              <a:buFontTx/>
              <a:buNone/>
            </a:pPr>
            <a:r>
              <a:rPr lang="de-DE" sz="2400" smtClean="0"/>
              <a:t>	</a:t>
            </a:r>
            <a:r>
              <a:rPr lang="en-GB" sz="2400" smtClean="0">
                <a:latin typeface="Symbol" pitchFamily="18" charset="2"/>
              </a:rPr>
              <a:t> p</a:t>
            </a:r>
            <a:r>
              <a:rPr lang="de-DE" sz="2400" baseline="-25000" smtClean="0"/>
              <a:t>a</a:t>
            </a:r>
            <a:r>
              <a:rPr lang="de-DE" sz="2400" smtClean="0"/>
              <a:t> = m / (c</a:t>
            </a:r>
            <a:r>
              <a:rPr lang="de-DE" sz="2400" baseline="-25000" smtClean="0"/>
              <a:t>f</a:t>
            </a:r>
            <a:r>
              <a:rPr lang="de-DE" sz="2400" smtClean="0"/>
              <a:t> + c</a:t>
            </a:r>
            <a:r>
              <a:rPr lang="de-DE" sz="2400" baseline="-25000" smtClean="0"/>
              <a:t>z</a:t>
            </a:r>
            <a:r>
              <a:rPr lang="de-DE" sz="2400" smtClean="0"/>
              <a:t>.T</a:t>
            </a:r>
            <a:r>
              <a:rPr lang="de-DE" sz="2400" baseline="-25000" smtClean="0"/>
              <a:t>z</a:t>
            </a:r>
            <a:r>
              <a:rPr lang="de-DE" sz="2400" smtClean="0"/>
              <a:t> + v.T</a:t>
            </a:r>
            <a:r>
              <a:rPr lang="de-DE" sz="2400" baseline="-25000" smtClean="0"/>
              <a:t>v</a:t>
            </a:r>
            <a:r>
              <a:rPr lang="de-DE" sz="2400" smtClean="0"/>
              <a:t>)</a:t>
            </a:r>
          </a:p>
          <a:p>
            <a:endParaRPr lang="de-DE" sz="2400" smtClean="0"/>
          </a:p>
          <a:p>
            <a:r>
              <a:rPr lang="de-DE" sz="2400" smtClean="0"/>
              <a:t>Tendenzieller Fall der Profitrate durch Automatisierung? Weder </a:t>
            </a:r>
            <a:r>
              <a:rPr lang="en-GB" sz="2400" smtClean="0">
                <a:latin typeface="Symbol" pitchFamily="18" charset="2"/>
              </a:rPr>
              <a:t>p </a:t>
            </a:r>
            <a:r>
              <a:rPr lang="en-GB" sz="2400" smtClean="0"/>
              <a:t>noch</a:t>
            </a:r>
            <a:endParaRPr lang="de-DE" sz="2400" smtClean="0"/>
          </a:p>
          <a:p>
            <a:pPr>
              <a:buFontTx/>
              <a:buNone/>
            </a:pPr>
            <a:r>
              <a:rPr lang="de-DE" sz="2400" smtClean="0"/>
              <a:t>	</a:t>
            </a:r>
            <a:r>
              <a:rPr lang="en-GB" sz="2400" smtClean="0">
                <a:latin typeface="Symbol" pitchFamily="18" charset="2"/>
              </a:rPr>
              <a:t> p</a:t>
            </a:r>
            <a:r>
              <a:rPr lang="de-DE" sz="2400" baseline="-25000" smtClean="0"/>
              <a:t>a</a:t>
            </a:r>
            <a:r>
              <a:rPr lang="de-DE" sz="2400" smtClean="0"/>
              <a:t> tendiert nicht gegen Null, wie oft angenommen wird</a:t>
            </a:r>
          </a:p>
          <a:p>
            <a:pPr algn="ctr">
              <a:buFontTx/>
              <a:buNone/>
            </a:pPr>
            <a:endParaRPr lang="de-DE" sz="2400" smtClean="0"/>
          </a:p>
          <a:p>
            <a:r>
              <a:rPr lang="de-DE" sz="2400" smtClean="0"/>
              <a:t>Gleichen sich die Profitraten tatsächlich aus?</a:t>
            </a:r>
          </a:p>
          <a:p>
            <a:pPr>
              <a:buFontTx/>
              <a:buNone/>
            </a:pPr>
            <a:r>
              <a:rPr lang="de-DE" sz="2400" smtClean="0"/>
              <a:t>	Nein! Nach Farjoun/Machover bilden sie eine Potenzverteilung</a:t>
            </a:r>
          </a:p>
          <a:p>
            <a:endParaRPr lang="de-DE" sz="2400" smtClean="0"/>
          </a:p>
          <a:p>
            <a:pPr algn="ctr">
              <a:buFontTx/>
              <a:buNone/>
            </a:pPr>
            <a:endParaRPr lang="de-DE" sz="2400" smtClean="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482600" y="215900"/>
            <a:ext cx="8305800" cy="1074738"/>
          </a:xfrm>
        </p:spPr>
        <p:txBody>
          <a:bodyPr/>
          <a:lstStyle/>
          <a:p>
            <a:pPr algn="l" eaLnBrk="1" hangingPunct="1"/>
            <a:r>
              <a:rPr lang="es-ES" sz="3600" smtClean="0">
                <a:solidFill>
                  <a:schemeClr val="accent2"/>
                </a:solidFill>
              </a:rPr>
              <a:t>Wie ist es mit den Dienstleistungen?</a:t>
            </a:r>
            <a:br>
              <a:rPr lang="es-ES" sz="3600" smtClean="0">
                <a:solidFill>
                  <a:schemeClr val="accent2"/>
                </a:solidFill>
              </a:rPr>
            </a:br>
            <a:endParaRPr lang="de-DE" sz="3600" smtClean="0">
              <a:solidFill>
                <a:schemeClr val="accent2"/>
              </a:solidFill>
            </a:endParaRPr>
          </a:p>
        </p:txBody>
      </p:sp>
      <p:sp>
        <p:nvSpPr>
          <p:cNvPr id="28675" name="Rectangle 3"/>
          <p:cNvSpPr>
            <a:spLocks noGrp="1" noChangeArrowheads="1"/>
          </p:cNvSpPr>
          <p:nvPr>
            <p:ph type="body" idx="4294967295"/>
          </p:nvPr>
        </p:nvSpPr>
        <p:spPr>
          <a:xfrm>
            <a:off x="431800" y="873125"/>
            <a:ext cx="8353425" cy="5334000"/>
          </a:xfrm>
        </p:spPr>
        <p:txBody>
          <a:bodyPr/>
          <a:lstStyle/>
          <a:p>
            <a:pPr eaLnBrk="1" hangingPunct="1">
              <a:buFontTx/>
              <a:buNone/>
            </a:pPr>
            <a:r>
              <a:rPr lang="de-AT" sz="2000" smtClean="0"/>
              <a:t>Es gibt zwei Arten von Gebrauchswerten, die sich in ihren ökonomischen Effekten grundlegend unterscheiden: </a:t>
            </a:r>
          </a:p>
          <a:p>
            <a:pPr eaLnBrk="1" hangingPunct="1"/>
            <a:r>
              <a:rPr lang="de-AT" sz="2800" smtClean="0"/>
              <a:t>Materielle Produkte</a:t>
            </a:r>
          </a:p>
          <a:p>
            <a:pPr eaLnBrk="1" hangingPunct="1">
              <a:buFontTx/>
              <a:buNone/>
            </a:pPr>
            <a:r>
              <a:rPr lang="de-AT" sz="2000" smtClean="0"/>
              <a:t>	Sie bleiben erhalten, auch wenn die Produktion abgeschlossen ist</a:t>
            </a:r>
          </a:p>
          <a:p>
            <a:pPr eaLnBrk="1" hangingPunct="1">
              <a:spcBef>
                <a:spcPct val="0"/>
              </a:spcBef>
            </a:pPr>
            <a:r>
              <a:rPr lang="de-AT" sz="2800" smtClean="0"/>
              <a:t>Dienstleistungen</a:t>
            </a:r>
          </a:p>
          <a:p>
            <a:pPr eaLnBrk="1" hangingPunct="1">
              <a:spcBef>
                <a:spcPct val="0"/>
              </a:spcBef>
              <a:buFontTx/>
              <a:buNone/>
            </a:pPr>
            <a:r>
              <a:rPr lang="de-AT" sz="2000" smtClean="0"/>
              <a:t>	Sie verschwinden nach der Produktion inm Akt des Konsums </a:t>
            </a:r>
          </a:p>
          <a:p>
            <a:pPr eaLnBrk="1" hangingPunct="1">
              <a:buFontTx/>
              <a:buNone/>
            </a:pPr>
            <a:endParaRPr lang="de-AT" sz="1800" smtClean="0"/>
          </a:p>
          <a:p>
            <a:pPr eaLnBrk="1" hangingPunct="1">
              <a:buFontTx/>
              <a:buNone/>
            </a:pPr>
            <a:r>
              <a:rPr lang="de-AT" sz="2000" smtClean="0"/>
              <a:t>Für den Markt gibt es ein Problem mit Dienstleistungen. Sie können nur einmal verkauft werden, sie sind flüchtig, und können weder gespeichert noch akkumuliert werden. Sie fügen nichts zum Mehrprodukt hinzu.</a:t>
            </a:r>
            <a:endParaRPr lang="de-DE" sz="2000" smtClean="0"/>
          </a:p>
          <a:p>
            <a:pPr eaLnBrk="1" hangingPunct="1">
              <a:buFontTx/>
              <a:buNone/>
            </a:pPr>
            <a:r>
              <a:rPr lang="de-AT" sz="2000" smtClean="0"/>
              <a:t>Ein großer Teil menschlicher Tätigkeiten besteht aus kulturellen Aktivitäten (Sprechen, Singen, Tanzen, Schreiben, Dichten, Forschen, Programmieren, Planen, Malen, Musizieren etc.). Sie sind zunächst reine Gebrauchswerte, die in direkter Interaktion konsumiert werden. </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23850" y="296863"/>
            <a:ext cx="8666163" cy="1160462"/>
          </a:xfrm>
        </p:spPr>
        <p:txBody>
          <a:bodyPr/>
          <a:lstStyle/>
          <a:p>
            <a:pPr algn="l" eaLnBrk="1" hangingPunct="1"/>
            <a:r>
              <a:rPr lang="de-DE" sz="3200" smtClean="0">
                <a:solidFill>
                  <a:schemeClr val="accent2"/>
                </a:solidFill>
              </a:rPr>
              <a:t>Kommerzialisierung und </a:t>
            </a:r>
            <a:br>
              <a:rPr lang="de-DE" sz="3200" smtClean="0">
                <a:solidFill>
                  <a:schemeClr val="accent2"/>
                </a:solidFill>
              </a:rPr>
            </a:br>
            <a:r>
              <a:rPr lang="de-DE" sz="3200" smtClean="0">
                <a:solidFill>
                  <a:schemeClr val="accent2"/>
                </a:solidFill>
              </a:rPr>
              <a:t>Kommodifizierung von Informationsaktivitäten </a:t>
            </a:r>
          </a:p>
        </p:txBody>
      </p:sp>
      <p:sp>
        <p:nvSpPr>
          <p:cNvPr id="29699" name="Rectangle 3"/>
          <p:cNvSpPr>
            <a:spLocks noGrp="1" noChangeArrowheads="1"/>
          </p:cNvSpPr>
          <p:nvPr>
            <p:ph type="body" idx="4294967295"/>
          </p:nvPr>
        </p:nvSpPr>
        <p:spPr>
          <a:xfrm>
            <a:off x="446088" y="1809750"/>
            <a:ext cx="8410575" cy="3995738"/>
          </a:xfrm>
        </p:spPr>
        <p:txBody>
          <a:bodyPr/>
          <a:lstStyle/>
          <a:p>
            <a:pPr eaLnBrk="1" hangingPunct="1">
              <a:lnSpc>
                <a:spcPct val="80000"/>
              </a:lnSpc>
              <a:buFontTx/>
              <a:buNone/>
            </a:pPr>
            <a:r>
              <a:rPr lang="de-DE" smtClean="0"/>
              <a:t>Kommerzialisierung</a:t>
            </a:r>
            <a:endParaRPr lang="de-DE" sz="2000" smtClean="0"/>
          </a:p>
          <a:p>
            <a:pPr eaLnBrk="1" hangingPunct="1">
              <a:lnSpc>
                <a:spcPct val="80000"/>
              </a:lnSpc>
              <a:buFontTx/>
              <a:buNone/>
            </a:pPr>
            <a:endParaRPr lang="de-DE" sz="2000" smtClean="0"/>
          </a:p>
          <a:p>
            <a:pPr eaLnBrk="1" hangingPunct="1">
              <a:lnSpc>
                <a:spcPct val="80000"/>
              </a:lnSpc>
              <a:buFontTx/>
              <a:buNone/>
            </a:pPr>
            <a:r>
              <a:rPr lang="de-AT" sz="2000" smtClean="0"/>
              <a:t>	Der Markt dehnt sich in ein neues Feld menschlicher Aktivitäten aus (Sprache, Information, Kommunikation, Wissen, und viele andere kulturelle Tätigkeiten der Menschen) und transformiert sie in Dienstleistungen: </a:t>
            </a:r>
          </a:p>
          <a:p>
            <a:pPr eaLnBrk="1" hangingPunct="1">
              <a:lnSpc>
                <a:spcPct val="80000"/>
              </a:lnSpc>
              <a:buFontTx/>
              <a:buNone/>
            </a:pPr>
            <a:r>
              <a:rPr lang="de-AT" sz="2000" smtClean="0"/>
              <a:t>	Beispiel: </a:t>
            </a:r>
            <a:r>
              <a:rPr lang="de-AT" sz="2000" b="1" smtClean="0"/>
              <a:t>Mobilkommunikation</a:t>
            </a:r>
          </a:p>
          <a:p>
            <a:pPr eaLnBrk="1" hangingPunct="1">
              <a:lnSpc>
                <a:spcPct val="80000"/>
              </a:lnSpc>
              <a:buFontTx/>
              <a:buNone/>
            </a:pPr>
            <a:endParaRPr lang="de-AT" sz="2000" smtClean="0"/>
          </a:p>
          <a:p>
            <a:pPr eaLnBrk="1" hangingPunct="1">
              <a:lnSpc>
                <a:spcPct val="80000"/>
              </a:lnSpc>
              <a:buFontTx/>
              <a:buNone/>
            </a:pPr>
            <a:r>
              <a:rPr lang="de-DE" smtClean="0"/>
              <a:t>Kommodifizierung</a:t>
            </a:r>
            <a:endParaRPr lang="de-DE" sz="2000" smtClean="0"/>
          </a:p>
          <a:p>
            <a:pPr eaLnBrk="1" hangingPunct="1">
              <a:lnSpc>
                <a:spcPct val="80000"/>
              </a:lnSpc>
              <a:buFontTx/>
              <a:buNone/>
            </a:pPr>
            <a:endParaRPr lang="de-DE" sz="2000" smtClean="0"/>
          </a:p>
          <a:p>
            <a:pPr eaLnBrk="1" hangingPunct="1">
              <a:lnSpc>
                <a:spcPct val="80000"/>
              </a:lnSpc>
              <a:buFontTx/>
              <a:buNone/>
            </a:pPr>
            <a:r>
              <a:rPr lang="de-AT" sz="2000" smtClean="0"/>
              <a:t>	Technologie and Recht transformieren Informationsaktivitäten in Waren, die über den Markt verkauft werden können: </a:t>
            </a:r>
          </a:p>
          <a:p>
            <a:pPr eaLnBrk="1" hangingPunct="1">
              <a:lnSpc>
                <a:spcPct val="80000"/>
              </a:lnSpc>
              <a:buFontTx/>
              <a:buNone/>
            </a:pPr>
            <a:r>
              <a:rPr lang="de-AT" sz="2000" smtClean="0"/>
              <a:t>	Beispiel: </a:t>
            </a:r>
            <a:r>
              <a:rPr lang="de-AT" sz="2000" b="1" smtClean="0"/>
              <a:t>Digitale Güter -&gt; Wie funktioniert das?</a:t>
            </a:r>
            <a:endParaRPr lang="de-DE" sz="1400" b="1" smtClean="0">
              <a:solidFill>
                <a:srgbClr val="00CC00"/>
              </a:solidFill>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92138" y="0"/>
            <a:ext cx="8551862" cy="566738"/>
          </a:xfrm>
        </p:spPr>
        <p:txBody>
          <a:bodyPr/>
          <a:lstStyle/>
          <a:p>
            <a:pPr algn="l" eaLnBrk="1" hangingPunct="1"/>
            <a:r>
              <a:rPr lang="de-AT" sz="3200" smtClean="0">
                <a:solidFill>
                  <a:schemeClr val="accent2"/>
                </a:solidFill>
              </a:rPr>
              <a:t>Kommodifizierung von Informationsgütern </a:t>
            </a:r>
            <a:endParaRPr lang="de-DE" sz="3200" smtClean="0">
              <a:solidFill>
                <a:schemeClr val="accent2"/>
              </a:solidFill>
            </a:endParaRPr>
          </a:p>
        </p:txBody>
      </p:sp>
      <p:sp>
        <p:nvSpPr>
          <p:cNvPr id="30723" name="Rectangle 3"/>
          <p:cNvSpPr>
            <a:spLocks noGrp="1" noChangeArrowheads="1"/>
          </p:cNvSpPr>
          <p:nvPr>
            <p:ph type="body" idx="1"/>
          </p:nvPr>
        </p:nvSpPr>
        <p:spPr>
          <a:xfrm>
            <a:off x="558800" y="762000"/>
            <a:ext cx="8229600" cy="5829300"/>
          </a:xfrm>
        </p:spPr>
        <p:txBody>
          <a:bodyPr/>
          <a:lstStyle/>
          <a:p>
            <a:pPr marL="609600" indent="-609600" eaLnBrk="1" hangingPunct="1">
              <a:lnSpc>
                <a:spcPct val="80000"/>
              </a:lnSpc>
            </a:pPr>
            <a:r>
              <a:rPr lang="de-AT" sz="2400" smtClean="0"/>
              <a:t>Der Markt erobert einen neuen Bereich menschlicher Aktivitäten (Informations-, Wissens- und Kulturgüter) und verwandelt sie </a:t>
            </a:r>
          </a:p>
          <a:p>
            <a:pPr marL="609600" indent="-609600" eaLnBrk="1" hangingPunct="1">
              <a:lnSpc>
                <a:spcPct val="80000"/>
              </a:lnSpc>
            </a:pPr>
            <a:r>
              <a:rPr lang="de-AT" sz="2400" smtClean="0"/>
              <a:t>durch ein interessantes Zusammenspiel von Technologie, Recht und Wirtschaft im globalen Ausmaß </a:t>
            </a:r>
          </a:p>
          <a:p>
            <a:pPr marL="609600" indent="-609600" eaLnBrk="1" hangingPunct="1">
              <a:lnSpc>
                <a:spcPct val="80000"/>
              </a:lnSpc>
            </a:pPr>
            <a:r>
              <a:rPr lang="de-AT" sz="2400" smtClean="0"/>
              <a:t>in Waren </a:t>
            </a:r>
          </a:p>
          <a:p>
            <a:pPr marL="609600" indent="-609600" eaLnBrk="1" hangingPunct="1">
              <a:lnSpc>
                <a:spcPct val="80000"/>
              </a:lnSpc>
            </a:pPr>
            <a:r>
              <a:rPr lang="de-AT" sz="2400" smtClean="0"/>
              <a:t>–&gt; „</a:t>
            </a:r>
            <a:r>
              <a:rPr lang="de-AT" sz="2400" i="1" smtClean="0"/>
              <a:t>Kommodifizierung“ </a:t>
            </a:r>
          </a:p>
          <a:p>
            <a:pPr marL="609600" indent="-609600" eaLnBrk="1" hangingPunct="1">
              <a:lnSpc>
                <a:spcPct val="80000"/>
              </a:lnSpc>
              <a:buFontTx/>
              <a:buAutoNum type="arabicPeriod"/>
            </a:pPr>
            <a:endParaRPr lang="de-AT" sz="2400" i="1" smtClean="0"/>
          </a:p>
          <a:p>
            <a:pPr marL="609600" indent="-609600" eaLnBrk="1" hangingPunct="1">
              <a:lnSpc>
                <a:spcPct val="80000"/>
              </a:lnSpc>
              <a:buFontTx/>
              <a:buNone/>
            </a:pPr>
            <a:r>
              <a:rPr lang="de-AT" sz="2000" smtClean="0"/>
              <a:t>Ergebnis  </a:t>
            </a:r>
          </a:p>
          <a:p>
            <a:pPr marL="609600" indent="-609600" eaLnBrk="1" hangingPunct="1">
              <a:lnSpc>
                <a:spcPct val="80000"/>
              </a:lnSpc>
            </a:pPr>
            <a:r>
              <a:rPr lang="de-AT" sz="2400" smtClean="0"/>
              <a:t>Informationsgüter erhalten einen Preis und werden teuer </a:t>
            </a:r>
          </a:p>
          <a:p>
            <a:pPr marL="609600" indent="-609600" eaLnBrk="1" hangingPunct="1">
              <a:lnSpc>
                <a:spcPct val="80000"/>
              </a:lnSpc>
            </a:pPr>
            <a:r>
              <a:rPr lang="de-AT" sz="2400" smtClean="0"/>
              <a:t>aber auch Verbesserung der Qualität möglich</a:t>
            </a:r>
          </a:p>
          <a:p>
            <a:pPr marL="609600" indent="-609600" eaLnBrk="1" hangingPunct="1">
              <a:lnSpc>
                <a:spcPct val="80000"/>
              </a:lnSpc>
            </a:pPr>
            <a:r>
              <a:rPr lang="de-AT" sz="2400" smtClean="0"/>
              <a:t>künstliche Knappheit für die Menschen – </a:t>
            </a:r>
            <a:endParaRPr lang="de-AT" sz="2400" u="sng" smtClean="0">
              <a:solidFill>
                <a:srgbClr val="00CC00"/>
              </a:solidFill>
            </a:endParaRPr>
          </a:p>
          <a:p>
            <a:pPr marL="609600" indent="-609600" eaLnBrk="1" hangingPunct="1">
              <a:lnSpc>
                <a:spcPct val="80000"/>
              </a:lnSpc>
            </a:pPr>
            <a:r>
              <a:rPr lang="de-AT" sz="2400" smtClean="0"/>
              <a:t>zugunsten von meist großen Unternehmungen </a:t>
            </a:r>
          </a:p>
          <a:p>
            <a:pPr marL="609600" indent="-609600" eaLnBrk="1" hangingPunct="1">
              <a:lnSpc>
                <a:spcPct val="80000"/>
              </a:lnSpc>
            </a:pPr>
            <a:r>
              <a:rPr lang="de-AT" sz="2400" smtClean="0"/>
              <a:t>Widerstand ist nötig und beginnt schon</a:t>
            </a:r>
          </a:p>
          <a:p>
            <a:pPr marL="609600" indent="-609600" eaLnBrk="1" hangingPunct="1">
              <a:lnSpc>
                <a:spcPct val="80000"/>
              </a:lnSpc>
              <a:buFontTx/>
              <a:buAutoNum type="arabicPeriod"/>
            </a:pPr>
            <a:endParaRPr lang="de-DE" sz="2400" smtClean="0">
              <a:solidFill>
                <a:srgbClr val="00CC00"/>
              </a:solidFill>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endParaRPr lang="es-ES_tradnl" smtClean="0"/>
          </a:p>
        </p:txBody>
      </p:sp>
      <p:pic>
        <p:nvPicPr>
          <p:cNvPr id="31747" name="Picture 3" descr="  ">
            <a:hlinkClick r:id="rId3"/>
          </p:cNvPr>
          <p:cNvPicPr>
            <a:picLocks noGrp="1" noChangeAspect="1" noChangeArrowheads="1"/>
          </p:cNvPicPr>
          <p:nvPr>
            <p:ph sz="half" idx="1"/>
          </p:nvPr>
        </p:nvPicPr>
        <p:blipFill>
          <a:blip r:embed="rId4" cstate="print"/>
          <a:srcRect/>
          <a:stretch>
            <a:fillRect/>
          </a:stretch>
        </p:blipFill>
        <p:spPr>
          <a:xfrm>
            <a:off x="4565650" y="0"/>
            <a:ext cx="4578350" cy="6884988"/>
          </a:xfrm>
        </p:spPr>
      </p:pic>
      <p:pic>
        <p:nvPicPr>
          <p:cNvPr id="31748" name="Picture 4" descr="baby.jpg">
            <a:hlinkClick r:id="rId5"/>
          </p:cNvPr>
          <p:cNvPicPr>
            <a:picLocks noChangeAspect="1" noChangeArrowheads="1"/>
          </p:cNvPicPr>
          <p:nvPr/>
        </p:nvPicPr>
        <p:blipFill>
          <a:blip r:embed="rId6" cstate="print"/>
          <a:srcRect/>
          <a:stretch>
            <a:fillRect/>
          </a:stretch>
        </p:blipFill>
        <p:spPr bwMode="auto">
          <a:xfrm>
            <a:off x="0" y="0"/>
            <a:ext cx="4608513" cy="3471863"/>
          </a:xfrm>
          <a:prstGeom prst="rect">
            <a:avLst/>
          </a:prstGeom>
          <a:noFill/>
          <a:ln w="9525">
            <a:noFill/>
            <a:miter lim="800000"/>
            <a:headEnd/>
            <a:tailEnd/>
          </a:ln>
        </p:spPr>
      </p:pic>
      <p:pic>
        <p:nvPicPr>
          <p:cNvPr id="31749" name="Picture 5" descr="barcode">
            <a:hlinkClick r:id="rId7"/>
          </p:cNvPr>
          <p:cNvPicPr>
            <a:picLocks noChangeAspect="1" noChangeArrowheads="1"/>
          </p:cNvPicPr>
          <p:nvPr/>
        </p:nvPicPr>
        <p:blipFill>
          <a:blip r:embed="rId8" cstate="print"/>
          <a:srcRect/>
          <a:stretch>
            <a:fillRect/>
          </a:stretch>
        </p:blipFill>
        <p:spPr bwMode="auto">
          <a:xfrm rot="1289495">
            <a:off x="2411413" y="908050"/>
            <a:ext cx="973137" cy="368300"/>
          </a:xfrm>
          <a:prstGeom prst="rect">
            <a:avLst/>
          </a:prstGeom>
          <a:noFill/>
          <a:ln w="9525">
            <a:noFill/>
            <a:miter lim="800000"/>
            <a:headEnd/>
            <a:tailEnd/>
          </a:ln>
        </p:spPr>
      </p:pic>
      <p:pic>
        <p:nvPicPr>
          <p:cNvPr id="31750" name="Picture 6" descr="barcode-neck"/>
          <p:cNvPicPr>
            <a:picLocks noGrp="1" noChangeAspect="1" noChangeArrowheads="1"/>
          </p:cNvPicPr>
          <p:nvPr>
            <p:ph sz="half" idx="2"/>
          </p:nvPr>
        </p:nvPicPr>
        <p:blipFill>
          <a:blip r:embed="rId9" cstate="print"/>
          <a:srcRect/>
          <a:stretch>
            <a:fillRect/>
          </a:stretch>
        </p:blipFill>
        <p:spPr>
          <a:xfrm>
            <a:off x="0" y="4702175"/>
            <a:ext cx="4643438" cy="2155825"/>
          </a:xfrm>
          <a:no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960438"/>
          </a:xfrm>
        </p:spPr>
        <p:txBody>
          <a:bodyPr/>
          <a:lstStyle/>
          <a:p>
            <a:pPr algn="l" eaLnBrk="1" hangingPunct="1"/>
            <a:r>
              <a:rPr lang="de-AT" sz="3200" smtClean="0">
                <a:solidFill>
                  <a:schemeClr val="accent2"/>
                </a:solidFill>
              </a:rPr>
              <a:t>Die Rolle digitaler Medien in der Informationsgesellschaft </a:t>
            </a:r>
            <a:endParaRPr lang="de-DE" sz="3200" smtClean="0">
              <a:solidFill>
                <a:schemeClr val="accent2"/>
              </a:solidFill>
            </a:endParaRPr>
          </a:p>
        </p:txBody>
      </p:sp>
      <p:sp>
        <p:nvSpPr>
          <p:cNvPr id="32771" name="Rectangle 3"/>
          <p:cNvSpPr>
            <a:spLocks noGrp="1" noChangeArrowheads="1"/>
          </p:cNvSpPr>
          <p:nvPr>
            <p:ph type="body" idx="1"/>
          </p:nvPr>
        </p:nvSpPr>
        <p:spPr>
          <a:xfrm>
            <a:off x="228600" y="965200"/>
            <a:ext cx="8686800" cy="5613400"/>
          </a:xfrm>
        </p:spPr>
        <p:txBody>
          <a:bodyPr/>
          <a:lstStyle/>
          <a:p>
            <a:pPr eaLnBrk="1" hangingPunct="1">
              <a:lnSpc>
                <a:spcPct val="80000"/>
              </a:lnSpc>
              <a:buFontTx/>
              <a:buNone/>
            </a:pPr>
            <a:endParaRPr lang="de-AT" sz="2400" smtClean="0"/>
          </a:p>
          <a:p>
            <a:pPr eaLnBrk="1" hangingPunct="1">
              <a:lnSpc>
                <a:spcPct val="80000"/>
              </a:lnSpc>
              <a:buFontTx/>
              <a:buNone/>
            </a:pPr>
            <a:r>
              <a:rPr lang="de-AT" sz="2400" smtClean="0"/>
              <a:t>Digitale Medien erlauben wie in einer Zeitmaschine in großem Umfang kulturspezifische Aktivitäten auf Datenträgern </a:t>
            </a:r>
            <a:r>
              <a:rPr lang="de-AT" sz="2400" i="1" smtClean="0"/>
              <a:t>einzufrieren</a:t>
            </a:r>
            <a:r>
              <a:rPr lang="de-AT" sz="2400" smtClean="0"/>
              <a:t> (Vergegenständlichung) und später </a:t>
            </a:r>
            <a:r>
              <a:rPr lang="de-AT" sz="2400" i="1" smtClean="0"/>
              <a:t>wiederzubeleben </a:t>
            </a:r>
            <a:r>
              <a:rPr lang="de-AT" sz="2400" smtClean="0"/>
              <a:t>(Reanimation). Sie transformieren Gebrauchswerte, die aus Diensten bestehen, in Gebrauchswerte, die aus stofflichen/energetischen Produkte bestehen bzw. in ihnen aufbewahrt werden (DVD, Video, CD-ROM, HardDisk etc.)</a:t>
            </a:r>
          </a:p>
          <a:p>
            <a:pPr eaLnBrk="1" hangingPunct="1">
              <a:lnSpc>
                <a:spcPct val="80000"/>
              </a:lnSpc>
              <a:buFontTx/>
              <a:buNone/>
            </a:pPr>
            <a:r>
              <a:rPr lang="de-AT" sz="2400" smtClean="0"/>
              <a:t>Digitale Medien erlauben aber auch, sehr billig Kopien von diesen Gebrauchswerten anzufertigen und diese weltweit zu verteilen. Auf dieser Basis kann kein Markt aufgebaut werden. Tauschwert kann sich nicht entwickeln.</a:t>
            </a:r>
          </a:p>
          <a:p>
            <a:pPr eaLnBrk="1" hangingPunct="1">
              <a:lnSpc>
                <a:spcPct val="80000"/>
              </a:lnSpc>
              <a:buFontTx/>
              <a:buNone/>
            </a:pPr>
            <a:r>
              <a:rPr lang="de-AT" sz="2400" smtClean="0"/>
              <a:t>Ergebnis: Die kapitalistischen Länder und die EU entwickelten Gesetze und Technologien, um die Kopiermöglichkeit zu verhindern.</a:t>
            </a:r>
            <a:r>
              <a:rPr lang="de-AT" sz="2400" smtClean="0">
                <a:solidFill>
                  <a:srgbClr val="00CC00"/>
                </a:solidFill>
              </a:rPr>
              <a:t> </a:t>
            </a:r>
          </a:p>
          <a:p>
            <a:pPr eaLnBrk="1" hangingPunct="1">
              <a:lnSpc>
                <a:spcPct val="80000"/>
              </a:lnSpc>
              <a:buFontTx/>
              <a:buNone/>
            </a:pPr>
            <a:endParaRPr lang="de-AT" sz="2400" smtClean="0"/>
          </a:p>
          <a:p>
            <a:pPr eaLnBrk="1" hangingPunct="1">
              <a:lnSpc>
                <a:spcPct val="80000"/>
              </a:lnSpc>
              <a:buFontTx/>
              <a:buNone/>
            </a:pPr>
            <a:endParaRPr lang="de-AT" sz="2400" smtClean="0">
              <a:solidFill>
                <a:srgbClr val="00CC00"/>
              </a:solidFill>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187325"/>
            <a:ext cx="8788400" cy="795338"/>
          </a:xfrm>
        </p:spPr>
        <p:txBody>
          <a:bodyPr/>
          <a:lstStyle/>
          <a:p>
            <a:pPr algn="l" eaLnBrk="1" hangingPunct="1"/>
            <a:r>
              <a:rPr lang="de-AT" sz="3200" smtClean="0">
                <a:solidFill>
                  <a:schemeClr val="accent2"/>
                </a:solidFill>
              </a:rPr>
              <a:t>Die Rolle des Rechts </a:t>
            </a:r>
            <a:br>
              <a:rPr lang="de-AT" sz="3200" smtClean="0">
                <a:solidFill>
                  <a:schemeClr val="accent2"/>
                </a:solidFill>
              </a:rPr>
            </a:br>
            <a:r>
              <a:rPr lang="de-AT" sz="3200" smtClean="0">
                <a:solidFill>
                  <a:schemeClr val="accent2"/>
                </a:solidFill>
              </a:rPr>
              <a:t>in Verbindung mit Technologie</a:t>
            </a:r>
            <a:endParaRPr lang="de-DE" sz="3200" smtClean="0">
              <a:solidFill>
                <a:schemeClr val="accent2"/>
              </a:solidFill>
            </a:endParaRPr>
          </a:p>
        </p:txBody>
      </p:sp>
      <p:sp>
        <p:nvSpPr>
          <p:cNvPr id="33795" name="Rectangle 3"/>
          <p:cNvSpPr>
            <a:spLocks noGrp="1" noChangeArrowheads="1"/>
          </p:cNvSpPr>
          <p:nvPr>
            <p:ph type="body" idx="1"/>
          </p:nvPr>
        </p:nvSpPr>
        <p:spPr>
          <a:xfrm>
            <a:off x="736600" y="952500"/>
            <a:ext cx="7759700" cy="4203700"/>
          </a:xfrm>
        </p:spPr>
        <p:txBody>
          <a:bodyPr/>
          <a:lstStyle/>
          <a:p>
            <a:pPr eaLnBrk="1" hangingPunct="1">
              <a:lnSpc>
                <a:spcPct val="90000"/>
              </a:lnSpc>
              <a:buFontTx/>
              <a:buNone/>
            </a:pPr>
            <a:endParaRPr lang="de-AT" sz="2400" smtClean="0"/>
          </a:p>
          <a:p>
            <a:pPr eaLnBrk="1" hangingPunct="1">
              <a:lnSpc>
                <a:spcPct val="90000"/>
              </a:lnSpc>
              <a:buFontTx/>
              <a:buNone/>
            </a:pPr>
            <a:r>
              <a:rPr lang="de-AT" sz="2400" smtClean="0"/>
              <a:t>Durch das Zusammenwirken von Technologie und Recht entstehen aus Gebrauchswerten mit Dienstleistungscharakter materielle Produkte, die alle Eigenschaften von Waren haben, also auch Tauschwert.</a:t>
            </a:r>
            <a:endParaRPr lang="de-AT" sz="2400" smtClean="0">
              <a:solidFill>
                <a:srgbClr val="00CC00"/>
              </a:solidFill>
            </a:endParaRPr>
          </a:p>
          <a:p>
            <a:pPr eaLnBrk="1" hangingPunct="1">
              <a:lnSpc>
                <a:spcPct val="90000"/>
              </a:lnSpc>
              <a:buFontTx/>
              <a:buNone/>
            </a:pPr>
            <a:r>
              <a:rPr lang="de-AT" sz="2400" smtClean="0"/>
              <a:t>Durch ID Codes, Lizenzen, Schlüssel etc. werden die einzelnen Versionen von Informationsgütern individualisiert und können dadurch kostenpflichtig vervielfacht werden, als ob sie traditionelle Waren mit stofflich/materiellem Charakter wären.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Grp="1" noChangeAspect="1" noChangeArrowheads="1"/>
          </p:cNvPicPr>
          <p:nvPr>
            <p:ph sz="half" idx="1"/>
          </p:nvPr>
        </p:nvPicPr>
        <p:blipFill>
          <a:blip r:embed="rId3" cstate="print"/>
          <a:srcRect/>
          <a:stretch>
            <a:fillRect/>
          </a:stretch>
        </p:blipFill>
        <p:spPr>
          <a:xfrm>
            <a:off x="1042988" y="1628775"/>
            <a:ext cx="7056437" cy="4573588"/>
          </a:xfrm>
          <a:noFill/>
        </p:spPr>
      </p:pic>
      <p:pic>
        <p:nvPicPr>
          <p:cNvPr id="33796" name="Picture 4"/>
          <p:cNvPicPr>
            <a:picLocks noGrp="1" noChangeAspect="1" noChangeArrowheads="1"/>
          </p:cNvPicPr>
          <p:nvPr>
            <p:ph sz="half" idx="2"/>
          </p:nvPr>
        </p:nvPicPr>
        <p:blipFill>
          <a:blip r:embed="rId3" cstate="print"/>
          <a:srcRect/>
          <a:stretch>
            <a:fillRect/>
          </a:stretch>
        </p:blipFill>
        <p:spPr>
          <a:xfrm>
            <a:off x="7164388" y="5589588"/>
            <a:ext cx="860425" cy="557212"/>
          </a:xfrm>
          <a:noFill/>
        </p:spPr>
      </p:pic>
      <p:sp>
        <p:nvSpPr>
          <p:cNvPr id="33797" name="AutoShape 5">
            <a:hlinkClick r:id="rId4" action="ppaction://program" highlightClick="1"/>
          </p:cNvPr>
          <p:cNvSpPr>
            <a:spLocks noChangeArrowheads="1"/>
          </p:cNvSpPr>
          <p:nvPr/>
        </p:nvSpPr>
        <p:spPr bwMode="auto">
          <a:xfrm>
            <a:off x="7153275" y="5567363"/>
            <a:ext cx="863600" cy="574675"/>
          </a:xfrm>
          <a:prstGeom prst="actionButtonBlank">
            <a:avLst/>
          </a:prstGeom>
          <a:solidFill>
            <a:schemeClr val="tx1">
              <a:alpha val="0"/>
            </a:schemeClr>
          </a:solidFill>
          <a:ln w="9525">
            <a:noFill/>
            <a:miter lim="800000"/>
            <a:headEnd/>
            <a:tailEnd/>
          </a:ln>
        </p:spPr>
        <p:txBody>
          <a:bodyPr wrap="none" anchor="ctr"/>
          <a:lstStyle/>
          <a:p>
            <a:endParaRPr lang="de-AT">
              <a:latin typeface="Calibri" pitchFamily="34" charset="0"/>
            </a:endParaRPr>
          </a:p>
        </p:txBody>
      </p:sp>
      <p:sp>
        <p:nvSpPr>
          <p:cNvPr id="33798" name="Rectangle 6"/>
          <p:cNvSpPr>
            <a:spLocks noChangeArrowheads="1"/>
          </p:cNvSpPr>
          <p:nvPr/>
        </p:nvSpPr>
        <p:spPr bwMode="auto">
          <a:xfrm>
            <a:off x="611560" y="188640"/>
            <a:ext cx="7926387" cy="468312"/>
          </a:xfrm>
          <a:prstGeom prst="rect">
            <a:avLst/>
          </a:prstGeom>
          <a:noFill/>
          <a:ln w="9525">
            <a:noFill/>
            <a:miter lim="800000"/>
            <a:headEnd/>
            <a:tailEnd/>
          </a:ln>
        </p:spPr>
        <p:txBody>
          <a:bodyPr anchor="ctr"/>
          <a:lstStyle/>
          <a:p>
            <a:pPr algn="ctr"/>
            <a:r>
              <a:rPr lang="de-DE" sz="3200" i="1" dirty="0" smtClean="0">
                <a:solidFill>
                  <a:schemeClr val="accent2"/>
                </a:solidFill>
                <a:latin typeface="Calibri" pitchFamily="34" charset="0"/>
              </a:rPr>
              <a:t>Verbildlichung: </a:t>
            </a:r>
            <a:r>
              <a:rPr lang="de-DE" sz="3200" i="1" dirty="0" smtClean="0">
                <a:solidFill>
                  <a:schemeClr val="accent2"/>
                </a:solidFill>
                <a:latin typeface="Calibri" pitchFamily="34" charset="0"/>
              </a:rPr>
              <a:t>„Am Steuerrad der Wirtschaft“</a:t>
            </a:r>
            <a:endParaRPr lang="de-DE" sz="3200" i="1" dirty="0">
              <a:solidFill>
                <a:schemeClr val="accent2"/>
              </a:solidFill>
              <a:latin typeface="Calibri" pitchFamily="34" charset="0"/>
            </a:endParaRPr>
          </a:p>
        </p:txBody>
      </p:sp>
      <p:sp>
        <p:nvSpPr>
          <p:cNvPr id="33799" name="AutoShape 7">
            <a:hlinkClick r:id="rId5" action="ppaction://hlinkfile" highlightClick="1"/>
          </p:cNvPr>
          <p:cNvSpPr>
            <a:spLocks noChangeArrowheads="1"/>
          </p:cNvSpPr>
          <p:nvPr/>
        </p:nvSpPr>
        <p:spPr bwMode="auto">
          <a:xfrm>
            <a:off x="7885113" y="981075"/>
            <a:ext cx="863600" cy="539750"/>
          </a:xfrm>
          <a:prstGeom prst="actionButtonForwardNext">
            <a:avLst/>
          </a:prstGeom>
          <a:solidFill>
            <a:srgbClr val="FF0000"/>
          </a:solidFill>
          <a:ln w="9525">
            <a:noFill/>
            <a:miter lim="800000"/>
            <a:headEnd/>
            <a:tailEnd/>
          </a:ln>
        </p:spPr>
        <p:txBody>
          <a:bodyPr wrap="none" anchor="ctr"/>
          <a:lstStyle/>
          <a:p>
            <a:endParaRPr lang="de-AT">
              <a:latin typeface="Calibri" pitchFamily="34" charset="0"/>
            </a:endParaRPr>
          </a:p>
        </p:txBody>
      </p:sp>
      <p:sp>
        <p:nvSpPr>
          <p:cNvPr id="33800" name="AutoShape 8">
            <a:hlinkClick r:id="rId6" action="ppaction://program" highlightClick="1"/>
          </p:cNvPr>
          <p:cNvSpPr>
            <a:spLocks noChangeArrowheads="1"/>
          </p:cNvSpPr>
          <p:nvPr/>
        </p:nvSpPr>
        <p:spPr bwMode="auto">
          <a:xfrm>
            <a:off x="7956550" y="4652963"/>
            <a:ext cx="863600" cy="539750"/>
          </a:xfrm>
          <a:prstGeom prst="actionButtonForwardNext">
            <a:avLst/>
          </a:prstGeom>
          <a:solidFill>
            <a:srgbClr val="FF0000"/>
          </a:solidFill>
          <a:ln w="9525">
            <a:noFill/>
            <a:miter lim="800000"/>
            <a:headEnd/>
            <a:tailEnd/>
          </a:ln>
        </p:spPr>
        <p:txBody>
          <a:bodyPr wrap="none" anchor="ctr"/>
          <a:lstStyle/>
          <a:p>
            <a:endParaRPr lang="de-AT">
              <a:latin typeface="Calibri" pitchFamily="34"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8"/>
          <p:cNvSpPr>
            <a:spLocks noChangeArrowheads="1"/>
          </p:cNvSpPr>
          <p:nvPr/>
        </p:nvSpPr>
        <p:spPr bwMode="auto">
          <a:xfrm>
            <a:off x="0" y="0"/>
            <a:ext cx="9144000" cy="6858000"/>
          </a:xfrm>
          <a:prstGeom prst="rect">
            <a:avLst/>
          </a:prstGeom>
          <a:solidFill>
            <a:schemeClr val="bg1"/>
          </a:solidFill>
          <a:ln w="9525">
            <a:noFill/>
            <a:miter lim="800000"/>
            <a:headEnd/>
            <a:tailEnd/>
          </a:ln>
        </p:spPr>
        <p:txBody>
          <a:bodyPr wrap="none" anchor="ctr"/>
          <a:lstStyle/>
          <a:p>
            <a:endParaRPr lang="es-ES_tradnl"/>
          </a:p>
        </p:txBody>
      </p:sp>
      <p:sp>
        <p:nvSpPr>
          <p:cNvPr id="34819" name="Rectangle 2"/>
          <p:cNvSpPr>
            <a:spLocks noGrp="1" noChangeArrowheads="1"/>
          </p:cNvSpPr>
          <p:nvPr>
            <p:ph type="title" idx="4294967295"/>
          </p:nvPr>
        </p:nvSpPr>
        <p:spPr>
          <a:xfrm>
            <a:off x="0" y="136525"/>
            <a:ext cx="9144000" cy="736600"/>
          </a:xfrm>
        </p:spPr>
        <p:txBody>
          <a:bodyPr/>
          <a:lstStyle/>
          <a:p>
            <a:pPr eaLnBrk="1" hangingPunct="1"/>
            <a:r>
              <a:rPr lang="de-AT" sz="2800" smtClean="0">
                <a:solidFill>
                  <a:schemeClr val="accent2"/>
                </a:solidFill>
              </a:rPr>
              <a:t>Kommerzialisierung</a:t>
            </a:r>
            <a:r>
              <a:rPr lang="de-DE" sz="2800" smtClean="0">
                <a:solidFill>
                  <a:schemeClr val="accent2"/>
                </a:solidFill>
              </a:rPr>
              <a:t> und Kommodifizierung </a:t>
            </a:r>
            <a:br>
              <a:rPr lang="de-DE" sz="2800" smtClean="0">
                <a:solidFill>
                  <a:schemeClr val="accent2"/>
                </a:solidFill>
              </a:rPr>
            </a:br>
            <a:r>
              <a:rPr lang="de-DE" sz="2800" smtClean="0">
                <a:solidFill>
                  <a:schemeClr val="accent2"/>
                </a:solidFill>
              </a:rPr>
              <a:t>in der Informationsgesellschaft</a:t>
            </a:r>
          </a:p>
        </p:txBody>
      </p:sp>
      <p:graphicFrame>
        <p:nvGraphicFramePr>
          <p:cNvPr id="49203" name="Group 51"/>
          <p:cNvGraphicFramePr>
            <a:graphicFrameLocks noGrp="1"/>
          </p:cNvGraphicFramePr>
          <p:nvPr/>
        </p:nvGraphicFramePr>
        <p:xfrm>
          <a:off x="1651000" y="908050"/>
          <a:ext cx="5919828" cy="5744040"/>
        </p:xfrm>
        <a:graphic>
          <a:graphicData uri="http://schemas.openxmlformats.org/drawingml/2006/table">
            <a:tbl>
              <a:tblPr/>
              <a:tblGrid>
                <a:gridCol w="1973276"/>
                <a:gridCol w="1973276"/>
                <a:gridCol w="1973276"/>
              </a:tblGrid>
              <a:tr h="1711049">
                <a:tc>
                  <a:txBody>
                    <a:bodyPr/>
                    <a:lstStyle/>
                    <a:p>
                      <a:pPr marL="25400" marR="0" lvl="0" indent="0" algn="ctr" defTabSz="914400" rtl="0" eaLnBrk="1" fontAlgn="base" latinLnBrk="0" hangingPunct="1">
                        <a:lnSpc>
                          <a:spcPct val="100000"/>
                        </a:lnSpc>
                        <a:spcBef>
                          <a:spcPct val="20000"/>
                        </a:spcBef>
                        <a:spcAft>
                          <a:spcPct val="0"/>
                        </a:spcAft>
                        <a:buClrTx/>
                        <a:buSzTx/>
                        <a:buFontTx/>
                        <a:buNone/>
                        <a:tabLst/>
                      </a:pPr>
                      <a:endParaRPr kumimoji="0" lang="de-AT" sz="2200" b="0" i="0" u="none" strike="noStrike" cap="none" normalizeH="0" baseline="0" dirty="0" smtClean="0">
                        <a:ln>
                          <a:noFill/>
                        </a:ln>
                        <a:solidFill>
                          <a:schemeClr val="tx1"/>
                        </a:solidFill>
                        <a:effectLst/>
                        <a:latin typeface="Arial" charset="0"/>
                      </a:endParaRPr>
                    </a:p>
                    <a:p>
                      <a:pPr marL="25400" marR="0" lvl="0" indent="0" algn="ctr" defTabSz="914400" rtl="0" eaLnBrk="1" fontAlgn="base" latinLnBrk="0" hangingPunct="1">
                        <a:lnSpc>
                          <a:spcPct val="100000"/>
                        </a:lnSpc>
                        <a:spcBef>
                          <a:spcPct val="20000"/>
                        </a:spcBef>
                        <a:spcAft>
                          <a:spcPct val="0"/>
                        </a:spcAft>
                        <a:buClrTx/>
                        <a:buSzTx/>
                        <a:buFontTx/>
                        <a:buNone/>
                        <a:tabLst/>
                      </a:pPr>
                      <a:endParaRPr kumimoji="0" lang="de-AT" sz="2200" b="0" i="0" u="none" strike="noStrike" cap="none" normalizeH="0" baseline="0" dirty="0" smtClean="0">
                        <a:ln>
                          <a:noFill/>
                        </a:ln>
                        <a:solidFill>
                          <a:schemeClr val="tx1"/>
                        </a:solidFill>
                        <a:effectLst/>
                        <a:latin typeface="Arial" charset="0"/>
                      </a:endParaRPr>
                    </a:p>
                    <a:p>
                      <a:pPr marL="25400" marR="0" lvl="0" indent="0" algn="ctr" defTabSz="914400" rtl="0" eaLnBrk="1" fontAlgn="base" latinLnBrk="0" hangingPunct="1">
                        <a:lnSpc>
                          <a:spcPct val="100000"/>
                        </a:lnSpc>
                        <a:spcBef>
                          <a:spcPct val="20000"/>
                        </a:spcBef>
                        <a:spcAft>
                          <a:spcPct val="0"/>
                        </a:spcAft>
                        <a:buClrTx/>
                        <a:buSzTx/>
                        <a:buFontTx/>
                        <a:buNone/>
                        <a:tabLst/>
                      </a:pPr>
                      <a:endParaRPr kumimoji="0" lang="de-AT" sz="2200" b="0" i="0" u="none" strike="noStrike" cap="none" normalizeH="0" baseline="0" dirty="0" smtClean="0">
                        <a:ln>
                          <a:noFill/>
                        </a:ln>
                        <a:solidFill>
                          <a:schemeClr val="tx1"/>
                        </a:solidFill>
                        <a:effectLst/>
                        <a:latin typeface="Arial" charset="0"/>
                      </a:endParaRPr>
                    </a:p>
                    <a:p>
                      <a:pPr marL="25400" marR="0" lvl="0" indent="0" algn="ctr" defTabSz="914400" rtl="0" eaLnBrk="1" fontAlgn="base" latinLnBrk="0" hangingPunct="1">
                        <a:lnSpc>
                          <a:spcPct val="100000"/>
                        </a:lnSpc>
                        <a:spcBef>
                          <a:spcPct val="20000"/>
                        </a:spcBef>
                        <a:spcAft>
                          <a:spcPct val="0"/>
                        </a:spcAft>
                        <a:buClrTx/>
                        <a:buSzTx/>
                        <a:buFontTx/>
                        <a:buNone/>
                        <a:tabLst/>
                      </a:pPr>
                      <a:r>
                        <a:rPr kumimoji="0" lang="de-AT" sz="2600" b="0" i="0" u="none" strike="noStrike" kern="1200" cap="none" normalizeH="0" baseline="0" dirty="0" smtClean="0">
                          <a:ln>
                            <a:noFill/>
                          </a:ln>
                          <a:solidFill>
                            <a:schemeClr val="tx1"/>
                          </a:solidFill>
                          <a:effectLst/>
                          <a:latin typeface="Arial" charset="0"/>
                          <a:ea typeface="+mn-ea"/>
                          <a:cs typeface="+mn-cs"/>
                        </a:rPr>
                        <a:t>Output</a:t>
                      </a:r>
                      <a:endParaRPr kumimoji="0" lang="de-DE" sz="2600" b="0" i="0" u="none" strike="noStrike" kern="1200" cap="none" normalizeH="0" baseline="0" dirty="0" smtClean="0">
                        <a:ln>
                          <a:noFill/>
                        </a:ln>
                        <a:solidFill>
                          <a:schemeClr val="tx1"/>
                        </a:solidFill>
                        <a:effectLst/>
                        <a:latin typeface="Arial" charset="0"/>
                        <a:ea typeface="+mn-ea"/>
                        <a:cs typeface="+mn-cs"/>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5400" marR="0" lvl="0" indent="0" algn="ctr" defTabSz="914400" rtl="0" eaLnBrk="1" fontAlgn="base" latinLnBrk="0" hangingPunct="1">
                        <a:lnSpc>
                          <a:spcPct val="100000"/>
                        </a:lnSpc>
                        <a:spcBef>
                          <a:spcPct val="20000"/>
                        </a:spcBef>
                        <a:spcAft>
                          <a:spcPct val="0"/>
                        </a:spcAft>
                        <a:buClrTx/>
                        <a:buSzTx/>
                        <a:buFontTx/>
                        <a:buNone/>
                        <a:tabLst/>
                      </a:pPr>
                      <a:r>
                        <a:rPr kumimoji="0" lang="de-AT" sz="2200" b="0" i="0" u="none" strike="noStrike" cap="none" normalizeH="0" baseline="0" dirty="0" smtClean="0">
                          <a:ln>
                            <a:noFill/>
                          </a:ln>
                          <a:solidFill>
                            <a:schemeClr val="tx1"/>
                          </a:solidFill>
                          <a:effectLst/>
                          <a:latin typeface="Arial" charset="0"/>
                        </a:rPr>
                        <a:t>Kein Markt,</a:t>
                      </a:r>
                    </a:p>
                    <a:p>
                      <a:pPr marL="25400" marR="0" lvl="0" indent="0" algn="ctr" defTabSz="914400" rtl="0" eaLnBrk="1" fontAlgn="base" latinLnBrk="0" hangingPunct="1">
                        <a:lnSpc>
                          <a:spcPct val="100000"/>
                        </a:lnSpc>
                        <a:spcBef>
                          <a:spcPct val="20000"/>
                        </a:spcBef>
                        <a:spcAft>
                          <a:spcPct val="0"/>
                        </a:spcAft>
                        <a:buClrTx/>
                        <a:buSzTx/>
                        <a:buFontTx/>
                        <a:buNone/>
                        <a:tabLst/>
                      </a:pPr>
                      <a:r>
                        <a:rPr kumimoji="0" lang="de-AT" sz="2200" b="0" i="0" u="none" strike="noStrike" cap="none" normalizeH="0" baseline="0" dirty="0" smtClean="0">
                          <a:ln>
                            <a:noFill/>
                          </a:ln>
                          <a:solidFill>
                            <a:schemeClr val="tx1"/>
                          </a:solidFill>
                          <a:effectLst/>
                          <a:latin typeface="Arial" charset="0"/>
                        </a:rPr>
                        <a:t>(inter-) personale Tätigkeiten</a:t>
                      </a:r>
                      <a:endParaRPr kumimoji="0" lang="de-DE" sz="2200" b="0" i="0" u="none" strike="noStrike" cap="none" normalizeH="0" baseline="0" dirty="0" smtClean="0">
                        <a:ln>
                          <a:noFill/>
                        </a:ln>
                        <a:solidFill>
                          <a:schemeClr val="tx1"/>
                        </a:solidFill>
                        <a:effectLst/>
                        <a:latin typeface="Arial" charset="0"/>
                      </a:endParaRPr>
                    </a:p>
                    <a:p>
                      <a:pPr marL="25400" marR="0" lvl="0" indent="0" algn="ctr" defTabSz="914400" rtl="0" eaLnBrk="1" fontAlgn="base" latinLnBrk="0" hangingPunct="1">
                        <a:lnSpc>
                          <a:spcPct val="100000"/>
                        </a:lnSpc>
                        <a:spcBef>
                          <a:spcPct val="20000"/>
                        </a:spcBef>
                        <a:spcAft>
                          <a:spcPct val="0"/>
                        </a:spcAft>
                        <a:buClrTx/>
                        <a:buSzTx/>
                        <a:buFontTx/>
                        <a:buNone/>
                        <a:tabLst/>
                      </a:pPr>
                      <a:endParaRPr kumimoji="0" lang="de-DE" sz="2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5400" marR="0" lvl="0" indent="0" algn="ctr" defTabSz="914400" rtl="0" eaLnBrk="1" fontAlgn="base" latinLnBrk="0" hangingPunct="1">
                        <a:lnSpc>
                          <a:spcPct val="100000"/>
                        </a:lnSpc>
                        <a:spcBef>
                          <a:spcPct val="20000"/>
                        </a:spcBef>
                        <a:spcAft>
                          <a:spcPct val="0"/>
                        </a:spcAft>
                        <a:buClrTx/>
                        <a:buSzTx/>
                        <a:buFontTx/>
                        <a:buNone/>
                        <a:tabLst/>
                      </a:pPr>
                      <a:endParaRPr kumimoji="0" lang="de-DE" sz="2200" b="0" i="0" u="none" strike="noStrike" cap="none" normalizeH="0" baseline="0" dirty="0" smtClean="0">
                        <a:ln>
                          <a:noFill/>
                        </a:ln>
                        <a:solidFill>
                          <a:schemeClr val="tx1"/>
                        </a:solidFill>
                        <a:effectLst/>
                        <a:latin typeface="Arial" charset="0"/>
                      </a:endParaRPr>
                    </a:p>
                    <a:p>
                      <a:pPr marL="25400" marR="0" lvl="0" indent="0" algn="ctr" defTabSz="914400" rtl="0" eaLnBrk="1" fontAlgn="base" latinLnBrk="0" hangingPunct="1">
                        <a:lnSpc>
                          <a:spcPct val="100000"/>
                        </a:lnSpc>
                        <a:spcBef>
                          <a:spcPct val="20000"/>
                        </a:spcBef>
                        <a:spcAft>
                          <a:spcPct val="0"/>
                        </a:spcAft>
                        <a:buClrTx/>
                        <a:buSzTx/>
                        <a:buFontTx/>
                        <a:buNone/>
                        <a:tabLst/>
                      </a:pPr>
                      <a:r>
                        <a:rPr kumimoji="0" lang="de-DE" sz="2200" b="0" i="0" u="none" strike="noStrike" cap="none" normalizeH="0" baseline="0" dirty="0" smtClean="0">
                          <a:ln>
                            <a:noFill/>
                          </a:ln>
                          <a:solidFill>
                            <a:schemeClr val="tx1"/>
                          </a:solidFill>
                          <a:effectLst/>
                          <a:latin typeface="Arial" charset="0"/>
                        </a:rPr>
                        <a:t>Markt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07192">
                <a:tc>
                  <a:txBody>
                    <a:bodyPr/>
                    <a:lstStyle/>
                    <a:p>
                      <a:pPr marL="25400" marR="0" lvl="0" indent="0" algn="ctr" defTabSz="914400" rtl="0" eaLnBrk="1" fontAlgn="base" latinLnBrk="0" hangingPunct="1">
                        <a:lnSpc>
                          <a:spcPct val="100000"/>
                        </a:lnSpc>
                        <a:spcBef>
                          <a:spcPct val="20000"/>
                        </a:spcBef>
                        <a:spcAft>
                          <a:spcPct val="0"/>
                        </a:spcAft>
                        <a:buClrTx/>
                        <a:buSzTx/>
                        <a:buFontTx/>
                        <a:buNone/>
                        <a:tabLst/>
                      </a:pPr>
                      <a:endParaRPr kumimoji="0" lang="de-AT" sz="2600" b="0" i="0" u="none" strike="noStrike" cap="none" normalizeH="0" baseline="0" dirty="0" smtClean="0">
                        <a:ln>
                          <a:noFill/>
                        </a:ln>
                        <a:solidFill>
                          <a:schemeClr val="tx1"/>
                        </a:solidFill>
                        <a:effectLst/>
                        <a:latin typeface="Arial" charset="0"/>
                      </a:endParaRPr>
                    </a:p>
                    <a:p>
                      <a:pPr marL="25400" marR="0" lvl="0" indent="0" algn="ctr" defTabSz="914400" rtl="0" eaLnBrk="1" fontAlgn="base" latinLnBrk="0" hangingPunct="1">
                        <a:lnSpc>
                          <a:spcPct val="100000"/>
                        </a:lnSpc>
                        <a:spcBef>
                          <a:spcPct val="20000"/>
                        </a:spcBef>
                        <a:spcAft>
                          <a:spcPct val="0"/>
                        </a:spcAft>
                        <a:buClrTx/>
                        <a:buSzTx/>
                        <a:buFontTx/>
                        <a:buNone/>
                        <a:tabLst/>
                      </a:pPr>
                      <a:r>
                        <a:rPr kumimoji="0" lang="de-AT" sz="2600" b="0" i="0" u="none" strike="noStrike" cap="none" normalizeH="0" baseline="0" dirty="0" smtClean="0">
                          <a:ln>
                            <a:noFill/>
                          </a:ln>
                          <a:solidFill>
                            <a:schemeClr val="tx1"/>
                          </a:solidFill>
                          <a:effectLst/>
                          <a:latin typeface="Arial" charset="0"/>
                        </a:rPr>
                        <a:t>Güter= materielle Produkte</a:t>
                      </a:r>
                      <a:endParaRPr kumimoji="0" lang="de-DE" sz="26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540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540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50723">
                <a:tc>
                  <a:txBody>
                    <a:bodyPr/>
                    <a:lstStyle/>
                    <a:p>
                      <a:pPr marL="25400" marR="0" lvl="0" indent="0" algn="ctr" defTabSz="914400" rtl="0" eaLnBrk="1" fontAlgn="base" latinLnBrk="0" hangingPunct="1">
                        <a:lnSpc>
                          <a:spcPct val="100000"/>
                        </a:lnSpc>
                        <a:spcBef>
                          <a:spcPct val="20000"/>
                        </a:spcBef>
                        <a:spcAft>
                          <a:spcPct val="0"/>
                        </a:spcAft>
                        <a:buClrTx/>
                        <a:buSzTx/>
                        <a:buFontTx/>
                        <a:buNone/>
                        <a:tabLst/>
                      </a:pPr>
                      <a:endParaRPr kumimoji="0" lang="de-AT" sz="2600" b="0" i="0" u="none" strike="noStrike" cap="none" normalizeH="0" baseline="0" dirty="0" smtClean="0">
                        <a:ln>
                          <a:noFill/>
                        </a:ln>
                        <a:solidFill>
                          <a:schemeClr val="tx1"/>
                        </a:solidFill>
                        <a:effectLst/>
                        <a:latin typeface="Arial" charset="0"/>
                      </a:endParaRPr>
                    </a:p>
                    <a:p>
                      <a:pPr marL="25400" marR="0" lvl="0" indent="0" algn="ctr" defTabSz="914400" rtl="0" eaLnBrk="1" fontAlgn="base" latinLnBrk="0" hangingPunct="1">
                        <a:lnSpc>
                          <a:spcPct val="100000"/>
                        </a:lnSpc>
                        <a:spcBef>
                          <a:spcPct val="20000"/>
                        </a:spcBef>
                        <a:spcAft>
                          <a:spcPct val="0"/>
                        </a:spcAft>
                        <a:buClrTx/>
                        <a:buSzTx/>
                        <a:buFontTx/>
                        <a:buNone/>
                        <a:tabLst/>
                      </a:pPr>
                      <a:r>
                        <a:rPr kumimoji="0" lang="de-AT" sz="2600" b="0" i="0" u="none" strike="noStrike" cap="none" normalizeH="0" baseline="0" dirty="0" smtClean="0">
                          <a:ln>
                            <a:noFill/>
                          </a:ln>
                          <a:solidFill>
                            <a:schemeClr val="tx1"/>
                          </a:solidFill>
                          <a:effectLst/>
                          <a:latin typeface="Arial" charset="0"/>
                        </a:rPr>
                        <a:t>Dienst-</a:t>
                      </a:r>
                      <a:r>
                        <a:rPr kumimoji="0" lang="de-AT" sz="2600" b="0" i="0" u="none" strike="noStrike" cap="none" normalizeH="0" baseline="0" dirty="0" err="1" smtClean="0">
                          <a:ln>
                            <a:noFill/>
                          </a:ln>
                          <a:solidFill>
                            <a:schemeClr val="tx1"/>
                          </a:solidFill>
                          <a:effectLst/>
                          <a:latin typeface="Arial" charset="0"/>
                        </a:rPr>
                        <a:t>leistungen</a:t>
                      </a:r>
                      <a:endParaRPr kumimoji="0" lang="de-AT" sz="2600" b="0" i="0" u="none" strike="noStrike" cap="none" normalizeH="0" baseline="0" dirty="0" smtClean="0">
                        <a:ln>
                          <a:noFill/>
                        </a:ln>
                        <a:solidFill>
                          <a:schemeClr val="tx1"/>
                        </a:solidFill>
                        <a:effectLst/>
                        <a:latin typeface="Arial" charset="0"/>
                      </a:endParaRPr>
                    </a:p>
                    <a:p>
                      <a:pPr marL="25400" marR="0" lvl="0" indent="0" algn="ctr" defTabSz="914400" rtl="0" eaLnBrk="1" fontAlgn="base" latinLnBrk="0" hangingPunct="1">
                        <a:lnSpc>
                          <a:spcPct val="100000"/>
                        </a:lnSpc>
                        <a:spcBef>
                          <a:spcPct val="20000"/>
                        </a:spcBef>
                        <a:spcAft>
                          <a:spcPct val="0"/>
                        </a:spcAft>
                        <a:buClrTx/>
                        <a:buSzTx/>
                        <a:buFontTx/>
                        <a:buNone/>
                        <a:tabLst/>
                      </a:pPr>
                      <a:endParaRPr kumimoji="0" lang="de-DE" sz="26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540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5400" marR="0" lvl="0" indent="0" algn="ctr" defTabSz="914400" rtl="0" eaLnBrk="1" fontAlgn="base" latinLnBrk="0" hangingPunct="1">
                        <a:lnSpc>
                          <a:spcPct val="100000"/>
                        </a:lnSpc>
                        <a:spcBef>
                          <a:spcPct val="20000"/>
                        </a:spcBef>
                        <a:spcAft>
                          <a:spcPct val="0"/>
                        </a:spcAft>
                        <a:buClrTx/>
                        <a:buSzTx/>
                        <a:buFontTx/>
                        <a:buNone/>
                        <a:tabLst/>
                      </a:pPr>
                      <a:endParaRPr kumimoji="0" lang="es-ES_tradnl" sz="2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9173" name="Line 21"/>
          <p:cNvSpPr>
            <a:spLocks noChangeShapeType="1"/>
          </p:cNvSpPr>
          <p:nvPr/>
        </p:nvSpPr>
        <p:spPr bwMode="auto">
          <a:xfrm>
            <a:off x="4572000" y="5589588"/>
            <a:ext cx="215900" cy="0"/>
          </a:xfrm>
          <a:prstGeom prst="line">
            <a:avLst/>
          </a:prstGeom>
          <a:noFill/>
          <a:ln w="9525">
            <a:solidFill>
              <a:schemeClr val="tx1"/>
            </a:solidFill>
            <a:round/>
            <a:headEnd/>
            <a:tailEnd type="triangle" w="lg" len="lg"/>
          </a:ln>
        </p:spPr>
        <p:txBody>
          <a:bodyPr/>
          <a:lstStyle/>
          <a:p>
            <a:endParaRPr lang="en-US"/>
          </a:p>
        </p:txBody>
      </p:sp>
      <p:sp>
        <p:nvSpPr>
          <p:cNvPr id="49174" name="Line 22"/>
          <p:cNvSpPr>
            <a:spLocks noChangeShapeType="1"/>
          </p:cNvSpPr>
          <p:nvPr/>
        </p:nvSpPr>
        <p:spPr bwMode="auto">
          <a:xfrm>
            <a:off x="4572000" y="5589588"/>
            <a:ext cx="2232025" cy="0"/>
          </a:xfrm>
          <a:prstGeom prst="line">
            <a:avLst/>
          </a:prstGeom>
          <a:noFill/>
          <a:ln w="9525">
            <a:solidFill>
              <a:schemeClr val="tx1"/>
            </a:solidFill>
            <a:round/>
            <a:headEnd/>
            <a:tailEnd/>
          </a:ln>
        </p:spPr>
        <p:txBody>
          <a:bodyPr/>
          <a:lstStyle/>
          <a:p>
            <a:endParaRPr lang="en-US"/>
          </a:p>
        </p:txBody>
      </p:sp>
      <p:sp>
        <p:nvSpPr>
          <p:cNvPr id="49175" name="Line 23"/>
          <p:cNvSpPr>
            <a:spLocks noChangeShapeType="1"/>
          </p:cNvSpPr>
          <p:nvPr/>
        </p:nvSpPr>
        <p:spPr bwMode="auto">
          <a:xfrm rot="5400000" flipH="1">
            <a:off x="3599656" y="4617244"/>
            <a:ext cx="1944688" cy="0"/>
          </a:xfrm>
          <a:prstGeom prst="line">
            <a:avLst/>
          </a:prstGeom>
          <a:noFill/>
          <a:ln w="9525">
            <a:solidFill>
              <a:schemeClr val="tx1"/>
            </a:solidFill>
            <a:round/>
            <a:headEnd/>
            <a:tailEnd/>
          </a:ln>
        </p:spPr>
        <p:txBody>
          <a:bodyPr/>
          <a:lstStyle/>
          <a:p>
            <a:endParaRPr lang="en-US"/>
          </a:p>
        </p:txBody>
      </p:sp>
      <p:sp>
        <p:nvSpPr>
          <p:cNvPr id="49176" name="Line 24"/>
          <p:cNvSpPr>
            <a:spLocks noChangeShapeType="1"/>
          </p:cNvSpPr>
          <p:nvPr/>
        </p:nvSpPr>
        <p:spPr bwMode="auto">
          <a:xfrm flipV="1">
            <a:off x="4572000" y="3644900"/>
            <a:ext cx="227013" cy="3175"/>
          </a:xfrm>
          <a:prstGeom prst="line">
            <a:avLst/>
          </a:prstGeom>
          <a:noFill/>
          <a:ln w="9525">
            <a:solidFill>
              <a:schemeClr val="tx1"/>
            </a:solidFill>
            <a:round/>
            <a:headEnd/>
            <a:tailEnd type="triangle" w="lg" len="lg"/>
          </a:ln>
        </p:spPr>
        <p:txBody>
          <a:bodyPr/>
          <a:lstStyle/>
          <a:p>
            <a:endParaRPr lang="en-US"/>
          </a:p>
        </p:txBody>
      </p:sp>
      <p:sp>
        <p:nvSpPr>
          <p:cNvPr id="49177" name="Line 25"/>
          <p:cNvSpPr>
            <a:spLocks noChangeShapeType="1"/>
          </p:cNvSpPr>
          <p:nvPr/>
        </p:nvSpPr>
        <p:spPr bwMode="auto">
          <a:xfrm>
            <a:off x="4608513" y="3646488"/>
            <a:ext cx="2195512" cy="1587"/>
          </a:xfrm>
          <a:prstGeom prst="line">
            <a:avLst/>
          </a:prstGeom>
          <a:noFill/>
          <a:ln w="9525">
            <a:solidFill>
              <a:schemeClr val="tx1"/>
            </a:solidFill>
            <a:round/>
            <a:headEnd/>
            <a:tailEnd/>
          </a:ln>
        </p:spPr>
        <p:txBody>
          <a:bodyPr/>
          <a:lstStyle/>
          <a:p>
            <a:endParaRPr lang="en-US"/>
          </a:p>
        </p:txBody>
      </p:sp>
      <p:sp>
        <p:nvSpPr>
          <p:cNvPr id="49178" name="Text Box 26"/>
          <p:cNvSpPr txBox="1">
            <a:spLocks noChangeArrowheads="1"/>
          </p:cNvSpPr>
          <p:nvPr/>
        </p:nvSpPr>
        <p:spPr bwMode="auto">
          <a:xfrm>
            <a:off x="6372225" y="4978400"/>
            <a:ext cx="2592388" cy="1384300"/>
          </a:xfrm>
          <a:prstGeom prst="rect">
            <a:avLst/>
          </a:prstGeom>
          <a:solidFill>
            <a:srgbClr val="FFFF00"/>
          </a:solidFill>
          <a:ln w="9525">
            <a:noFill/>
            <a:miter lim="800000"/>
            <a:headEnd/>
            <a:tailEnd/>
          </a:ln>
        </p:spPr>
        <p:txBody>
          <a:bodyPr>
            <a:spAutoFit/>
          </a:bodyPr>
          <a:lstStyle/>
          <a:p>
            <a:pPr>
              <a:spcBef>
                <a:spcPct val="50000"/>
              </a:spcBef>
            </a:pPr>
            <a:r>
              <a:rPr lang="de-AT"/>
              <a:t>Digitale Dienste:   Mobilkommunikation, </a:t>
            </a:r>
            <a:r>
              <a:rPr lang="de-AT" sz="1600"/>
              <a:t>aber auch Kochen, Singen, Tanzen und Arbeiten</a:t>
            </a:r>
            <a:endParaRPr lang="de-DE" b="1"/>
          </a:p>
        </p:txBody>
      </p:sp>
      <p:sp>
        <p:nvSpPr>
          <p:cNvPr id="49179" name="Text Box 27"/>
          <p:cNvSpPr txBox="1">
            <a:spLocks noChangeArrowheads="1"/>
          </p:cNvSpPr>
          <p:nvPr/>
        </p:nvSpPr>
        <p:spPr bwMode="auto">
          <a:xfrm>
            <a:off x="6372225" y="3213100"/>
            <a:ext cx="2628900" cy="923925"/>
          </a:xfrm>
          <a:prstGeom prst="rect">
            <a:avLst/>
          </a:prstGeom>
          <a:solidFill>
            <a:srgbClr val="FFFF00"/>
          </a:solidFill>
          <a:ln w="9525">
            <a:noFill/>
            <a:miter lim="800000"/>
            <a:headEnd/>
            <a:tailEnd/>
          </a:ln>
        </p:spPr>
        <p:txBody>
          <a:bodyPr>
            <a:spAutoFit/>
          </a:bodyPr>
          <a:lstStyle/>
          <a:p>
            <a:r>
              <a:rPr lang="de-AT">
                <a:cs typeface="Arial" pitchFamily="34" charset="0"/>
              </a:rPr>
              <a:t>Digitale Waren: eBooks, CDs, DVDs, Software, Design, Patente</a:t>
            </a:r>
            <a:endParaRPr lang="de-DE" sz="1600">
              <a:cs typeface="Arial" pitchFamily="34" charset="0"/>
            </a:endParaRPr>
          </a:p>
        </p:txBody>
      </p:sp>
      <p:sp>
        <p:nvSpPr>
          <p:cNvPr id="49180" name="Text Box 28"/>
          <p:cNvSpPr txBox="1">
            <a:spLocks noChangeArrowheads="1"/>
          </p:cNvSpPr>
          <p:nvPr/>
        </p:nvSpPr>
        <p:spPr bwMode="auto">
          <a:xfrm>
            <a:off x="4616450" y="4078288"/>
            <a:ext cx="1196975" cy="830262"/>
          </a:xfrm>
          <a:prstGeom prst="rect">
            <a:avLst/>
          </a:prstGeom>
          <a:solidFill>
            <a:srgbClr val="3366FF"/>
          </a:solidFill>
          <a:ln w="9525">
            <a:noFill/>
            <a:miter lim="800000"/>
            <a:headEnd/>
            <a:tailEnd/>
          </a:ln>
        </p:spPr>
        <p:txBody>
          <a:bodyPr>
            <a:spAutoFit/>
          </a:bodyPr>
          <a:lstStyle/>
          <a:p>
            <a:r>
              <a:rPr lang="de-AT" sz="1200" i="1">
                <a:cs typeface="Arial" pitchFamily="34" charset="0"/>
              </a:rPr>
              <a:t>Vergegen-ständlichung durch ICT </a:t>
            </a:r>
          </a:p>
          <a:p>
            <a:endParaRPr lang="de-DE" sz="1200" i="1">
              <a:cs typeface="Arial" pitchFamily="34" charset="0"/>
            </a:endParaRPr>
          </a:p>
        </p:txBody>
      </p:sp>
      <p:sp>
        <p:nvSpPr>
          <p:cNvPr id="49181" name="Line 29"/>
          <p:cNvSpPr>
            <a:spLocks noChangeShapeType="1"/>
          </p:cNvSpPr>
          <p:nvPr/>
        </p:nvSpPr>
        <p:spPr bwMode="auto">
          <a:xfrm>
            <a:off x="6156325" y="3646488"/>
            <a:ext cx="215900" cy="0"/>
          </a:xfrm>
          <a:prstGeom prst="line">
            <a:avLst/>
          </a:prstGeom>
          <a:noFill/>
          <a:ln w="9525">
            <a:solidFill>
              <a:schemeClr val="tx1"/>
            </a:solidFill>
            <a:round/>
            <a:headEnd/>
            <a:tailEnd type="triangle" w="lg" len="lg"/>
          </a:ln>
        </p:spPr>
        <p:txBody>
          <a:bodyPr/>
          <a:lstStyle/>
          <a:p>
            <a:endParaRPr lang="en-US"/>
          </a:p>
        </p:txBody>
      </p:sp>
      <p:sp>
        <p:nvSpPr>
          <p:cNvPr id="49182" name="Line 30"/>
          <p:cNvSpPr>
            <a:spLocks noChangeShapeType="1"/>
          </p:cNvSpPr>
          <p:nvPr/>
        </p:nvSpPr>
        <p:spPr bwMode="auto">
          <a:xfrm>
            <a:off x="6011863" y="5589588"/>
            <a:ext cx="360362" cy="0"/>
          </a:xfrm>
          <a:prstGeom prst="line">
            <a:avLst/>
          </a:prstGeom>
          <a:noFill/>
          <a:ln w="9525">
            <a:solidFill>
              <a:schemeClr val="tx1"/>
            </a:solidFill>
            <a:round/>
            <a:headEnd/>
            <a:tailEnd type="triangle" w="lg" len="lg"/>
          </a:ln>
        </p:spPr>
        <p:txBody>
          <a:bodyPr/>
          <a:lstStyle/>
          <a:p>
            <a:endParaRPr lang="en-US"/>
          </a:p>
        </p:txBody>
      </p:sp>
      <p:sp>
        <p:nvSpPr>
          <p:cNvPr id="49183" name="Line 31"/>
          <p:cNvSpPr>
            <a:spLocks noChangeShapeType="1"/>
          </p:cNvSpPr>
          <p:nvPr/>
        </p:nvSpPr>
        <p:spPr bwMode="auto">
          <a:xfrm flipV="1">
            <a:off x="4572000" y="5372100"/>
            <a:ext cx="1588" cy="217488"/>
          </a:xfrm>
          <a:prstGeom prst="line">
            <a:avLst/>
          </a:prstGeom>
          <a:noFill/>
          <a:ln w="9525">
            <a:solidFill>
              <a:schemeClr val="tx1"/>
            </a:solidFill>
            <a:round/>
            <a:headEnd/>
            <a:tailEnd type="triangle" w="lg" len="lg"/>
          </a:ln>
        </p:spPr>
        <p:txBody>
          <a:bodyPr/>
          <a:lstStyle/>
          <a:p>
            <a:endParaRPr lang="en-US"/>
          </a:p>
        </p:txBody>
      </p:sp>
      <p:sp>
        <p:nvSpPr>
          <p:cNvPr id="49184" name="Text Box 32"/>
          <p:cNvSpPr txBox="1">
            <a:spLocks noChangeArrowheads="1"/>
          </p:cNvSpPr>
          <p:nvPr/>
        </p:nvSpPr>
        <p:spPr bwMode="auto">
          <a:xfrm>
            <a:off x="4824413" y="5662613"/>
            <a:ext cx="1573212" cy="276225"/>
          </a:xfrm>
          <a:prstGeom prst="rect">
            <a:avLst/>
          </a:prstGeom>
          <a:solidFill>
            <a:srgbClr val="3366FF"/>
          </a:solidFill>
          <a:ln w="9525">
            <a:noFill/>
            <a:miter lim="800000"/>
            <a:headEnd/>
            <a:tailEnd/>
          </a:ln>
        </p:spPr>
        <p:txBody>
          <a:bodyPr>
            <a:spAutoFit/>
          </a:bodyPr>
          <a:lstStyle/>
          <a:p>
            <a:pPr>
              <a:spcBef>
                <a:spcPct val="50000"/>
              </a:spcBef>
            </a:pPr>
            <a:r>
              <a:rPr lang="de-AT" sz="1200" i="1">
                <a:cs typeface="Arial" pitchFamily="34" charset="0"/>
              </a:rPr>
              <a:t>Kommerzialisierung</a:t>
            </a:r>
            <a:endParaRPr lang="de-DE" sz="1200" i="1">
              <a:cs typeface="Arial" pitchFamily="34" charset="0"/>
            </a:endParaRPr>
          </a:p>
        </p:txBody>
      </p:sp>
      <p:sp>
        <p:nvSpPr>
          <p:cNvPr id="49185" name="Text Box 33"/>
          <p:cNvSpPr txBox="1">
            <a:spLocks noChangeArrowheads="1"/>
          </p:cNvSpPr>
          <p:nvPr/>
        </p:nvSpPr>
        <p:spPr bwMode="auto">
          <a:xfrm>
            <a:off x="4681538" y="3321050"/>
            <a:ext cx="1582737" cy="276225"/>
          </a:xfrm>
          <a:prstGeom prst="rect">
            <a:avLst/>
          </a:prstGeom>
          <a:solidFill>
            <a:srgbClr val="3366FF"/>
          </a:solidFill>
          <a:ln w="9525">
            <a:noFill/>
            <a:miter lim="800000"/>
            <a:headEnd/>
            <a:tailEnd/>
          </a:ln>
        </p:spPr>
        <p:txBody>
          <a:bodyPr>
            <a:spAutoFit/>
          </a:bodyPr>
          <a:lstStyle/>
          <a:p>
            <a:pPr>
              <a:spcBef>
                <a:spcPct val="50000"/>
              </a:spcBef>
            </a:pPr>
            <a:r>
              <a:rPr lang="de-AT" sz="1200" i="1">
                <a:cs typeface="Arial" pitchFamily="34" charset="0"/>
              </a:rPr>
              <a:t>Kommerzialisierung</a:t>
            </a:r>
            <a:endParaRPr lang="de-DE" sz="1200" i="1">
              <a:cs typeface="Arial" pitchFamily="34" charset="0"/>
            </a:endParaRPr>
          </a:p>
        </p:txBody>
      </p:sp>
      <p:sp>
        <p:nvSpPr>
          <p:cNvPr id="49201" name="Text Box 49"/>
          <p:cNvSpPr txBox="1">
            <a:spLocks noChangeArrowheads="1"/>
          </p:cNvSpPr>
          <p:nvPr/>
        </p:nvSpPr>
        <p:spPr bwMode="auto">
          <a:xfrm>
            <a:off x="3671888" y="2924175"/>
            <a:ext cx="1655762" cy="369888"/>
          </a:xfrm>
          <a:prstGeom prst="rect">
            <a:avLst/>
          </a:prstGeom>
          <a:solidFill>
            <a:srgbClr val="FFFF00"/>
          </a:solidFill>
          <a:ln w="9525">
            <a:noFill/>
            <a:miter lim="800000"/>
            <a:headEnd/>
            <a:tailEnd/>
          </a:ln>
        </p:spPr>
        <p:txBody>
          <a:bodyPr>
            <a:spAutoFit/>
          </a:bodyPr>
          <a:lstStyle/>
          <a:p>
            <a:r>
              <a:rPr lang="de-AT">
                <a:cs typeface="Arial" pitchFamily="34" charset="0"/>
              </a:rPr>
              <a:t>digitale Güter</a:t>
            </a:r>
            <a:endParaRPr lang="de-DE" sz="1600">
              <a:cs typeface="Arial" pitchFamily="34" charset="0"/>
            </a:endParaRPr>
          </a:p>
        </p:txBody>
      </p:sp>
      <p:sp>
        <p:nvSpPr>
          <p:cNvPr id="19" name="Pfeil nach oben 18"/>
          <p:cNvSpPr/>
          <p:nvPr/>
        </p:nvSpPr>
        <p:spPr>
          <a:xfrm rot="2957942">
            <a:off x="4668838" y="5278438"/>
            <a:ext cx="292100" cy="2921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0" name="Pfeil nach oben 19"/>
          <p:cNvSpPr/>
          <p:nvPr/>
        </p:nvSpPr>
        <p:spPr>
          <a:xfrm rot="2759886">
            <a:off x="5419726" y="3587750"/>
            <a:ext cx="296862" cy="232568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2" name="Text Box 32"/>
          <p:cNvSpPr txBox="1">
            <a:spLocks noChangeArrowheads="1"/>
          </p:cNvSpPr>
          <p:nvPr/>
        </p:nvSpPr>
        <p:spPr bwMode="auto">
          <a:xfrm>
            <a:off x="6142038" y="4378325"/>
            <a:ext cx="1573212" cy="276225"/>
          </a:xfrm>
          <a:prstGeom prst="rect">
            <a:avLst/>
          </a:prstGeom>
          <a:solidFill>
            <a:schemeClr val="accent1"/>
          </a:solidFill>
          <a:ln w="9525">
            <a:noFill/>
            <a:miter lim="800000"/>
            <a:headEnd/>
            <a:tailEnd/>
          </a:ln>
        </p:spPr>
        <p:txBody>
          <a:bodyPr>
            <a:spAutoFit/>
          </a:bodyPr>
          <a:lstStyle/>
          <a:p>
            <a:pPr>
              <a:spcBef>
                <a:spcPct val="50000"/>
              </a:spcBef>
            </a:pPr>
            <a:r>
              <a:rPr lang="de-AT" sz="1200" i="1">
                <a:cs typeface="Arial" pitchFamily="34" charset="0"/>
              </a:rPr>
              <a:t>Kommodifizierung</a:t>
            </a:r>
            <a:endParaRPr lang="de-DE" sz="1200" i="1">
              <a:cs typeface="Arial" pitchFamily="34"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73"/>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grpId="1" nodeType="afterEffect">
                                  <p:stCondLst>
                                    <p:cond delay="500"/>
                                  </p:stCondLst>
                                  <p:childTnLst>
                                    <p:animMotion origin="layout" path="M 4.44444E-6 3.7037E-6 L 0.22847 3.7037E-6 " pathEditMode="relative" rAng="0" ptsTypes="AA">
                                      <p:cBhvr>
                                        <p:cTn id="9" dur="2000" fill="hold"/>
                                        <p:tgtEl>
                                          <p:spTgt spid="49173"/>
                                        </p:tgtEl>
                                        <p:attrNameLst>
                                          <p:attrName>ppt_x</p:attrName>
                                          <p:attrName>ppt_y</p:attrName>
                                        </p:attrNameLst>
                                      </p:cBhvr>
                                      <p:rCtr x="114" y="0"/>
                                    </p:animMotion>
                                  </p:childTnLst>
                                </p:cTn>
                              </p:par>
                            </p:childTnLst>
                          </p:cTn>
                        </p:par>
                        <p:par>
                          <p:cTn id="10" fill="hold">
                            <p:stCondLst>
                              <p:cond delay="2500"/>
                            </p:stCondLst>
                            <p:childTnLst>
                              <p:par>
                                <p:cTn id="11" presetID="3" presetClass="entr" presetSubtype="10" fill="hold" grpId="0" nodeType="afterEffect">
                                  <p:stCondLst>
                                    <p:cond delay="0"/>
                                  </p:stCondLst>
                                  <p:childTnLst>
                                    <p:set>
                                      <p:cBhvr>
                                        <p:cTn id="12" dur="1" fill="hold">
                                          <p:stCondLst>
                                            <p:cond delay="0"/>
                                          </p:stCondLst>
                                        </p:cTn>
                                        <p:tgtEl>
                                          <p:spTgt spid="49174"/>
                                        </p:tgtEl>
                                        <p:attrNameLst>
                                          <p:attrName>style.visibility</p:attrName>
                                        </p:attrNameLst>
                                      </p:cBhvr>
                                      <p:to>
                                        <p:strVal val="visible"/>
                                      </p:to>
                                    </p:set>
                                    <p:animEffect transition="in" filter="blinds(horizontal)">
                                      <p:cBhvr>
                                        <p:cTn id="13" dur="500"/>
                                        <p:tgtEl>
                                          <p:spTgt spid="49174"/>
                                        </p:tgtEl>
                                      </p:cBhvr>
                                    </p:animEffect>
                                  </p:child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0"/>
                                          </p:stCondLst>
                                        </p:cTn>
                                        <p:tgtEl>
                                          <p:spTgt spid="49184"/>
                                        </p:tgtEl>
                                        <p:attrNameLst>
                                          <p:attrName>style.visibility</p:attrName>
                                        </p:attrNameLst>
                                      </p:cBhvr>
                                      <p:to>
                                        <p:strVal val="visible"/>
                                      </p:to>
                                    </p:set>
                                  </p:childTnLst>
                                </p:cTn>
                              </p:par>
                            </p:childTnLst>
                          </p:cTn>
                        </p:par>
                        <p:par>
                          <p:cTn id="17" fill="hold">
                            <p:stCondLst>
                              <p:cond delay="3000"/>
                            </p:stCondLst>
                            <p:childTnLst>
                              <p:par>
                                <p:cTn id="18" presetID="1" presetClass="entr" presetSubtype="0" fill="hold" grpId="0" nodeType="afterEffect">
                                  <p:stCondLst>
                                    <p:cond delay="0"/>
                                  </p:stCondLst>
                                  <p:childTnLst>
                                    <p:set>
                                      <p:cBhvr>
                                        <p:cTn id="19" dur="1" fill="hold">
                                          <p:stCondLst>
                                            <p:cond delay="0"/>
                                          </p:stCondLst>
                                        </p:cTn>
                                        <p:tgtEl>
                                          <p:spTgt spid="49182"/>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grpId="0" nodeType="afterEffect">
                                  <p:stCondLst>
                                    <p:cond delay="0"/>
                                  </p:stCondLst>
                                  <p:childTnLst>
                                    <p:set>
                                      <p:cBhvr>
                                        <p:cTn id="22" dur="1" fill="hold">
                                          <p:stCondLst>
                                            <p:cond delay="0"/>
                                          </p:stCondLst>
                                        </p:cTn>
                                        <p:tgtEl>
                                          <p:spTgt spid="491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1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1" nodeType="clickEffect">
                                  <p:stCondLst>
                                    <p:cond delay="0"/>
                                  </p:stCondLst>
                                  <p:childTnLst>
                                    <p:animMotion origin="layout" path="M 0 -1.11111E-6 L 0 -0.25625 " pathEditMode="relative" rAng="0" ptsTypes="AA">
                                      <p:cBhvr>
                                        <p:cTn id="30" dur="2000" fill="hold"/>
                                        <p:tgtEl>
                                          <p:spTgt spid="49183"/>
                                        </p:tgtEl>
                                        <p:attrNameLst>
                                          <p:attrName>ppt_x</p:attrName>
                                          <p:attrName>ppt_y</p:attrName>
                                        </p:attrNameLst>
                                      </p:cBhvr>
                                      <p:rCtr x="0" y="-128"/>
                                    </p:animMotion>
                                  </p:childTnLst>
                                </p:cTn>
                              </p:par>
                            </p:childTnLst>
                          </p:cTn>
                        </p:par>
                        <p:par>
                          <p:cTn id="31" fill="hold">
                            <p:stCondLst>
                              <p:cond delay="2000"/>
                            </p:stCondLst>
                            <p:childTnLst>
                              <p:par>
                                <p:cTn id="32" presetID="3" presetClass="entr" presetSubtype="5" fill="hold" grpId="0" nodeType="afterEffect">
                                  <p:stCondLst>
                                    <p:cond delay="0"/>
                                  </p:stCondLst>
                                  <p:childTnLst>
                                    <p:set>
                                      <p:cBhvr>
                                        <p:cTn id="33" dur="1" fill="hold">
                                          <p:stCondLst>
                                            <p:cond delay="0"/>
                                          </p:stCondLst>
                                        </p:cTn>
                                        <p:tgtEl>
                                          <p:spTgt spid="49175"/>
                                        </p:tgtEl>
                                        <p:attrNameLst>
                                          <p:attrName>style.visibility</p:attrName>
                                        </p:attrNameLst>
                                      </p:cBhvr>
                                      <p:to>
                                        <p:strVal val="visible"/>
                                      </p:to>
                                    </p:set>
                                    <p:animEffect transition="in" filter="blinds(vertical)">
                                      <p:cBhvr>
                                        <p:cTn id="34" dur="500"/>
                                        <p:tgtEl>
                                          <p:spTgt spid="49175"/>
                                        </p:tgtEl>
                                      </p:cBhvr>
                                    </p:animEffect>
                                  </p:childTnLst>
                                </p:cTn>
                              </p:par>
                            </p:childTnLst>
                          </p:cTn>
                        </p:par>
                        <p:par>
                          <p:cTn id="35" fill="hold">
                            <p:stCondLst>
                              <p:cond delay="2500"/>
                            </p:stCondLst>
                            <p:childTnLst>
                              <p:par>
                                <p:cTn id="36" presetID="1" presetClass="entr" presetSubtype="0" fill="hold" grpId="0" nodeType="afterEffect">
                                  <p:stCondLst>
                                    <p:cond delay="0"/>
                                  </p:stCondLst>
                                  <p:childTnLst>
                                    <p:set>
                                      <p:cBhvr>
                                        <p:cTn id="37" dur="1" fill="hold">
                                          <p:stCondLst>
                                            <p:cond delay="0"/>
                                          </p:stCondLst>
                                        </p:cTn>
                                        <p:tgtEl>
                                          <p:spTgt spid="49180"/>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49201"/>
                                        </p:tgtEl>
                                        <p:attrNameLst>
                                          <p:attrName>style.visibility</p:attrName>
                                        </p:attrNameLst>
                                      </p:cBhvr>
                                      <p:to>
                                        <p:strVal val="visible"/>
                                      </p:to>
                                    </p:set>
                                    <p:animEffect transition="in" filter="fade">
                                      <p:cBhvr>
                                        <p:cTn id="40" dur="2000"/>
                                        <p:tgtEl>
                                          <p:spTgt spid="4920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917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grpId="1" nodeType="clickEffect">
                                  <p:stCondLst>
                                    <p:cond delay="0"/>
                                  </p:stCondLst>
                                  <p:childTnLst>
                                    <p:animMotion origin="layout" path="M -3.05556E-6 1.48148E-6 L 0.19688 0.00046 " pathEditMode="relative" rAng="0" ptsTypes="AA">
                                      <p:cBhvr>
                                        <p:cTn id="48" dur="2000" fill="hold"/>
                                        <p:tgtEl>
                                          <p:spTgt spid="49176"/>
                                        </p:tgtEl>
                                        <p:attrNameLst>
                                          <p:attrName>ppt_x</p:attrName>
                                          <p:attrName>ppt_y</p:attrName>
                                        </p:attrNameLst>
                                      </p:cBhvr>
                                      <p:rCtr x="98" y="0"/>
                                    </p:animMotion>
                                  </p:childTnLst>
                                </p:cTn>
                              </p:par>
                            </p:childTnLst>
                          </p:cTn>
                        </p:par>
                        <p:par>
                          <p:cTn id="49" fill="hold">
                            <p:stCondLst>
                              <p:cond delay="2000"/>
                            </p:stCondLst>
                            <p:childTnLst>
                              <p:par>
                                <p:cTn id="50" presetID="3" presetClass="entr" presetSubtype="10" fill="hold" grpId="0" nodeType="afterEffect">
                                  <p:stCondLst>
                                    <p:cond delay="0"/>
                                  </p:stCondLst>
                                  <p:childTnLst>
                                    <p:set>
                                      <p:cBhvr>
                                        <p:cTn id="51" dur="1" fill="hold">
                                          <p:stCondLst>
                                            <p:cond delay="0"/>
                                          </p:stCondLst>
                                        </p:cTn>
                                        <p:tgtEl>
                                          <p:spTgt spid="49177"/>
                                        </p:tgtEl>
                                        <p:attrNameLst>
                                          <p:attrName>style.visibility</p:attrName>
                                        </p:attrNameLst>
                                      </p:cBhvr>
                                      <p:to>
                                        <p:strVal val="visible"/>
                                      </p:to>
                                    </p:set>
                                    <p:animEffect transition="in" filter="blinds(horizontal)">
                                      <p:cBhvr>
                                        <p:cTn id="52" dur="500"/>
                                        <p:tgtEl>
                                          <p:spTgt spid="49177"/>
                                        </p:tgtEl>
                                      </p:cBhvr>
                                    </p:animEffect>
                                  </p:childTnLst>
                                </p:cTn>
                              </p:par>
                            </p:childTnLst>
                          </p:cTn>
                        </p:par>
                        <p:par>
                          <p:cTn id="53" fill="hold">
                            <p:stCondLst>
                              <p:cond delay="2500"/>
                            </p:stCondLst>
                            <p:childTnLst>
                              <p:par>
                                <p:cTn id="54" presetID="1" presetClass="entr" presetSubtype="0" fill="hold" grpId="0" nodeType="afterEffect">
                                  <p:stCondLst>
                                    <p:cond delay="0"/>
                                  </p:stCondLst>
                                  <p:childTnLst>
                                    <p:set>
                                      <p:cBhvr>
                                        <p:cTn id="55" dur="1" fill="hold">
                                          <p:stCondLst>
                                            <p:cond delay="0"/>
                                          </p:stCondLst>
                                        </p:cTn>
                                        <p:tgtEl>
                                          <p:spTgt spid="49185"/>
                                        </p:tgtEl>
                                        <p:attrNameLst>
                                          <p:attrName>style.visibility</p:attrName>
                                        </p:attrNameLst>
                                      </p:cBhvr>
                                      <p:to>
                                        <p:strVal val="visible"/>
                                      </p:to>
                                    </p:set>
                                  </p:childTnLst>
                                </p:cTn>
                              </p:par>
                            </p:childTnLst>
                          </p:cTn>
                        </p:par>
                        <p:par>
                          <p:cTn id="56" fill="hold">
                            <p:stCondLst>
                              <p:cond delay="2500"/>
                            </p:stCondLst>
                            <p:childTnLst>
                              <p:par>
                                <p:cTn id="57" presetID="1" presetClass="entr" presetSubtype="0" fill="hold" grpId="0" nodeType="afterEffect">
                                  <p:stCondLst>
                                    <p:cond delay="0"/>
                                  </p:stCondLst>
                                  <p:childTnLst>
                                    <p:set>
                                      <p:cBhvr>
                                        <p:cTn id="58" dur="1" fill="hold">
                                          <p:stCondLst>
                                            <p:cond delay="0"/>
                                          </p:stCondLst>
                                        </p:cTn>
                                        <p:tgtEl>
                                          <p:spTgt spid="49181"/>
                                        </p:tgtEl>
                                        <p:attrNameLst>
                                          <p:attrName>style.visibility</p:attrName>
                                        </p:attrNameLst>
                                      </p:cBhvr>
                                      <p:to>
                                        <p:strVal val="visible"/>
                                      </p:to>
                                    </p:set>
                                  </p:childTnLst>
                                </p:cTn>
                              </p:par>
                            </p:childTnLst>
                          </p:cTn>
                        </p:par>
                        <p:par>
                          <p:cTn id="59" fill="hold">
                            <p:stCondLst>
                              <p:cond delay="2500"/>
                            </p:stCondLst>
                            <p:childTnLst>
                              <p:par>
                                <p:cTn id="60" presetID="1" presetClass="entr" presetSubtype="0" fill="hold" grpId="0" nodeType="afterEffect">
                                  <p:stCondLst>
                                    <p:cond delay="0"/>
                                  </p:stCondLst>
                                  <p:childTnLst>
                                    <p:set>
                                      <p:cBhvr>
                                        <p:cTn id="61" dur="1" fill="hold">
                                          <p:stCondLst>
                                            <p:cond delay="0"/>
                                          </p:stCondLst>
                                        </p:cTn>
                                        <p:tgtEl>
                                          <p:spTgt spid="4917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childTnLst>
                          </p:cTn>
                        </p:par>
                        <p:par>
                          <p:cTn id="66" fill="hold">
                            <p:stCondLst>
                              <p:cond delay="0"/>
                            </p:stCondLst>
                            <p:childTnLst>
                              <p:par>
                                <p:cTn id="67" presetID="56" presetClass="path" presetSubtype="0" accel="50000" decel="50000" fill="hold" grpId="1" nodeType="afterEffect">
                                  <p:stCondLst>
                                    <p:cond delay="0"/>
                                  </p:stCondLst>
                                  <p:childTnLst>
                                    <p:animMotion origin="layout" path="M 1.94444E-6 3.7037E-6 L 0.16146 -0.19653 " pathEditMode="relative" rAng="0" ptsTypes="AA">
                                      <p:cBhvr>
                                        <p:cTn id="68" dur="2000" fill="hold"/>
                                        <p:tgtEl>
                                          <p:spTgt spid="19"/>
                                        </p:tgtEl>
                                        <p:attrNameLst>
                                          <p:attrName>ppt_x</p:attrName>
                                          <p:attrName>ppt_y</p:attrName>
                                        </p:attrNameLst>
                                      </p:cBhvr>
                                      <p:rCtr x="81" y="-98"/>
                                    </p:animMotion>
                                  </p:childTnLst>
                                </p:cTn>
                              </p:par>
                            </p:childTnLst>
                          </p:cTn>
                        </p:par>
                        <p:par>
                          <p:cTn id="69" fill="hold">
                            <p:stCondLst>
                              <p:cond delay="2000"/>
                            </p:stCondLst>
                            <p:childTnLst>
                              <p:par>
                                <p:cTn id="70" presetID="1"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par>
                          <p:cTn id="72" fill="hold">
                            <p:stCondLst>
                              <p:cond delay="2000"/>
                            </p:stCondLst>
                            <p:childTnLst>
                              <p:par>
                                <p:cTn id="73" presetID="1" presetClass="entr" presetSubtype="0"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3" grpId="0" animBg="1"/>
      <p:bldP spid="49173" grpId="1" animBg="1"/>
      <p:bldP spid="49174" grpId="0" animBg="1"/>
      <p:bldP spid="49175" grpId="0" animBg="1"/>
      <p:bldP spid="49176" grpId="0" animBg="1"/>
      <p:bldP spid="49176" grpId="1" animBg="1"/>
      <p:bldP spid="49177" grpId="0" animBg="1"/>
      <p:bldP spid="49178" grpId="0" animBg="1"/>
      <p:bldP spid="49179" grpId="0" animBg="1"/>
      <p:bldP spid="49180" grpId="0" animBg="1"/>
      <p:bldP spid="49181" grpId="0" animBg="1"/>
      <p:bldP spid="49182" grpId="0" animBg="1"/>
      <p:bldP spid="49183" grpId="0" animBg="1"/>
      <p:bldP spid="49183" grpId="1" animBg="1"/>
      <p:bldP spid="49184" grpId="0" animBg="1"/>
      <p:bldP spid="49185" grpId="0" animBg="1"/>
      <p:bldP spid="49201" grpId="0" animBg="1"/>
      <p:bldP spid="19" grpId="0" animBg="1"/>
      <p:bldP spid="19" grpId="1" animBg="1"/>
      <p:bldP spid="20" grpId="0" animBg="1"/>
      <p:bldP spid="22"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8229600" cy="571500"/>
          </a:xfrm>
        </p:spPr>
        <p:txBody>
          <a:bodyPr/>
          <a:lstStyle/>
          <a:p>
            <a:pPr algn="l" eaLnBrk="1" hangingPunct="1"/>
            <a:r>
              <a:rPr lang="de-AT" sz="3200" smtClean="0"/>
              <a:t>	</a:t>
            </a:r>
            <a:r>
              <a:rPr lang="de-AT" sz="2800" smtClean="0">
                <a:solidFill>
                  <a:schemeClr val="accent2"/>
                </a:solidFill>
              </a:rPr>
              <a:t>Eine zweite „Great Transformation“</a:t>
            </a:r>
            <a:endParaRPr lang="de-DE" sz="2800" smtClean="0">
              <a:solidFill>
                <a:schemeClr val="accent2"/>
              </a:solidFill>
            </a:endParaRPr>
          </a:p>
        </p:txBody>
      </p:sp>
      <p:sp>
        <p:nvSpPr>
          <p:cNvPr id="35843" name="Rectangle 3"/>
          <p:cNvSpPr>
            <a:spLocks noGrp="1" noChangeArrowheads="1"/>
          </p:cNvSpPr>
          <p:nvPr>
            <p:ph type="body" idx="1"/>
          </p:nvPr>
        </p:nvSpPr>
        <p:spPr>
          <a:xfrm>
            <a:off x="393700" y="901700"/>
            <a:ext cx="8486775" cy="5173663"/>
          </a:xfrm>
        </p:spPr>
        <p:txBody>
          <a:bodyPr/>
          <a:lstStyle/>
          <a:p>
            <a:pPr eaLnBrk="1" hangingPunct="1">
              <a:lnSpc>
                <a:spcPct val="80000"/>
              </a:lnSpc>
            </a:pPr>
            <a:r>
              <a:rPr lang="de-AT" sz="2400" smtClean="0"/>
              <a:t>Durch Kommerzialisierung und Kommodifizierung wird ein weiterer wichtiger Sektor menschlicher Tätigkeit, der Kultur, des Wissens, der Künste, und der Unterhaltung dem Markt zugänglich gemacht, mit allen Konsequenzen des eingeschränkten Zugangs für die Mehrheit der Menschen. </a:t>
            </a:r>
          </a:p>
          <a:p>
            <a:pPr eaLnBrk="1" hangingPunct="1">
              <a:lnSpc>
                <a:spcPct val="80000"/>
              </a:lnSpc>
            </a:pPr>
            <a:r>
              <a:rPr lang="de-AT" sz="2400" smtClean="0"/>
              <a:t>-&gt; </a:t>
            </a:r>
            <a:r>
              <a:rPr lang="de-AT" sz="2400" b="1" smtClean="0"/>
              <a:t>Künstliche Verknappung des Überflusses</a:t>
            </a:r>
          </a:p>
          <a:p>
            <a:pPr eaLnBrk="1" hangingPunct="1">
              <a:lnSpc>
                <a:spcPct val="80000"/>
              </a:lnSpc>
            </a:pPr>
            <a:r>
              <a:rPr lang="de-AT" sz="2400" smtClean="0"/>
              <a:t>Diese Entwicklung der Kommerzialisierung von Informationsgütern ist vergleichbar mit der </a:t>
            </a:r>
            <a:r>
              <a:rPr lang="de-AT" sz="2400" b="1" smtClean="0"/>
              <a:t>Kommerzialisierung der Arbeitskraft</a:t>
            </a:r>
            <a:r>
              <a:rPr lang="de-AT" sz="2400" smtClean="0"/>
              <a:t>, die Karl Polanyi in seinem Buch „</a:t>
            </a:r>
            <a:r>
              <a:rPr lang="de-AT" sz="2400" b="1" smtClean="0"/>
              <a:t>The Great Transformation</a:t>
            </a:r>
            <a:r>
              <a:rPr lang="de-AT" sz="2400" smtClean="0"/>
              <a:t>“ (1944) beschrieben worden ist und die erstmalig in England in der ersten Hälfte des 19. Jhdts. zur Herausbildung der „kapitalistischen Gesellschaft“ in geführt hat.</a:t>
            </a:r>
          </a:p>
          <a:p>
            <a:pPr eaLnBrk="1" hangingPunct="1">
              <a:lnSpc>
                <a:spcPct val="80000"/>
              </a:lnSpc>
            </a:pPr>
            <a:r>
              <a:rPr lang="de-AT" sz="2400" smtClean="0"/>
              <a:t>-&gt; </a:t>
            </a:r>
            <a:r>
              <a:rPr lang="de-AT" sz="2400" b="1" smtClean="0"/>
              <a:t>Eine zweite „Great Transformation“ geht vor sich</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8229600" cy="482600"/>
          </a:xfrm>
        </p:spPr>
        <p:txBody>
          <a:bodyPr/>
          <a:lstStyle/>
          <a:p>
            <a:pPr algn="l" eaLnBrk="1" hangingPunct="1"/>
            <a:r>
              <a:rPr lang="de-AT" sz="2800" smtClean="0">
                <a:solidFill>
                  <a:schemeClr val="accent2"/>
                </a:solidFill>
              </a:rPr>
              <a:t>Widerstand</a:t>
            </a:r>
            <a:endParaRPr lang="de-DE" sz="2800" smtClean="0">
              <a:solidFill>
                <a:schemeClr val="accent2"/>
              </a:solidFill>
            </a:endParaRPr>
          </a:p>
        </p:txBody>
      </p:sp>
      <p:sp>
        <p:nvSpPr>
          <p:cNvPr id="36867" name="Rectangle 3"/>
          <p:cNvSpPr>
            <a:spLocks noGrp="1" noChangeArrowheads="1"/>
          </p:cNvSpPr>
          <p:nvPr>
            <p:ph type="body" idx="1"/>
          </p:nvPr>
        </p:nvSpPr>
        <p:spPr>
          <a:xfrm>
            <a:off x="469900" y="660400"/>
            <a:ext cx="8229600" cy="5440363"/>
          </a:xfrm>
        </p:spPr>
        <p:txBody>
          <a:bodyPr/>
          <a:lstStyle/>
          <a:p>
            <a:pPr eaLnBrk="1" hangingPunct="1">
              <a:lnSpc>
                <a:spcPct val="80000"/>
              </a:lnSpc>
              <a:buFontTx/>
              <a:buNone/>
            </a:pPr>
            <a:r>
              <a:rPr lang="de-AT" sz="2400" smtClean="0"/>
              <a:t>Im Unterschied zu den traditionellen Klassenkämpfen betrifft die Auseinandersetzung um den Zugang zu kulturellen Leistungen der Menschen nicht nur die Arbeiter alleine, sondern auch die Mittelschichten, Künstler, Intellektuell, ja auch Teile der Kapitalistenklasse selbst. Entsprechend sieht man den Widerstand gegen einschränkende Regelungen der kulturellen Entwicklung auf vielen Ebenen gleichzeitig und in verschiedenen Gebieten wachsen:</a:t>
            </a:r>
            <a:r>
              <a:rPr lang="de-AT" sz="2000" smtClean="0"/>
              <a:t> </a:t>
            </a:r>
          </a:p>
          <a:p>
            <a:pPr eaLnBrk="1" hangingPunct="1">
              <a:lnSpc>
                <a:spcPct val="80000"/>
              </a:lnSpc>
              <a:buFontTx/>
              <a:buNone/>
            </a:pPr>
            <a:endParaRPr lang="de-AT" sz="2000" smtClean="0"/>
          </a:p>
          <a:p>
            <a:pPr eaLnBrk="1" hangingPunct="1">
              <a:lnSpc>
                <a:spcPct val="80000"/>
              </a:lnSpc>
              <a:buFontTx/>
              <a:buNone/>
            </a:pPr>
            <a:r>
              <a:rPr lang="de-AT" sz="2400" smtClean="0"/>
              <a:t>Freie/libre software, open source, der Kampf um vernünftige geistige Eigentums- und Urheberrechte (creative commons, GNU Lizenzen), die gegenwärtige Auseinandersetzung um ein Patent auf Software in der Europäischen Union, um die Patentierung von Lebewesen etc. verbindet die verschiedensten Strömungen und lässt ihre Widerstandskraft wachsen.</a:t>
            </a:r>
          </a:p>
          <a:p>
            <a:pPr eaLnBrk="1" hangingPunct="1">
              <a:lnSpc>
                <a:spcPct val="80000"/>
              </a:lnSpc>
              <a:buFontTx/>
              <a:buNone/>
            </a:pPr>
            <a:endParaRPr lang="de-AT" sz="2000" smtClean="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6019" name="AutoShape 3"/>
          <p:cNvSpPr>
            <a:spLocks noChangeArrowheads="1"/>
          </p:cNvSpPr>
          <p:nvPr/>
        </p:nvSpPr>
        <p:spPr bwMode="auto">
          <a:xfrm flipV="1">
            <a:off x="266700" y="1927225"/>
            <a:ext cx="7194550" cy="4683125"/>
          </a:xfrm>
          <a:prstGeom prst="triangle">
            <a:avLst>
              <a:gd name="adj" fmla="val 0"/>
            </a:avLst>
          </a:prstGeom>
          <a:solidFill>
            <a:srgbClr val="0066CC"/>
          </a:solidFill>
          <a:ln w="9525">
            <a:solidFill>
              <a:schemeClr val="tx1"/>
            </a:solidFill>
            <a:miter lim="800000"/>
            <a:headEnd/>
            <a:tailEnd/>
          </a:ln>
        </p:spPr>
        <p:txBody>
          <a:bodyPr wrap="none" anchor="ctr"/>
          <a:lstStyle/>
          <a:p>
            <a:endParaRPr lang="en-US"/>
          </a:p>
        </p:txBody>
      </p:sp>
      <p:sp>
        <p:nvSpPr>
          <p:cNvPr id="86020" name="AutoShape 4"/>
          <p:cNvSpPr>
            <a:spLocks noChangeArrowheads="1"/>
          </p:cNvSpPr>
          <p:nvPr/>
        </p:nvSpPr>
        <p:spPr bwMode="auto">
          <a:xfrm flipV="1">
            <a:off x="266700" y="2860675"/>
            <a:ext cx="5754688" cy="3749675"/>
          </a:xfrm>
          <a:prstGeom prst="triangle">
            <a:avLst>
              <a:gd name="adj" fmla="val 0"/>
            </a:avLst>
          </a:prstGeom>
          <a:solidFill>
            <a:srgbClr val="008000"/>
          </a:solidFill>
          <a:ln w="9525">
            <a:solidFill>
              <a:schemeClr val="tx1"/>
            </a:solidFill>
            <a:miter lim="800000"/>
            <a:headEnd/>
            <a:tailEnd/>
          </a:ln>
        </p:spPr>
        <p:txBody>
          <a:bodyPr wrap="none" anchor="ctr"/>
          <a:lstStyle/>
          <a:p>
            <a:endParaRPr lang="en-US"/>
          </a:p>
        </p:txBody>
      </p:sp>
      <p:sp>
        <p:nvSpPr>
          <p:cNvPr id="86021" name="AutoShape 5"/>
          <p:cNvSpPr>
            <a:spLocks noChangeArrowheads="1"/>
          </p:cNvSpPr>
          <p:nvPr/>
        </p:nvSpPr>
        <p:spPr bwMode="auto">
          <a:xfrm flipV="1">
            <a:off x="266700" y="3783013"/>
            <a:ext cx="4330700" cy="2816225"/>
          </a:xfrm>
          <a:prstGeom prst="triangle">
            <a:avLst>
              <a:gd name="adj" fmla="val 0"/>
            </a:avLst>
          </a:prstGeom>
          <a:solidFill>
            <a:srgbClr val="FFFF00"/>
          </a:solidFill>
          <a:ln w="9525">
            <a:solidFill>
              <a:schemeClr val="tx1"/>
            </a:solidFill>
            <a:miter lim="800000"/>
            <a:headEnd/>
            <a:tailEnd/>
          </a:ln>
        </p:spPr>
        <p:txBody>
          <a:bodyPr wrap="none" anchor="ctr"/>
          <a:lstStyle/>
          <a:p>
            <a:endParaRPr lang="en-US"/>
          </a:p>
        </p:txBody>
      </p:sp>
      <p:sp>
        <p:nvSpPr>
          <p:cNvPr id="86022" name="AutoShape 6"/>
          <p:cNvSpPr>
            <a:spLocks noChangeArrowheads="1"/>
          </p:cNvSpPr>
          <p:nvPr/>
        </p:nvSpPr>
        <p:spPr bwMode="auto">
          <a:xfrm flipV="1">
            <a:off x="266700" y="4718050"/>
            <a:ext cx="2898775" cy="1892300"/>
          </a:xfrm>
          <a:prstGeom prst="triangle">
            <a:avLst>
              <a:gd name="adj" fmla="val 0"/>
            </a:avLst>
          </a:prstGeom>
          <a:solidFill>
            <a:srgbClr val="FF6600"/>
          </a:solidFill>
          <a:ln w="9525">
            <a:solidFill>
              <a:schemeClr val="tx1"/>
            </a:solidFill>
            <a:miter lim="800000"/>
            <a:headEnd/>
            <a:tailEnd/>
          </a:ln>
        </p:spPr>
        <p:txBody>
          <a:bodyPr wrap="none" anchor="ctr"/>
          <a:lstStyle/>
          <a:p>
            <a:endParaRPr lang="en-US"/>
          </a:p>
        </p:txBody>
      </p:sp>
      <p:sp>
        <p:nvSpPr>
          <p:cNvPr id="12295" name="Rectangle 7"/>
          <p:cNvSpPr>
            <a:spLocks noGrp="1" noChangeArrowheads="1"/>
          </p:cNvSpPr>
          <p:nvPr>
            <p:ph type="title"/>
          </p:nvPr>
        </p:nvSpPr>
        <p:spPr>
          <a:xfrm>
            <a:off x="0" y="0"/>
            <a:ext cx="9144000" cy="1143000"/>
          </a:xfrm>
        </p:spPr>
        <p:txBody>
          <a:bodyPr/>
          <a:lstStyle/>
          <a:p>
            <a:pPr algn="l" eaLnBrk="1" hangingPunct="1"/>
            <a:r>
              <a:rPr lang="en-US" sz="2800" smtClean="0"/>
              <a:t>  </a:t>
            </a:r>
            <a:r>
              <a:rPr lang="en-US" sz="2800" smtClean="0">
                <a:solidFill>
                  <a:schemeClr val="accent2"/>
                </a:solidFill>
              </a:rPr>
              <a:t>Ökonomische Realität – eine komplexe Konstruktion</a:t>
            </a:r>
            <a:endParaRPr lang="de-DE" sz="3600" smtClean="0">
              <a:solidFill>
                <a:schemeClr val="accent2"/>
              </a:solidFill>
            </a:endParaRPr>
          </a:p>
        </p:txBody>
      </p:sp>
      <p:sp>
        <p:nvSpPr>
          <p:cNvPr id="86024" name="AutoShape 8"/>
          <p:cNvSpPr>
            <a:spLocks noChangeArrowheads="1"/>
          </p:cNvSpPr>
          <p:nvPr/>
        </p:nvSpPr>
        <p:spPr bwMode="auto">
          <a:xfrm flipV="1">
            <a:off x="261938" y="5718175"/>
            <a:ext cx="1366837" cy="901700"/>
          </a:xfrm>
          <a:prstGeom prst="triangle">
            <a:avLst>
              <a:gd name="adj" fmla="val 0"/>
            </a:avLst>
          </a:prstGeom>
          <a:solidFill>
            <a:srgbClr val="FF0000"/>
          </a:solidFill>
          <a:ln w="9525">
            <a:solidFill>
              <a:schemeClr val="tx1"/>
            </a:solidFill>
            <a:miter lim="800000"/>
            <a:headEnd/>
            <a:tailEnd/>
          </a:ln>
        </p:spPr>
        <p:txBody>
          <a:bodyPr wrap="none" anchor="ctr"/>
          <a:lstStyle/>
          <a:p>
            <a:endParaRPr lang="en-US"/>
          </a:p>
        </p:txBody>
      </p:sp>
      <p:sp>
        <p:nvSpPr>
          <p:cNvPr id="86025" name="Rectangle 9"/>
          <p:cNvSpPr>
            <a:spLocks noChangeArrowheads="1"/>
          </p:cNvSpPr>
          <p:nvPr/>
        </p:nvSpPr>
        <p:spPr bwMode="auto">
          <a:xfrm>
            <a:off x="266700" y="990600"/>
            <a:ext cx="7219950" cy="933450"/>
          </a:xfrm>
          <a:prstGeom prst="rect">
            <a:avLst/>
          </a:prstGeom>
          <a:noFill/>
          <a:ln w="9525">
            <a:solidFill>
              <a:schemeClr val="tx1"/>
            </a:solidFill>
            <a:miter lim="800000"/>
            <a:headEnd/>
            <a:tailEnd/>
          </a:ln>
        </p:spPr>
        <p:txBody>
          <a:bodyPr wrap="none" anchor="ctr"/>
          <a:lstStyle/>
          <a:p>
            <a:endParaRPr lang="en-US"/>
          </a:p>
        </p:txBody>
      </p:sp>
      <p:sp>
        <p:nvSpPr>
          <p:cNvPr id="86026" name="Text Box 10"/>
          <p:cNvSpPr txBox="1">
            <a:spLocks noChangeArrowheads="1"/>
          </p:cNvSpPr>
          <p:nvPr/>
        </p:nvSpPr>
        <p:spPr bwMode="auto">
          <a:xfrm>
            <a:off x="1706563" y="5715000"/>
            <a:ext cx="7437437" cy="676275"/>
          </a:xfrm>
          <a:prstGeom prst="rect">
            <a:avLst/>
          </a:prstGeom>
          <a:noFill/>
          <a:ln w="9525">
            <a:noFill/>
            <a:miter lim="800000"/>
            <a:headEnd/>
            <a:tailEnd/>
          </a:ln>
        </p:spPr>
        <p:txBody>
          <a:bodyPr>
            <a:spAutoFit/>
          </a:bodyPr>
          <a:lstStyle/>
          <a:p>
            <a:pPr algn="r">
              <a:lnSpc>
                <a:spcPct val="80000"/>
              </a:lnSpc>
            </a:pPr>
            <a:r>
              <a:rPr lang="en-US" b="1">
                <a:cs typeface="Arial" charset="0"/>
              </a:rPr>
              <a:t>Gebrauchswerte</a:t>
            </a:r>
          </a:p>
          <a:p>
            <a:pPr algn="r">
              <a:lnSpc>
                <a:spcPct val="80000"/>
              </a:lnSpc>
            </a:pPr>
            <a:r>
              <a:rPr lang="en-US" b="1" i="1">
                <a:cs typeface="Arial" charset="0"/>
              </a:rPr>
              <a:t>   kollektive Produktion/Aneignung</a:t>
            </a:r>
            <a:endParaRPr lang="de-DE" b="1">
              <a:cs typeface="Arial" charset="0"/>
            </a:endParaRPr>
          </a:p>
        </p:txBody>
      </p:sp>
      <p:sp>
        <p:nvSpPr>
          <p:cNvPr id="86027" name="Text Box 11"/>
          <p:cNvSpPr txBox="1">
            <a:spLocks noChangeArrowheads="1"/>
          </p:cNvSpPr>
          <p:nvPr/>
        </p:nvSpPr>
        <p:spPr bwMode="auto">
          <a:xfrm>
            <a:off x="2144713" y="4724400"/>
            <a:ext cx="6999287" cy="676275"/>
          </a:xfrm>
          <a:prstGeom prst="rect">
            <a:avLst/>
          </a:prstGeom>
          <a:noFill/>
          <a:ln w="9525">
            <a:noFill/>
            <a:miter lim="800000"/>
            <a:headEnd/>
            <a:tailEnd/>
          </a:ln>
        </p:spPr>
        <p:txBody>
          <a:bodyPr>
            <a:spAutoFit/>
          </a:bodyPr>
          <a:lstStyle/>
          <a:p>
            <a:pPr algn="r">
              <a:lnSpc>
                <a:spcPct val="80000"/>
              </a:lnSpc>
            </a:pPr>
            <a:r>
              <a:rPr lang="en-US" b="1">
                <a:cs typeface="Arial" charset="0"/>
              </a:rPr>
              <a:t>Tauschwerte/Arbeitswertpreise</a:t>
            </a:r>
          </a:p>
          <a:p>
            <a:pPr algn="r">
              <a:lnSpc>
                <a:spcPct val="80000"/>
              </a:lnSpc>
            </a:pPr>
            <a:r>
              <a:rPr lang="en-US" b="1" i="1">
                <a:cs typeface="Arial" charset="0"/>
              </a:rPr>
              <a:t>marktförmige Güter/Dienste</a:t>
            </a:r>
            <a:endParaRPr lang="de-DE" b="1" i="1">
              <a:cs typeface="Arial" charset="0"/>
            </a:endParaRPr>
          </a:p>
        </p:txBody>
      </p:sp>
      <p:sp>
        <p:nvSpPr>
          <p:cNvPr id="86028" name="Text Box 12"/>
          <p:cNvSpPr txBox="1">
            <a:spLocks noChangeArrowheads="1"/>
          </p:cNvSpPr>
          <p:nvPr/>
        </p:nvSpPr>
        <p:spPr bwMode="auto">
          <a:xfrm>
            <a:off x="3363913" y="3790950"/>
            <a:ext cx="5780087" cy="676275"/>
          </a:xfrm>
          <a:prstGeom prst="rect">
            <a:avLst/>
          </a:prstGeom>
          <a:noFill/>
          <a:ln w="9525">
            <a:noFill/>
            <a:miter lim="800000"/>
            <a:headEnd/>
            <a:tailEnd/>
          </a:ln>
        </p:spPr>
        <p:txBody>
          <a:bodyPr>
            <a:spAutoFit/>
          </a:bodyPr>
          <a:lstStyle/>
          <a:p>
            <a:pPr algn="r">
              <a:lnSpc>
                <a:spcPct val="80000"/>
              </a:lnSpc>
            </a:pPr>
            <a:r>
              <a:rPr lang="en-US" b="1">
                <a:cs typeface="Arial" charset="0"/>
              </a:rPr>
              <a:t>Produktionspreise</a:t>
            </a:r>
          </a:p>
          <a:p>
            <a:pPr algn="r">
              <a:lnSpc>
                <a:spcPct val="80000"/>
              </a:lnSpc>
            </a:pPr>
            <a:r>
              <a:rPr lang="en-US" b="1" i="1">
                <a:cs typeface="Arial" charset="0"/>
              </a:rPr>
              <a:t>Arbeitsmarkt</a:t>
            </a:r>
            <a:endParaRPr lang="de-DE" b="1" i="1">
              <a:cs typeface="Arial" charset="0"/>
            </a:endParaRPr>
          </a:p>
        </p:txBody>
      </p:sp>
      <p:sp>
        <p:nvSpPr>
          <p:cNvPr id="86029" name="Text Box 13"/>
          <p:cNvSpPr txBox="1">
            <a:spLocks noChangeArrowheads="1"/>
          </p:cNvSpPr>
          <p:nvPr/>
        </p:nvSpPr>
        <p:spPr bwMode="auto">
          <a:xfrm>
            <a:off x="4659313" y="2857500"/>
            <a:ext cx="4484687" cy="676275"/>
          </a:xfrm>
          <a:prstGeom prst="rect">
            <a:avLst/>
          </a:prstGeom>
          <a:noFill/>
          <a:ln w="9525">
            <a:noFill/>
            <a:miter lim="800000"/>
            <a:headEnd/>
            <a:tailEnd/>
          </a:ln>
        </p:spPr>
        <p:txBody>
          <a:bodyPr>
            <a:spAutoFit/>
          </a:bodyPr>
          <a:lstStyle/>
          <a:p>
            <a:pPr algn="r">
              <a:lnSpc>
                <a:spcPct val="80000"/>
              </a:lnSpc>
            </a:pPr>
            <a:r>
              <a:rPr lang="en-US" b="1" i="1">
                <a:cs typeface="Arial" charset="0"/>
              </a:rPr>
              <a:t>Geld-, Kredit-, </a:t>
            </a:r>
          </a:p>
          <a:p>
            <a:pPr algn="r">
              <a:lnSpc>
                <a:spcPct val="80000"/>
              </a:lnSpc>
            </a:pPr>
            <a:r>
              <a:rPr lang="en-US" b="1" i="1">
                <a:cs typeface="Arial" charset="0"/>
              </a:rPr>
              <a:t>Aktien-, Finanzmärkte</a:t>
            </a:r>
            <a:endParaRPr lang="de-DE" b="1" i="1">
              <a:cs typeface="Arial" charset="0"/>
            </a:endParaRPr>
          </a:p>
        </p:txBody>
      </p:sp>
      <p:sp>
        <p:nvSpPr>
          <p:cNvPr id="86030" name="Text Box 14"/>
          <p:cNvSpPr txBox="1">
            <a:spLocks noChangeArrowheads="1"/>
          </p:cNvSpPr>
          <p:nvPr/>
        </p:nvSpPr>
        <p:spPr bwMode="auto">
          <a:xfrm>
            <a:off x="228600" y="4678363"/>
            <a:ext cx="2954338" cy="641350"/>
          </a:xfrm>
          <a:prstGeom prst="rect">
            <a:avLst/>
          </a:prstGeom>
          <a:noFill/>
          <a:ln w="9525">
            <a:noFill/>
            <a:miter lim="800000"/>
            <a:headEnd/>
            <a:tailEnd/>
          </a:ln>
        </p:spPr>
        <p:txBody>
          <a:bodyPr>
            <a:spAutoFit/>
          </a:bodyPr>
          <a:lstStyle/>
          <a:p>
            <a:r>
              <a:rPr lang="en-US" b="1">
                <a:cs typeface="Arial" charset="0"/>
              </a:rPr>
              <a:t>Kleine Waren-</a:t>
            </a:r>
          </a:p>
          <a:p>
            <a:r>
              <a:rPr lang="en-US" b="1">
                <a:cs typeface="Arial" charset="0"/>
              </a:rPr>
              <a:t>produktion</a:t>
            </a:r>
          </a:p>
        </p:txBody>
      </p:sp>
      <p:sp>
        <p:nvSpPr>
          <p:cNvPr id="86031" name="Text Box 15"/>
          <p:cNvSpPr txBox="1">
            <a:spLocks noChangeArrowheads="1"/>
          </p:cNvSpPr>
          <p:nvPr/>
        </p:nvSpPr>
        <p:spPr bwMode="auto">
          <a:xfrm>
            <a:off x="209550" y="5668963"/>
            <a:ext cx="1735138" cy="641350"/>
          </a:xfrm>
          <a:prstGeom prst="rect">
            <a:avLst/>
          </a:prstGeom>
          <a:noFill/>
          <a:ln w="9525">
            <a:noFill/>
            <a:miter lim="800000"/>
            <a:headEnd/>
            <a:tailEnd/>
          </a:ln>
        </p:spPr>
        <p:txBody>
          <a:bodyPr>
            <a:spAutoFit/>
          </a:bodyPr>
          <a:lstStyle/>
          <a:p>
            <a:r>
              <a:rPr lang="en-US" b="1">
                <a:cs typeface="Arial" charset="0"/>
              </a:rPr>
              <a:t>Physische</a:t>
            </a:r>
          </a:p>
          <a:p>
            <a:r>
              <a:rPr lang="en-US" b="1">
                <a:cs typeface="Arial" charset="0"/>
              </a:rPr>
              <a:t>Basis</a:t>
            </a:r>
            <a:endParaRPr lang="de-DE" b="1">
              <a:cs typeface="Arial" charset="0"/>
            </a:endParaRPr>
          </a:p>
        </p:txBody>
      </p:sp>
      <p:sp>
        <p:nvSpPr>
          <p:cNvPr id="86032" name="Text Box 16"/>
          <p:cNvSpPr txBox="1">
            <a:spLocks noChangeArrowheads="1"/>
          </p:cNvSpPr>
          <p:nvPr/>
        </p:nvSpPr>
        <p:spPr bwMode="auto">
          <a:xfrm>
            <a:off x="228600" y="1916113"/>
            <a:ext cx="4459288" cy="366712"/>
          </a:xfrm>
          <a:prstGeom prst="rect">
            <a:avLst/>
          </a:prstGeom>
          <a:noFill/>
          <a:ln w="9525">
            <a:noFill/>
            <a:miter lim="800000"/>
            <a:headEnd/>
            <a:tailEnd/>
          </a:ln>
        </p:spPr>
        <p:txBody>
          <a:bodyPr>
            <a:spAutoFit/>
          </a:bodyPr>
          <a:lstStyle/>
          <a:p>
            <a:r>
              <a:rPr lang="en-US" b="1">
                <a:cs typeface="Arial" charset="0"/>
              </a:rPr>
              <a:t>Informationsgesellschaft </a:t>
            </a:r>
          </a:p>
        </p:txBody>
      </p:sp>
      <p:sp>
        <p:nvSpPr>
          <p:cNvPr id="86033" name="Text Box 17"/>
          <p:cNvSpPr txBox="1">
            <a:spLocks noChangeArrowheads="1"/>
          </p:cNvSpPr>
          <p:nvPr/>
        </p:nvSpPr>
        <p:spPr bwMode="auto">
          <a:xfrm>
            <a:off x="5240338" y="1924050"/>
            <a:ext cx="3903662" cy="676275"/>
          </a:xfrm>
          <a:prstGeom prst="rect">
            <a:avLst/>
          </a:prstGeom>
          <a:noFill/>
          <a:ln w="9525">
            <a:noFill/>
            <a:miter lim="800000"/>
            <a:headEnd/>
            <a:tailEnd/>
          </a:ln>
        </p:spPr>
        <p:txBody>
          <a:bodyPr>
            <a:spAutoFit/>
          </a:bodyPr>
          <a:lstStyle/>
          <a:p>
            <a:pPr algn="r">
              <a:lnSpc>
                <a:spcPct val="80000"/>
              </a:lnSpc>
            </a:pPr>
            <a:r>
              <a:rPr lang="en-US" b="1" i="1">
                <a:cs typeface="Arial" charset="0"/>
              </a:rPr>
              <a:t>digitale </a:t>
            </a:r>
          </a:p>
          <a:p>
            <a:pPr algn="r">
              <a:lnSpc>
                <a:spcPct val="80000"/>
              </a:lnSpc>
            </a:pPr>
            <a:r>
              <a:rPr lang="en-US" b="1" i="1">
                <a:cs typeface="Arial" charset="0"/>
              </a:rPr>
              <a:t>Märkte </a:t>
            </a:r>
          </a:p>
        </p:txBody>
      </p:sp>
      <p:sp>
        <p:nvSpPr>
          <p:cNvPr id="86034" name="Text Box 18"/>
          <p:cNvSpPr txBox="1">
            <a:spLocks noChangeArrowheads="1"/>
          </p:cNvSpPr>
          <p:nvPr/>
        </p:nvSpPr>
        <p:spPr bwMode="auto">
          <a:xfrm>
            <a:off x="222250" y="2849563"/>
            <a:ext cx="4459288" cy="641350"/>
          </a:xfrm>
          <a:prstGeom prst="rect">
            <a:avLst/>
          </a:prstGeom>
          <a:noFill/>
          <a:ln w="9525">
            <a:noFill/>
            <a:miter lim="800000"/>
            <a:headEnd/>
            <a:tailEnd/>
          </a:ln>
        </p:spPr>
        <p:txBody>
          <a:bodyPr>
            <a:spAutoFit/>
          </a:bodyPr>
          <a:lstStyle/>
          <a:p>
            <a:r>
              <a:rPr lang="en-US" b="1">
                <a:cs typeface="Arial" charset="0"/>
              </a:rPr>
              <a:t>Globalisierte Wirtschaft </a:t>
            </a:r>
          </a:p>
          <a:p>
            <a:r>
              <a:rPr lang="en-US" b="1">
                <a:cs typeface="Arial" charset="0"/>
              </a:rPr>
              <a:t>Internationales Finanzkapital</a:t>
            </a:r>
          </a:p>
        </p:txBody>
      </p:sp>
      <p:sp>
        <p:nvSpPr>
          <p:cNvPr id="86035" name="Text Box 19"/>
          <p:cNvSpPr txBox="1">
            <a:spLocks noChangeArrowheads="1"/>
          </p:cNvSpPr>
          <p:nvPr/>
        </p:nvSpPr>
        <p:spPr bwMode="auto">
          <a:xfrm>
            <a:off x="228600" y="982663"/>
            <a:ext cx="5926138" cy="457200"/>
          </a:xfrm>
          <a:prstGeom prst="rect">
            <a:avLst/>
          </a:prstGeom>
          <a:noFill/>
          <a:ln w="9525">
            <a:noFill/>
            <a:miter lim="800000"/>
            <a:headEnd/>
            <a:tailEnd/>
          </a:ln>
        </p:spPr>
        <p:txBody>
          <a:bodyPr>
            <a:spAutoFit/>
          </a:bodyPr>
          <a:lstStyle/>
          <a:p>
            <a:r>
              <a:rPr lang="en-US" b="1">
                <a:cs typeface="Arial" charset="0"/>
              </a:rPr>
              <a:t>Gegenwärtiger Kapitalismus </a:t>
            </a:r>
          </a:p>
        </p:txBody>
      </p:sp>
      <p:sp>
        <p:nvSpPr>
          <p:cNvPr id="86036" name="Text Box 20"/>
          <p:cNvSpPr txBox="1">
            <a:spLocks noChangeArrowheads="1"/>
          </p:cNvSpPr>
          <p:nvPr/>
        </p:nvSpPr>
        <p:spPr bwMode="auto">
          <a:xfrm>
            <a:off x="7720013" y="984250"/>
            <a:ext cx="1423987" cy="676275"/>
          </a:xfrm>
          <a:prstGeom prst="rect">
            <a:avLst/>
          </a:prstGeom>
          <a:noFill/>
          <a:ln w="9525">
            <a:noFill/>
            <a:miter lim="800000"/>
            <a:headEnd/>
            <a:tailEnd/>
          </a:ln>
        </p:spPr>
        <p:txBody>
          <a:bodyPr>
            <a:spAutoFit/>
          </a:bodyPr>
          <a:lstStyle/>
          <a:p>
            <a:pPr algn="r">
              <a:lnSpc>
                <a:spcPct val="80000"/>
              </a:lnSpc>
            </a:pPr>
            <a:r>
              <a:rPr lang="en-US" b="1">
                <a:cs typeface="Arial" charset="0"/>
              </a:rPr>
              <a:t>Markt preise </a:t>
            </a:r>
            <a:endParaRPr lang="de-DE" b="1" i="1">
              <a:cs typeface="Arial" charset="0"/>
            </a:endParaRPr>
          </a:p>
        </p:txBody>
      </p:sp>
      <p:sp>
        <p:nvSpPr>
          <p:cNvPr id="86037" name="Text Box 21"/>
          <p:cNvSpPr txBox="1">
            <a:spLocks noChangeArrowheads="1"/>
          </p:cNvSpPr>
          <p:nvPr/>
        </p:nvSpPr>
        <p:spPr bwMode="auto">
          <a:xfrm>
            <a:off x="228600" y="3783013"/>
            <a:ext cx="4459288" cy="641350"/>
          </a:xfrm>
          <a:prstGeom prst="rect">
            <a:avLst/>
          </a:prstGeom>
          <a:noFill/>
          <a:ln w="9525">
            <a:noFill/>
            <a:miter lim="800000"/>
            <a:headEnd/>
            <a:tailEnd/>
          </a:ln>
        </p:spPr>
        <p:txBody>
          <a:bodyPr>
            <a:spAutoFit/>
          </a:bodyPr>
          <a:lstStyle/>
          <a:p>
            <a:r>
              <a:rPr lang="en-US" b="1">
                <a:cs typeface="Arial" charset="0"/>
              </a:rPr>
              <a:t>Konkurrenzkapitalismus</a:t>
            </a:r>
          </a:p>
          <a:p>
            <a:r>
              <a:rPr lang="en-US" b="1">
                <a:cs typeface="Arial" charset="0"/>
              </a:rPr>
              <a:t>Mit fixem Kapital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86024"/>
                                        </p:tgtEl>
                                        <p:attrNameLst>
                                          <p:attrName>style.visibility</p:attrName>
                                        </p:attrNameLst>
                                      </p:cBhvr>
                                      <p:to>
                                        <p:strVal val="visible"/>
                                      </p:to>
                                    </p:set>
                                    <p:anim calcmode="lin" valueType="num">
                                      <p:cBhvr additive="base">
                                        <p:cTn id="7" dur="500" fill="hold"/>
                                        <p:tgtEl>
                                          <p:spTgt spid="86024"/>
                                        </p:tgtEl>
                                        <p:attrNameLst>
                                          <p:attrName>ppt_x</p:attrName>
                                        </p:attrNameLst>
                                      </p:cBhvr>
                                      <p:tavLst>
                                        <p:tav tm="0">
                                          <p:val>
                                            <p:strVal val="0-#ppt_w/2"/>
                                          </p:val>
                                        </p:tav>
                                        <p:tav tm="100000">
                                          <p:val>
                                            <p:strVal val="#ppt_x"/>
                                          </p:val>
                                        </p:tav>
                                      </p:tavLst>
                                    </p:anim>
                                    <p:anim calcmode="lin" valueType="num">
                                      <p:cBhvr additive="base">
                                        <p:cTn id="8" dur="500" fill="hold"/>
                                        <p:tgtEl>
                                          <p:spTgt spid="860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86031"/>
                                        </p:tgtEl>
                                        <p:attrNameLst>
                                          <p:attrName>style.visibility</p:attrName>
                                        </p:attrNameLst>
                                      </p:cBhvr>
                                      <p:to>
                                        <p:strVal val="visible"/>
                                      </p:to>
                                    </p:set>
                                    <p:anim calcmode="lin" valueType="num">
                                      <p:cBhvr additive="base">
                                        <p:cTn id="12" dur="500" fill="hold"/>
                                        <p:tgtEl>
                                          <p:spTgt spid="86031"/>
                                        </p:tgtEl>
                                        <p:attrNameLst>
                                          <p:attrName>ppt_x</p:attrName>
                                        </p:attrNameLst>
                                      </p:cBhvr>
                                      <p:tavLst>
                                        <p:tav tm="0">
                                          <p:val>
                                            <p:strVal val="0-#ppt_w/2"/>
                                          </p:val>
                                        </p:tav>
                                        <p:tav tm="100000">
                                          <p:val>
                                            <p:strVal val="#ppt_x"/>
                                          </p:val>
                                        </p:tav>
                                      </p:tavLst>
                                    </p:anim>
                                    <p:anim calcmode="lin" valueType="num">
                                      <p:cBhvr additive="base">
                                        <p:cTn id="13" dur="500" fill="hold"/>
                                        <p:tgtEl>
                                          <p:spTgt spid="860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86026"/>
                                        </p:tgtEl>
                                        <p:attrNameLst>
                                          <p:attrName>style.visibility</p:attrName>
                                        </p:attrNameLst>
                                      </p:cBhvr>
                                      <p:to>
                                        <p:strVal val="visible"/>
                                      </p:to>
                                    </p:set>
                                    <p:anim calcmode="lin" valueType="num">
                                      <p:cBhvr additive="base">
                                        <p:cTn id="18" dur="500" fill="hold"/>
                                        <p:tgtEl>
                                          <p:spTgt spid="86026"/>
                                        </p:tgtEl>
                                        <p:attrNameLst>
                                          <p:attrName>ppt_x</p:attrName>
                                        </p:attrNameLst>
                                      </p:cBhvr>
                                      <p:tavLst>
                                        <p:tav tm="0">
                                          <p:val>
                                            <p:strVal val="1+#ppt_w/2"/>
                                          </p:val>
                                        </p:tav>
                                        <p:tav tm="100000">
                                          <p:val>
                                            <p:strVal val="#ppt_x"/>
                                          </p:val>
                                        </p:tav>
                                      </p:tavLst>
                                    </p:anim>
                                    <p:anim calcmode="lin" valueType="num">
                                      <p:cBhvr additive="base">
                                        <p:cTn id="19" dur="500" fill="hold"/>
                                        <p:tgtEl>
                                          <p:spTgt spid="86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grpId="0" nodeType="clickEffect">
                                  <p:stCondLst>
                                    <p:cond delay="0"/>
                                  </p:stCondLst>
                                  <p:childTnLst>
                                    <p:set>
                                      <p:cBhvr>
                                        <p:cTn id="23" dur="1" fill="hold">
                                          <p:stCondLst>
                                            <p:cond delay="0"/>
                                          </p:stCondLst>
                                        </p:cTn>
                                        <p:tgtEl>
                                          <p:spTgt spid="86022"/>
                                        </p:tgtEl>
                                        <p:attrNameLst>
                                          <p:attrName>style.visibility</p:attrName>
                                        </p:attrNameLst>
                                      </p:cBhvr>
                                      <p:to>
                                        <p:strVal val="visible"/>
                                      </p:to>
                                    </p:set>
                                    <p:anim calcmode="lin" valueType="num">
                                      <p:cBhvr additive="base">
                                        <p:cTn id="24" dur="500" fill="hold"/>
                                        <p:tgtEl>
                                          <p:spTgt spid="86022"/>
                                        </p:tgtEl>
                                        <p:attrNameLst>
                                          <p:attrName>ppt_x</p:attrName>
                                        </p:attrNameLst>
                                      </p:cBhvr>
                                      <p:tavLst>
                                        <p:tav tm="0">
                                          <p:val>
                                            <p:strVal val="0-#ppt_w/2"/>
                                          </p:val>
                                        </p:tav>
                                        <p:tav tm="100000">
                                          <p:val>
                                            <p:strVal val="#ppt_x"/>
                                          </p:val>
                                        </p:tav>
                                      </p:tavLst>
                                    </p:anim>
                                    <p:anim calcmode="lin" valueType="num">
                                      <p:cBhvr additive="base">
                                        <p:cTn id="25" dur="500" fill="hold"/>
                                        <p:tgtEl>
                                          <p:spTgt spid="86022"/>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12" fill="hold" grpId="0" nodeType="afterEffect">
                                  <p:stCondLst>
                                    <p:cond delay="0"/>
                                  </p:stCondLst>
                                  <p:childTnLst>
                                    <p:set>
                                      <p:cBhvr>
                                        <p:cTn id="28" dur="1" fill="hold">
                                          <p:stCondLst>
                                            <p:cond delay="0"/>
                                          </p:stCondLst>
                                        </p:cTn>
                                        <p:tgtEl>
                                          <p:spTgt spid="86030"/>
                                        </p:tgtEl>
                                        <p:attrNameLst>
                                          <p:attrName>style.visibility</p:attrName>
                                        </p:attrNameLst>
                                      </p:cBhvr>
                                      <p:to>
                                        <p:strVal val="visible"/>
                                      </p:to>
                                    </p:set>
                                    <p:anim calcmode="lin" valueType="num">
                                      <p:cBhvr additive="base">
                                        <p:cTn id="29" dur="500" fill="hold"/>
                                        <p:tgtEl>
                                          <p:spTgt spid="86030"/>
                                        </p:tgtEl>
                                        <p:attrNameLst>
                                          <p:attrName>ppt_x</p:attrName>
                                        </p:attrNameLst>
                                      </p:cBhvr>
                                      <p:tavLst>
                                        <p:tav tm="0">
                                          <p:val>
                                            <p:strVal val="0-#ppt_w/2"/>
                                          </p:val>
                                        </p:tav>
                                        <p:tav tm="100000">
                                          <p:val>
                                            <p:strVal val="#ppt_x"/>
                                          </p:val>
                                        </p:tav>
                                      </p:tavLst>
                                    </p:anim>
                                    <p:anim calcmode="lin" valueType="num">
                                      <p:cBhvr additive="base">
                                        <p:cTn id="30" dur="500" fill="hold"/>
                                        <p:tgtEl>
                                          <p:spTgt spid="860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86027"/>
                                        </p:tgtEl>
                                        <p:attrNameLst>
                                          <p:attrName>style.visibility</p:attrName>
                                        </p:attrNameLst>
                                      </p:cBhvr>
                                      <p:to>
                                        <p:strVal val="visible"/>
                                      </p:to>
                                    </p:set>
                                    <p:anim calcmode="lin" valueType="num">
                                      <p:cBhvr additive="base">
                                        <p:cTn id="35" dur="500" fill="hold"/>
                                        <p:tgtEl>
                                          <p:spTgt spid="86027"/>
                                        </p:tgtEl>
                                        <p:attrNameLst>
                                          <p:attrName>ppt_x</p:attrName>
                                        </p:attrNameLst>
                                      </p:cBhvr>
                                      <p:tavLst>
                                        <p:tav tm="0">
                                          <p:val>
                                            <p:strVal val="1+#ppt_w/2"/>
                                          </p:val>
                                        </p:tav>
                                        <p:tav tm="100000">
                                          <p:val>
                                            <p:strVal val="#ppt_x"/>
                                          </p:val>
                                        </p:tav>
                                      </p:tavLst>
                                    </p:anim>
                                    <p:anim calcmode="lin" valueType="num">
                                      <p:cBhvr additive="base">
                                        <p:cTn id="36" dur="500" fill="hold"/>
                                        <p:tgtEl>
                                          <p:spTgt spid="860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2" fill="hold" grpId="0" nodeType="clickEffect">
                                  <p:stCondLst>
                                    <p:cond delay="0"/>
                                  </p:stCondLst>
                                  <p:childTnLst>
                                    <p:set>
                                      <p:cBhvr>
                                        <p:cTn id="40" dur="1" fill="hold">
                                          <p:stCondLst>
                                            <p:cond delay="0"/>
                                          </p:stCondLst>
                                        </p:cTn>
                                        <p:tgtEl>
                                          <p:spTgt spid="86021"/>
                                        </p:tgtEl>
                                        <p:attrNameLst>
                                          <p:attrName>style.visibility</p:attrName>
                                        </p:attrNameLst>
                                      </p:cBhvr>
                                      <p:to>
                                        <p:strVal val="visible"/>
                                      </p:to>
                                    </p:set>
                                    <p:anim calcmode="lin" valueType="num">
                                      <p:cBhvr additive="base">
                                        <p:cTn id="41" dur="500" fill="hold"/>
                                        <p:tgtEl>
                                          <p:spTgt spid="86021"/>
                                        </p:tgtEl>
                                        <p:attrNameLst>
                                          <p:attrName>ppt_x</p:attrName>
                                        </p:attrNameLst>
                                      </p:cBhvr>
                                      <p:tavLst>
                                        <p:tav tm="0">
                                          <p:val>
                                            <p:strVal val="0-#ppt_w/2"/>
                                          </p:val>
                                        </p:tav>
                                        <p:tav tm="100000">
                                          <p:val>
                                            <p:strVal val="#ppt_x"/>
                                          </p:val>
                                        </p:tav>
                                      </p:tavLst>
                                    </p:anim>
                                    <p:anim calcmode="lin" valueType="num">
                                      <p:cBhvr additive="base">
                                        <p:cTn id="42" dur="500" fill="hold"/>
                                        <p:tgtEl>
                                          <p:spTgt spid="86021"/>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12" fill="hold" grpId="0" nodeType="afterEffect">
                                  <p:stCondLst>
                                    <p:cond delay="0"/>
                                  </p:stCondLst>
                                  <p:childTnLst>
                                    <p:set>
                                      <p:cBhvr>
                                        <p:cTn id="45" dur="1" fill="hold">
                                          <p:stCondLst>
                                            <p:cond delay="0"/>
                                          </p:stCondLst>
                                        </p:cTn>
                                        <p:tgtEl>
                                          <p:spTgt spid="86037"/>
                                        </p:tgtEl>
                                        <p:attrNameLst>
                                          <p:attrName>style.visibility</p:attrName>
                                        </p:attrNameLst>
                                      </p:cBhvr>
                                      <p:to>
                                        <p:strVal val="visible"/>
                                      </p:to>
                                    </p:set>
                                    <p:anim calcmode="lin" valueType="num">
                                      <p:cBhvr additive="base">
                                        <p:cTn id="46" dur="500" fill="hold"/>
                                        <p:tgtEl>
                                          <p:spTgt spid="86037"/>
                                        </p:tgtEl>
                                        <p:attrNameLst>
                                          <p:attrName>ppt_x</p:attrName>
                                        </p:attrNameLst>
                                      </p:cBhvr>
                                      <p:tavLst>
                                        <p:tav tm="0">
                                          <p:val>
                                            <p:strVal val="0-#ppt_w/2"/>
                                          </p:val>
                                        </p:tav>
                                        <p:tav tm="100000">
                                          <p:val>
                                            <p:strVal val="#ppt_x"/>
                                          </p:val>
                                        </p:tav>
                                      </p:tavLst>
                                    </p:anim>
                                    <p:anim calcmode="lin" valueType="num">
                                      <p:cBhvr additive="base">
                                        <p:cTn id="47" dur="500" fill="hold"/>
                                        <p:tgtEl>
                                          <p:spTgt spid="8603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6" fill="hold" grpId="0" nodeType="clickEffect">
                                  <p:stCondLst>
                                    <p:cond delay="0"/>
                                  </p:stCondLst>
                                  <p:childTnLst>
                                    <p:set>
                                      <p:cBhvr>
                                        <p:cTn id="51" dur="1" fill="hold">
                                          <p:stCondLst>
                                            <p:cond delay="0"/>
                                          </p:stCondLst>
                                        </p:cTn>
                                        <p:tgtEl>
                                          <p:spTgt spid="86028"/>
                                        </p:tgtEl>
                                        <p:attrNameLst>
                                          <p:attrName>style.visibility</p:attrName>
                                        </p:attrNameLst>
                                      </p:cBhvr>
                                      <p:to>
                                        <p:strVal val="visible"/>
                                      </p:to>
                                    </p:set>
                                    <p:anim calcmode="lin" valueType="num">
                                      <p:cBhvr additive="base">
                                        <p:cTn id="52" dur="500" fill="hold"/>
                                        <p:tgtEl>
                                          <p:spTgt spid="86028"/>
                                        </p:tgtEl>
                                        <p:attrNameLst>
                                          <p:attrName>ppt_x</p:attrName>
                                        </p:attrNameLst>
                                      </p:cBhvr>
                                      <p:tavLst>
                                        <p:tav tm="0">
                                          <p:val>
                                            <p:strVal val="1+#ppt_w/2"/>
                                          </p:val>
                                        </p:tav>
                                        <p:tav tm="100000">
                                          <p:val>
                                            <p:strVal val="#ppt_x"/>
                                          </p:val>
                                        </p:tav>
                                      </p:tavLst>
                                    </p:anim>
                                    <p:anim calcmode="lin" valueType="num">
                                      <p:cBhvr additive="base">
                                        <p:cTn id="53" dur="500" fill="hold"/>
                                        <p:tgtEl>
                                          <p:spTgt spid="8602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12" fill="hold" grpId="0" nodeType="clickEffect">
                                  <p:stCondLst>
                                    <p:cond delay="0"/>
                                  </p:stCondLst>
                                  <p:childTnLst>
                                    <p:set>
                                      <p:cBhvr>
                                        <p:cTn id="57" dur="1" fill="hold">
                                          <p:stCondLst>
                                            <p:cond delay="0"/>
                                          </p:stCondLst>
                                        </p:cTn>
                                        <p:tgtEl>
                                          <p:spTgt spid="86020"/>
                                        </p:tgtEl>
                                        <p:attrNameLst>
                                          <p:attrName>style.visibility</p:attrName>
                                        </p:attrNameLst>
                                      </p:cBhvr>
                                      <p:to>
                                        <p:strVal val="visible"/>
                                      </p:to>
                                    </p:set>
                                    <p:anim calcmode="lin" valueType="num">
                                      <p:cBhvr additive="base">
                                        <p:cTn id="58" dur="500" fill="hold"/>
                                        <p:tgtEl>
                                          <p:spTgt spid="86020"/>
                                        </p:tgtEl>
                                        <p:attrNameLst>
                                          <p:attrName>ppt_x</p:attrName>
                                        </p:attrNameLst>
                                      </p:cBhvr>
                                      <p:tavLst>
                                        <p:tav tm="0">
                                          <p:val>
                                            <p:strVal val="0-#ppt_w/2"/>
                                          </p:val>
                                        </p:tav>
                                        <p:tav tm="100000">
                                          <p:val>
                                            <p:strVal val="#ppt_x"/>
                                          </p:val>
                                        </p:tav>
                                      </p:tavLst>
                                    </p:anim>
                                    <p:anim calcmode="lin" valueType="num">
                                      <p:cBhvr additive="base">
                                        <p:cTn id="59" dur="500" fill="hold"/>
                                        <p:tgtEl>
                                          <p:spTgt spid="86020"/>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 presetClass="entr" presetSubtype="12" fill="hold" grpId="0" nodeType="afterEffect">
                                  <p:stCondLst>
                                    <p:cond delay="0"/>
                                  </p:stCondLst>
                                  <p:childTnLst>
                                    <p:set>
                                      <p:cBhvr>
                                        <p:cTn id="62" dur="1" fill="hold">
                                          <p:stCondLst>
                                            <p:cond delay="0"/>
                                          </p:stCondLst>
                                        </p:cTn>
                                        <p:tgtEl>
                                          <p:spTgt spid="86034"/>
                                        </p:tgtEl>
                                        <p:attrNameLst>
                                          <p:attrName>style.visibility</p:attrName>
                                        </p:attrNameLst>
                                      </p:cBhvr>
                                      <p:to>
                                        <p:strVal val="visible"/>
                                      </p:to>
                                    </p:set>
                                    <p:anim calcmode="lin" valueType="num">
                                      <p:cBhvr additive="base">
                                        <p:cTn id="63" dur="500" fill="hold"/>
                                        <p:tgtEl>
                                          <p:spTgt spid="86034"/>
                                        </p:tgtEl>
                                        <p:attrNameLst>
                                          <p:attrName>ppt_x</p:attrName>
                                        </p:attrNameLst>
                                      </p:cBhvr>
                                      <p:tavLst>
                                        <p:tav tm="0">
                                          <p:val>
                                            <p:strVal val="0-#ppt_w/2"/>
                                          </p:val>
                                        </p:tav>
                                        <p:tav tm="100000">
                                          <p:val>
                                            <p:strVal val="#ppt_x"/>
                                          </p:val>
                                        </p:tav>
                                      </p:tavLst>
                                    </p:anim>
                                    <p:anim calcmode="lin" valueType="num">
                                      <p:cBhvr additive="base">
                                        <p:cTn id="64" dur="500" fill="hold"/>
                                        <p:tgtEl>
                                          <p:spTgt spid="8603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6" fill="hold" grpId="0" nodeType="clickEffect">
                                  <p:stCondLst>
                                    <p:cond delay="0"/>
                                  </p:stCondLst>
                                  <p:childTnLst>
                                    <p:set>
                                      <p:cBhvr>
                                        <p:cTn id="68" dur="1" fill="hold">
                                          <p:stCondLst>
                                            <p:cond delay="0"/>
                                          </p:stCondLst>
                                        </p:cTn>
                                        <p:tgtEl>
                                          <p:spTgt spid="86029"/>
                                        </p:tgtEl>
                                        <p:attrNameLst>
                                          <p:attrName>style.visibility</p:attrName>
                                        </p:attrNameLst>
                                      </p:cBhvr>
                                      <p:to>
                                        <p:strVal val="visible"/>
                                      </p:to>
                                    </p:set>
                                    <p:anim calcmode="lin" valueType="num">
                                      <p:cBhvr additive="base">
                                        <p:cTn id="69" dur="500" fill="hold"/>
                                        <p:tgtEl>
                                          <p:spTgt spid="86029"/>
                                        </p:tgtEl>
                                        <p:attrNameLst>
                                          <p:attrName>ppt_x</p:attrName>
                                        </p:attrNameLst>
                                      </p:cBhvr>
                                      <p:tavLst>
                                        <p:tav tm="0">
                                          <p:val>
                                            <p:strVal val="1+#ppt_w/2"/>
                                          </p:val>
                                        </p:tav>
                                        <p:tav tm="100000">
                                          <p:val>
                                            <p:strVal val="#ppt_x"/>
                                          </p:val>
                                        </p:tav>
                                      </p:tavLst>
                                    </p:anim>
                                    <p:anim calcmode="lin" valueType="num">
                                      <p:cBhvr additive="base">
                                        <p:cTn id="70" dur="500" fill="hold"/>
                                        <p:tgtEl>
                                          <p:spTgt spid="8602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12" fill="hold" grpId="0" nodeType="clickEffect">
                                  <p:stCondLst>
                                    <p:cond delay="0"/>
                                  </p:stCondLst>
                                  <p:childTnLst>
                                    <p:set>
                                      <p:cBhvr>
                                        <p:cTn id="74" dur="1" fill="hold">
                                          <p:stCondLst>
                                            <p:cond delay="0"/>
                                          </p:stCondLst>
                                        </p:cTn>
                                        <p:tgtEl>
                                          <p:spTgt spid="86019"/>
                                        </p:tgtEl>
                                        <p:attrNameLst>
                                          <p:attrName>style.visibility</p:attrName>
                                        </p:attrNameLst>
                                      </p:cBhvr>
                                      <p:to>
                                        <p:strVal val="visible"/>
                                      </p:to>
                                    </p:set>
                                    <p:anim calcmode="lin" valueType="num">
                                      <p:cBhvr additive="base">
                                        <p:cTn id="75" dur="500" fill="hold"/>
                                        <p:tgtEl>
                                          <p:spTgt spid="86019"/>
                                        </p:tgtEl>
                                        <p:attrNameLst>
                                          <p:attrName>ppt_x</p:attrName>
                                        </p:attrNameLst>
                                      </p:cBhvr>
                                      <p:tavLst>
                                        <p:tav tm="0">
                                          <p:val>
                                            <p:strVal val="0-#ppt_w/2"/>
                                          </p:val>
                                        </p:tav>
                                        <p:tav tm="100000">
                                          <p:val>
                                            <p:strVal val="#ppt_x"/>
                                          </p:val>
                                        </p:tav>
                                      </p:tavLst>
                                    </p:anim>
                                    <p:anim calcmode="lin" valueType="num">
                                      <p:cBhvr additive="base">
                                        <p:cTn id="76" dur="500" fill="hold"/>
                                        <p:tgtEl>
                                          <p:spTgt spid="86019"/>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2" presetClass="entr" presetSubtype="12" fill="hold" grpId="0" nodeType="afterEffect">
                                  <p:stCondLst>
                                    <p:cond delay="0"/>
                                  </p:stCondLst>
                                  <p:childTnLst>
                                    <p:set>
                                      <p:cBhvr>
                                        <p:cTn id="79" dur="1" fill="hold">
                                          <p:stCondLst>
                                            <p:cond delay="0"/>
                                          </p:stCondLst>
                                        </p:cTn>
                                        <p:tgtEl>
                                          <p:spTgt spid="86032"/>
                                        </p:tgtEl>
                                        <p:attrNameLst>
                                          <p:attrName>style.visibility</p:attrName>
                                        </p:attrNameLst>
                                      </p:cBhvr>
                                      <p:to>
                                        <p:strVal val="visible"/>
                                      </p:to>
                                    </p:set>
                                    <p:anim calcmode="lin" valueType="num">
                                      <p:cBhvr additive="base">
                                        <p:cTn id="80" dur="500" fill="hold"/>
                                        <p:tgtEl>
                                          <p:spTgt spid="86032"/>
                                        </p:tgtEl>
                                        <p:attrNameLst>
                                          <p:attrName>ppt_x</p:attrName>
                                        </p:attrNameLst>
                                      </p:cBhvr>
                                      <p:tavLst>
                                        <p:tav tm="0">
                                          <p:val>
                                            <p:strVal val="0-#ppt_w/2"/>
                                          </p:val>
                                        </p:tav>
                                        <p:tav tm="100000">
                                          <p:val>
                                            <p:strVal val="#ppt_x"/>
                                          </p:val>
                                        </p:tav>
                                      </p:tavLst>
                                    </p:anim>
                                    <p:anim calcmode="lin" valueType="num">
                                      <p:cBhvr additive="base">
                                        <p:cTn id="81" dur="500" fill="hold"/>
                                        <p:tgtEl>
                                          <p:spTgt spid="86032"/>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6" fill="hold" grpId="0" nodeType="clickEffect">
                                  <p:stCondLst>
                                    <p:cond delay="0"/>
                                  </p:stCondLst>
                                  <p:childTnLst>
                                    <p:set>
                                      <p:cBhvr>
                                        <p:cTn id="85" dur="1" fill="hold">
                                          <p:stCondLst>
                                            <p:cond delay="0"/>
                                          </p:stCondLst>
                                        </p:cTn>
                                        <p:tgtEl>
                                          <p:spTgt spid="86033"/>
                                        </p:tgtEl>
                                        <p:attrNameLst>
                                          <p:attrName>style.visibility</p:attrName>
                                        </p:attrNameLst>
                                      </p:cBhvr>
                                      <p:to>
                                        <p:strVal val="visible"/>
                                      </p:to>
                                    </p:set>
                                    <p:anim calcmode="lin" valueType="num">
                                      <p:cBhvr additive="base">
                                        <p:cTn id="86" dur="500" fill="hold"/>
                                        <p:tgtEl>
                                          <p:spTgt spid="86033"/>
                                        </p:tgtEl>
                                        <p:attrNameLst>
                                          <p:attrName>ppt_x</p:attrName>
                                        </p:attrNameLst>
                                      </p:cBhvr>
                                      <p:tavLst>
                                        <p:tav tm="0">
                                          <p:val>
                                            <p:strVal val="1+#ppt_w/2"/>
                                          </p:val>
                                        </p:tav>
                                        <p:tav tm="100000">
                                          <p:val>
                                            <p:strVal val="#ppt_x"/>
                                          </p:val>
                                        </p:tav>
                                      </p:tavLst>
                                    </p:anim>
                                    <p:anim calcmode="lin" valueType="num">
                                      <p:cBhvr additive="base">
                                        <p:cTn id="87" dur="500" fill="hold"/>
                                        <p:tgtEl>
                                          <p:spTgt spid="8603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1" fill="hold" grpId="0" nodeType="clickEffect">
                                  <p:stCondLst>
                                    <p:cond delay="0"/>
                                  </p:stCondLst>
                                  <p:childTnLst>
                                    <p:set>
                                      <p:cBhvr>
                                        <p:cTn id="91" dur="1" fill="hold">
                                          <p:stCondLst>
                                            <p:cond delay="0"/>
                                          </p:stCondLst>
                                        </p:cTn>
                                        <p:tgtEl>
                                          <p:spTgt spid="86025"/>
                                        </p:tgtEl>
                                        <p:attrNameLst>
                                          <p:attrName>style.visibility</p:attrName>
                                        </p:attrNameLst>
                                      </p:cBhvr>
                                      <p:to>
                                        <p:strVal val="visible"/>
                                      </p:to>
                                    </p:set>
                                    <p:anim calcmode="lin" valueType="num">
                                      <p:cBhvr additive="base">
                                        <p:cTn id="92" dur="500" fill="hold"/>
                                        <p:tgtEl>
                                          <p:spTgt spid="86025"/>
                                        </p:tgtEl>
                                        <p:attrNameLst>
                                          <p:attrName>ppt_x</p:attrName>
                                        </p:attrNameLst>
                                      </p:cBhvr>
                                      <p:tavLst>
                                        <p:tav tm="0">
                                          <p:val>
                                            <p:strVal val="#ppt_x"/>
                                          </p:val>
                                        </p:tav>
                                        <p:tav tm="100000">
                                          <p:val>
                                            <p:strVal val="#ppt_x"/>
                                          </p:val>
                                        </p:tav>
                                      </p:tavLst>
                                    </p:anim>
                                    <p:anim calcmode="lin" valueType="num">
                                      <p:cBhvr additive="base">
                                        <p:cTn id="93" dur="500" fill="hold"/>
                                        <p:tgtEl>
                                          <p:spTgt spid="86025"/>
                                        </p:tgtEl>
                                        <p:attrNameLst>
                                          <p:attrName>ppt_y</p:attrName>
                                        </p:attrNameLst>
                                      </p:cBhvr>
                                      <p:tavLst>
                                        <p:tav tm="0">
                                          <p:val>
                                            <p:strVal val="0-#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grpId="0" nodeType="clickEffect">
                                  <p:stCondLst>
                                    <p:cond delay="0"/>
                                  </p:stCondLst>
                                  <p:childTnLst>
                                    <p:set>
                                      <p:cBhvr>
                                        <p:cTn id="97" dur="1" fill="hold">
                                          <p:stCondLst>
                                            <p:cond delay="0"/>
                                          </p:stCondLst>
                                        </p:cTn>
                                        <p:tgtEl>
                                          <p:spTgt spid="86035"/>
                                        </p:tgtEl>
                                        <p:attrNameLst>
                                          <p:attrName>style.visibility</p:attrName>
                                        </p:attrNameLst>
                                      </p:cBhvr>
                                      <p:to>
                                        <p:strVal val="visible"/>
                                      </p:to>
                                    </p:set>
                                    <p:anim calcmode="lin" valueType="num">
                                      <p:cBhvr additive="base">
                                        <p:cTn id="98" dur="500" fill="hold"/>
                                        <p:tgtEl>
                                          <p:spTgt spid="86035"/>
                                        </p:tgtEl>
                                        <p:attrNameLst>
                                          <p:attrName>ppt_x</p:attrName>
                                        </p:attrNameLst>
                                      </p:cBhvr>
                                      <p:tavLst>
                                        <p:tav tm="0">
                                          <p:val>
                                            <p:strVal val="0-#ppt_w/2"/>
                                          </p:val>
                                        </p:tav>
                                        <p:tav tm="100000">
                                          <p:val>
                                            <p:strVal val="#ppt_x"/>
                                          </p:val>
                                        </p:tav>
                                      </p:tavLst>
                                    </p:anim>
                                    <p:anim calcmode="lin" valueType="num">
                                      <p:cBhvr additive="base">
                                        <p:cTn id="99" dur="500" fill="hold"/>
                                        <p:tgtEl>
                                          <p:spTgt spid="86035"/>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6" fill="hold" grpId="0" nodeType="clickEffect">
                                  <p:stCondLst>
                                    <p:cond delay="0"/>
                                  </p:stCondLst>
                                  <p:childTnLst>
                                    <p:set>
                                      <p:cBhvr>
                                        <p:cTn id="103" dur="1" fill="hold">
                                          <p:stCondLst>
                                            <p:cond delay="0"/>
                                          </p:stCondLst>
                                        </p:cTn>
                                        <p:tgtEl>
                                          <p:spTgt spid="86036"/>
                                        </p:tgtEl>
                                        <p:attrNameLst>
                                          <p:attrName>style.visibility</p:attrName>
                                        </p:attrNameLst>
                                      </p:cBhvr>
                                      <p:to>
                                        <p:strVal val="visible"/>
                                      </p:to>
                                    </p:set>
                                    <p:anim calcmode="lin" valueType="num">
                                      <p:cBhvr additive="base">
                                        <p:cTn id="104" dur="500" fill="hold"/>
                                        <p:tgtEl>
                                          <p:spTgt spid="86036"/>
                                        </p:tgtEl>
                                        <p:attrNameLst>
                                          <p:attrName>ppt_x</p:attrName>
                                        </p:attrNameLst>
                                      </p:cBhvr>
                                      <p:tavLst>
                                        <p:tav tm="0">
                                          <p:val>
                                            <p:strVal val="1+#ppt_w/2"/>
                                          </p:val>
                                        </p:tav>
                                        <p:tav tm="100000">
                                          <p:val>
                                            <p:strVal val="#ppt_x"/>
                                          </p:val>
                                        </p:tav>
                                      </p:tavLst>
                                    </p:anim>
                                    <p:anim calcmode="lin" valueType="num">
                                      <p:cBhvr additive="base">
                                        <p:cTn id="105" dur="500" fill="hold"/>
                                        <p:tgtEl>
                                          <p:spTgt spid="860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nimBg="1"/>
      <p:bldP spid="86020" grpId="0" animBg="1"/>
      <p:bldP spid="86021" grpId="0" animBg="1"/>
      <p:bldP spid="86022" grpId="0" animBg="1"/>
      <p:bldP spid="86024" grpId="0" animBg="1"/>
      <p:bldP spid="86025" grpId="0" animBg="1"/>
      <p:bldP spid="86026" grpId="0" autoUpdateAnimBg="0"/>
      <p:bldP spid="86027" grpId="0" autoUpdateAnimBg="0"/>
      <p:bldP spid="86028" grpId="0" autoUpdateAnimBg="0"/>
      <p:bldP spid="86029" grpId="0" autoUpdateAnimBg="0"/>
      <p:bldP spid="86030" grpId="0" autoUpdateAnimBg="0"/>
      <p:bldP spid="86031" grpId="0" autoUpdateAnimBg="0"/>
      <p:bldP spid="86032" grpId="0" autoUpdateAnimBg="0"/>
      <p:bldP spid="86033" grpId="0" autoUpdateAnimBg="0"/>
      <p:bldP spid="86034" grpId="0" autoUpdateAnimBg="0"/>
      <p:bldP spid="86035" grpId="0" autoUpdateAnimBg="0"/>
      <p:bldP spid="86036" grpId="0" autoUpdateAnimBg="0"/>
      <p:bldP spid="86037"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812800"/>
          </a:xfrm>
        </p:spPr>
        <p:txBody>
          <a:bodyPr/>
          <a:lstStyle/>
          <a:p>
            <a:pPr algn="l" eaLnBrk="1" hangingPunct="1"/>
            <a:r>
              <a:rPr lang="de-DE" sz="3600" smtClean="0"/>
              <a:t>Zur Diagnose der gegenwärtigen Krise</a:t>
            </a:r>
            <a:endParaRPr lang="de-AT" sz="3600" smtClean="0"/>
          </a:p>
        </p:txBody>
      </p:sp>
      <p:sp>
        <p:nvSpPr>
          <p:cNvPr id="13315" name="Rectangle 3"/>
          <p:cNvSpPr>
            <a:spLocks noGrp="1" noChangeArrowheads="1"/>
          </p:cNvSpPr>
          <p:nvPr>
            <p:ph type="body" idx="1"/>
          </p:nvPr>
        </p:nvSpPr>
        <p:spPr>
          <a:xfrm>
            <a:off x="495300" y="971550"/>
            <a:ext cx="8448675" cy="4895850"/>
          </a:xfrm>
        </p:spPr>
        <p:txBody>
          <a:bodyPr/>
          <a:lstStyle/>
          <a:p>
            <a:pPr eaLnBrk="1" hangingPunct="1"/>
            <a:r>
              <a:rPr lang="de-DE" sz="2000" i="1" smtClean="0"/>
              <a:t>Multiple Krise – Megakrise - in verschiedenen Bereichen und weltweit</a:t>
            </a:r>
          </a:p>
          <a:p>
            <a:pPr eaLnBrk="1" hangingPunct="1">
              <a:buFontTx/>
              <a:buNone/>
            </a:pPr>
            <a:r>
              <a:rPr lang="de-DE" sz="2000" i="1" smtClean="0"/>
              <a:t>	ausgelöst durch das Platzen der Immobilienblase in den USA (aber auch in Spanien, Irland, Bulgarien etc.)</a:t>
            </a:r>
          </a:p>
          <a:p>
            <a:pPr eaLnBrk="1" hangingPunct="1">
              <a:buFontTx/>
              <a:buNone/>
            </a:pPr>
            <a:r>
              <a:rPr lang="de-DE" sz="2000" i="1" smtClean="0"/>
              <a:t>-&gt;  Globale Finanzkrise, zunächst im Banken- und Kreditsystem und bei Finanzdienstleistern, Kapitalvernichtung im Ausmass von 4.000 Mrd $</a:t>
            </a:r>
          </a:p>
          <a:p>
            <a:pPr eaLnBrk="1" hangingPunct="1">
              <a:buFontTx/>
              <a:buNone/>
            </a:pPr>
            <a:r>
              <a:rPr lang="de-DE" sz="2000" i="1" smtClean="0"/>
              <a:t>-&gt; greift auf die Realwirtschaft über</a:t>
            </a:r>
          </a:p>
          <a:p>
            <a:pPr eaLnBrk="1" hangingPunct="1">
              <a:buFontTx/>
              <a:buNone/>
            </a:pPr>
            <a:r>
              <a:rPr lang="de-DE" sz="2000" i="1" smtClean="0"/>
              <a:t>-&gt; Außenhandel bricht stark ein (für Deutschland besonders schwer zu verdauen, Österreich in seinem Sog)</a:t>
            </a:r>
          </a:p>
          <a:p>
            <a:pPr eaLnBrk="1" hangingPunct="1">
              <a:buFontTx/>
              <a:buNone/>
            </a:pPr>
            <a:r>
              <a:rPr lang="de-DE" sz="2000" i="1" smtClean="0"/>
              <a:t>-&gt; Transport und Kommunikationssystem  stark betroffen</a:t>
            </a:r>
          </a:p>
          <a:p>
            <a:pPr eaLnBrk="1" hangingPunct="1">
              <a:buFontTx/>
              <a:buNone/>
            </a:pPr>
            <a:r>
              <a:rPr lang="de-DE" sz="2000" i="1" smtClean="0"/>
              <a:t>-&gt; schwerste Rezession seit 2. Weltkrieg ist zu erwarten (abgesehen von der Transformation ehem. sozialistischer Länder in den 90er Jahren)</a:t>
            </a:r>
          </a:p>
          <a:p>
            <a:pPr eaLnBrk="1" hangingPunct="1">
              <a:buFontTx/>
              <a:buNone/>
            </a:pPr>
            <a:r>
              <a:rPr lang="de-DE" sz="2000" i="1" smtClean="0"/>
              <a:t>-&gt; Wachstumseinbrüche bis in den zweistelligen Bereich möglich, vielleicht sogar tiefe und mehrere Jahre dauernde Depression</a:t>
            </a:r>
          </a:p>
          <a:p>
            <a:pPr eaLnBrk="1" hangingPunct="1"/>
            <a:r>
              <a:rPr lang="de-DE" sz="2000" i="1" smtClean="0"/>
              <a:t>Ernährungskrise und Ökokrise, Glaubenskrise, Eliten ratlos</a:t>
            </a:r>
          </a:p>
          <a:p>
            <a:pPr eaLnBrk="1" hangingPunct="1">
              <a:buFontTx/>
              <a:buNone/>
            </a:pPr>
            <a:endParaRPr lang="de-AT" sz="2000" i="1" smtClean="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812800"/>
          </a:xfrm>
        </p:spPr>
        <p:txBody>
          <a:bodyPr/>
          <a:lstStyle/>
          <a:p>
            <a:pPr algn="l" eaLnBrk="1" hangingPunct="1"/>
            <a:r>
              <a:rPr lang="de-DE" sz="3600" smtClean="0"/>
              <a:t>Zur Diagnose der gegenwärtigen Krise</a:t>
            </a:r>
            <a:endParaRPr lang="de-AT" sz="3600" smtClean="0"/>
          </a:p>
        </p:txBody>
      </p:sp>
      <p:sp>
        <p:nvSpPr>
          <p:cNvPr id="2224131" name="Rectangle 3"/>
          <p:cNvSpPr>
            <a:spLocks noGrp="1" noChangeArrowheads="1"/>
          </p:cNvSpPr>
          <p:nvPr>
            <p:ph type="body" idx="1"/>
          </p:nvPr>
        </p:nvSpPr>
        <p:spPr>
          <a:xfrm>
            <a:off x="257175" y="971550"/>
            <a:ext cx="8705850" cy="4895850"/>
          </a:xfrm>
        </p:spPr>
        <p:txBody>
          <a:bodyPr/>
          <a:lstStyle/>
          <a:p>
            <a:pPr algn="r" eaLnBrk="1" hangingPunct="1">
              <a:buFontTx/>
              <a:buNone/>
              <a:defRPr/>
            </a:pPr>
            <a:r>
              <a:rPr lang="de-DE" sz="2400" i="1" dirty="0" smtClean="0">
                <a:hlinkClick r:id="rId3"/>
              </a:rPr>
              <a:t> </a:t>
            </a:r>
            <a:r>
              <a:rPr lang="de-DE" sz="2400" i="1" dirty="0" smtClean="0"/>
              <a:t> </a:t>
            </a:r>
          </a:p>
          <a:p>
            <a:pPr marL="0" indent="0" algn="r" eaLnBrk="1" hangingPunct="1">
              <a:spcBef>
                <a:spcPts val="0"/>
              </a:spcBef>
              <a:buFontTx/>
              <a:buNone/>
              <a:defRPr/>
            </a:pPr>
            <a:r>
              <a:rPr lang="de-DE" sz="2800" i="1" dirty="0" smtClean="0"/>
              <a:t>Der Nationalismus und Sozialismus sind gescheitert. </a:t>
            </a:r>
          </a:p>
          <a:p>
            <a:pPr marL="0" indent="0" algn="r" eaLnBrk="1" hangingPunct="1">
              <a:spcBef>
                <a:spcPts val="0"/>
              </a:spcBef>
              <a:buFontTx/>
              <a:buNone/>
              <a:defRPr/>
            </a:pPr>
            <a:r>
              <a:rPr lang="de-DE" sz="2800" i="1" dirty="0" smtClean="0"/>
              <a:t>Und was ist mit dem Kapitalismus? </a:t>
            </a:r>
          </a:p>
          <a:p>
            <a:pPr marL="0" indent="0" algn="r" eaLnBrk="1" hangingPunct="1">
              <a:spcBef>
                <a:spcPts val="0"/>
              </a:spcBef>
              <a:buFontTx/>
              <a:buNone/>
              <a:defRPr/>
            </a:pPr>
            <a:r>
              <a:rPr lang="de-DE" sz="2800" i="1" dirty="0" smtClean="0"/>
              <a:t>Leider ist auch diese Idee gescheitert. </a:t>
            </a:r>
          </a:p>
          <a:p>
            <a:pPr marL="0" indent="0" algn="r" eaLnBrk="1" hangingPunct="1">
              <a:spcBef>
                <a:spcPts val="0"/>
              </a:spcBef>
              <a:buFontTx/>
              <a:buNone/>
              <a:defRPr/>
            </a:pPr>
            <a:r>
              <a:rPr lang="de-DE" sz="2800" i="1" dirty="0" smtClean="0"/>
              <a:t>Der Markt allein richtet es nicht. </a:t>
            </a:r>
          </a:p>
          <a:p>
            <a:pPr algn="r" eaLnBrk="1" hangingPunct="1">
              <a:buFontTx/>
              <a:buNone/>
              <a:defRPr/>
            </a:pPr>
            <a:endParaRPr lang="de-DE" sz="1800" dirty="0" smtClean="0"/>
          </a:p>
          <a:p>
            <a:pPr algn="r" eaLnBrk="1" hangingPunct="1">
              <a:buFontTx/>
              <a:buNone/>
              <a:defRPr/>
            </a:pPr>
            <a:endParaRPr lang="de-DE" sz="1800" dirty="0" smtClean="0"/>
          </a:p>
          <a:p>
            <a:pPr marL="0" indent="0" algn="r" eaLnBrk="1" hangingPunct="1">
              <a:spcBef>
                <a:spcPts val="0"/>
              </a:spcBef>
              <a:buFontTx/>
              <a:buNone/>
              <a:defRPr/>
            </a:pPr>
            <a:r>
              <a:rPr lang="de-DE" sz="1800" dirty="0" smtClean="0"/>
              <a:t>Ole von Beust</a:t>
            </a:r>
          </a:p>
          <a:p>
            <a:pPr marL="0" indent="0" algn="r" eaLnBrk="1" hangingPunct="1">
              <a:spcBef>
                <a:spcPts val="0"/>
              </a:spcBef>
              <a:buFontTx/>
              <a:buNone/>
              <a:defRPr/>
            </a:pPr>
            <a:r>
              <a:rPr lang="de-DE" sz="1800" dirty="0" smtClean="0"/>
              <a:t>Oberbürgermeister von Hamburg</a:t>
            </a:r>
          </a:p>
          <a:p>
            <a:pPr marL="0" indent="0" algn="r" eaLnBrk="1" hangingPunct="1">
              <a:spcBef>
                <a:spcPts val="0"/>
              </a:spcBef>
              <a:buFontTx/>
              <a:buNone/>
              <a:defRPr/>
            </a:pPr>
            <a:r>
              <a:rPr lang="de-DE" sz="1800" dirty="0" smtClean="0"/>
              <a:t>am 12. Februar 2009</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a:xfrm>
            <a:off x="685800" y="0"/>
            <a:ext cx="7772400" cy="571500"/>
          </a:xfrm>
        </p:spPr>
        <p:txBody>
          <a:bodyPr/>
          <a:lstStyle/>
          <a:p>
            <a:pPr eaLnBrk="1" hangingPunct="1"/>
            <a:r>
              <a:rPr lang="de-DE" sz="2800" smtClean="0"/>
              <a:t>Kleine Warenproduktion</a:t>
            </a:r>
            <a:endParaRPr lang="es-ES_tradnl" sz="2800" smtClean="0"/>
          </a:p>
        </p:txBody>
      </p:sp>
      <p:sp>
        <p:nvSpPr>
          <p:cNvPr id="15363" name="Abgerundetes Rechteck 21"/>
          <p:cNvSpPr>
            <a:spLocks noChangeArrowheads="1"/>
          </p:cNvSpPr>
          <p:nvPr/>
        </p:nvSpPr>
        <p:spPr bwMode="auto">
          <a:xfrm>
            <a:off x="3562350" y="1790700"/>
            <a:ext cx="2076450" cy="1152525"/>
          </a:xfrm>
          <a:prstGeom prst="roundRect">
            <a:avLst>
              <a:gd name="adj" fmla="val 16667"/>
            </a:avLst>
          </a:prstGeom>
          <a:solidFill>
            <a:schemeClr val="bg1"/>
          </a:solidFill>
          <a:ln w="9525" algn="ctr">
            <a:solidFill>
              <a:schemeClr val="tx1"/>
            </a:solidFill>
            <a:round/>
            <a:headEnd/>
            <a:tailEnd/>
          </a:ln>
        </p:spPr>
        <p:txBody>
          <a:bodyPr wrap="none" anchor="ctr"/>
          <a:lstStyle/>
          <a:p>
            <a:r>
              <a:rPr lang="de-DE"/>
              <a:t>Produktion</a:t>
            </a:r>
            <a:endParaRPr lang="es-ES_tradnl"/>
          </a:p>
        </p:txBody>
      </p:sp>
      <p:sp>
        <p:nvSpPr>
          <p:cNvPr id="15364" name="Abgerundetes Rechteck 22"/>
          <p:cNvSpPr>
            <a:spLocks noChangeArrowheads="1"/>
          </p:cNvSpPr>
          <p:nvPr/>
        </p:nvSpPr>
        <p:spPr bwMode="auto">
          <a:xfrm>
            <a:off x="6686550" y="1790700"/>
            <a:ext cx="1314450" cy="1162050"/>
          </a:xfrm>
          <a:prstGeom prst="roundRect">
            <a:avLst>
              <a:gd name="adj" fmla="val 16667"/>
            </a:avLst>
          </a:prstGeom>
          <a:solidFill>
            <a:schemeClr val="bg1"/>
          </a:solidFill>
          <a:ln w="9525" algn="ctr">
            <a:solidFill>
              <a:schemeClr val="tx1"/>
            </a:solidFill>
            <a:round/>
            <a:headEnd/>
            <a:tailEnd/>
          </a:ln>
        </p:spPr>
        <p:txBody>
          <a:bodyPr wrap="none" anchor="ctr"/>
          <a:lstStyle/>
          <a:p>
            <a:r>
              <a:rPr lang="de-DE"/>
              <a:t>Konsum</a:t>
            </a:r>
            <a:endParaRPr lang="es-ES_tradnl"/>
          </a:p>
        </p:txBody>
      </p:sp>
      <p:sp>
        <p:nvSpPr>
          <p:cNvPr id="15365" name="Nach unten gekrümmter Pfeil 23"/>
          <p:cNvSpPr>
            <a:spLocks noChangeArrowheads="1"/>
          </p:cNvSpPr>
          <p:nvPr/>
        </p:nvSpPr>
        <p:spPr bwMode="auto">
          <a:xfrm>
            <a:off x="4867275" y="533400"/>
            <a:ext cx="2800350" cy="1257300"/>
          </a:xfrm>
          <a:prstGeom prst="curvedDownArrow">
            <a:avLst>
              <a:gd name="adj1" fmla="val 25005"/>
              <a:gd name="adj2" fmla="val 50000"/>
              <a:gd name="adj3" fmla="val 25000"/>
            </a:avLst>
          </a:prstGeom>
          <a:solidFill>
            <a:schemeClr val="bg1"/>
          </a:solidFill>
          <a:ln w="9525" algn="ctr">
            <a:solidFill>
              <a:schemeClr val="tx1"/>
            </a:solidFill>
            <a:round/>
            <a:headEnd/>
            <a:tailEnd/>
          </a:ln>
        </p:spPr>
        <p:txBody>
          <a:bodyPr wrap="none" anchor="ctr"/>
          <a:lstStyle/>
          <a:p>
            <a:endParaRPr lang="en-US"/>
          </a:p>
        </p:txBody>
      </p:sp>
      <p:sp>
        <p:nvSpPr>
          <p:cNvPr id="25" name="Nach oben gekrümmter Pfeil 24"/>
          <p:cNvSpPr/>
          <p:nvPr/>
        </p:nvSpPr>
        <p:spPr bwMode="auto">
          <a:xfrm>
            <a:off x="4962525" y="2971800"/>
            <a:ext cx="2514600" cy="1285875"/>
          </a:xfrm>
          <a:prstGeom prst="curvedUpArrow">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wrap="none" anchor="ctr"/>
          <a:lstStyle/>
          <a:p>
            <a:pPr>
              <a:defRPr/>
            </a:pPr>
            <a:endParaRPr lang="es-ES_tradnl"/>
          </a:p>
        </p:txBody>
      </p:sp>
      <p:sp>
        <p:nvSpPr>
          <p:cNvPr id="15367" name="Abgerundetes Rechteck 28"/>
          <p:cNvSpPr>
            <a:spLocks noChangeArrowheads="1"/>
          </p:cNvSpPr>
          <p:nvPr/>
        </p:nvSpPr>
        <p:spPr bwMode="auto">
          <a:xfrm>
            <a:off x="5610225" y="3629025"/>
            <a:ext cx="1314450" cy="1162050"/>
          </a:xfrm>
          <a:prstGeom prst="roundRect">
            <a:avLst>
              <a:gd name="adj" fmla="val 16667"/>
            </a:avLst>
          </a:prstGeom>
          <a:solidFill>
            <a:srgbClr val="CC3300"/>
          </a:solidFill>
          <a:ln w="9525" algn="ctr">
            <a:solidFill>
              <a:schemeClr val="tx1"/>
            </a:solidFill>
            <a:round/>
            <a:headEnd/>
            <a:tailEnd/>
          </a:ln>
        </p:spPr>
        <p:txBody>
          <a:bodyPr wrap="none" anchor="ctr"/>
          <a:lstStyle/>
          <a:p>
            <a:r>
              <a:rPr lang="de-DE"/>
              <a:t>Kleine</a:t>
            </a:r>
          </a:p>
          <a:p>
            <a:r>
              <a:rPr lang="de-DE"/>
              <a:t>Waren-</a:t>
            </a:r>
          </a:p>
          <a:p>
            <a:r>
              <a:rPr lang="de-DE"/>
              <a:t>produz.</a:t>
            </a:r>
            <a:endParaRPr lang="es-ES_tradnl"/>
          </a:p>
        </p:txBody>
      </p:sp>
      <p:sp>
        <p:nvSpPr>
          <p:cNvPr id="31" name="Rechteckiger Pfeil 30"/>
          <p:cNvSpPr/>
          <p:nvPr/>
        </p:nvSpPr>
        <p:spPr bwMode="auto">
          <a:xfrm>
            <a:off x="4695825" y="2962275"/>
            <a:ext cx="923925" cy="1676399"/>
          </a:xfrm>
          <a:prstGeom prst="bentArrow">
            <a:avLst/>
          </a:prstGeom>
          <a:solidFill>
            <a:srgbClr val="C00000"/>
          </a:solidFill>
          <a:ln w="9525" cap="flat" cmpd="sng" algn="ctr">
            <a:solidFill>
              <a:schemeClr val="tx1"/>
            </a:solidFill>
            <a:prstDash val="solid"/>
            <a:round/>
            <a:headEnd type="none" w="med" len="med"/>
            <a:tailEnd type="none" w="med" len="med"/>
          </a:ln>
          <a:effectLst/>
          <a:scene3d>
            <a:camera prst="orthographicFront">
              <a:rot lat="10800000" lon="0" rev="0"/>
            </a:camera>
            <a:lightRig rig="threePt" dir="t"/>
          </a:scene3d>
        </p:spPr>
        <p:txBody>
          <a:bodyPr wrap="none" anchor="ctr"/>
          <a:lstStyle/>
          <a:p>
            <a:pPr>
              <a:defRPr/>
            </a:pPr>
            <a:endParaRPr lang="es-ES_tradnl"/>
          </a:p>
        </p:txBody>
      </p:sp>
      <p:sp>
        <p:nvSpPr>
          <p:cNvPr id="15369" name="Textfeld 38"/>
          <p:cNvSpPr txBox="1">
            <a:spLocks noChangeArrowheads="1"/>
          </p:cNvSpPr>
          <p:nvPr/>
        </p:nvSpPr>
        <p:spPr bwMode="auto">
          <a:xfrm>
            <a:off x="3695700" y="4124325"/>
            <a:ext cx="1925638" cy="461963"/>
          </a:xfrm>
          <a:prstGeom prst="rect">
            <a:avLst/>
          </a:prstGeom>
          <a:noFill/>
          <a:ln w="9525">
            <a:noFill/>
            <a:miter lim="800000"/>
            <a:headEnd/>
            <a:tailEnd/>
          </a:ln>
        </p:spPr>
        <p:txBody>
          <a:bodyPr wrap="none">
            <a:spAutoFit/>
          </a:bodyPr>
          <a:lstStyle/>
          <a:p>
            <a:r>
              <a:rPr lang="de-DE"/>
              <a:t>Remuneration</a:t>
            </a:r>
            <a:endParaRPr lang="es-ES_tradnl"/>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a:xfrm>
            <a:off x="685800" y="0"/>
            <a:ext cx="7772400" cy="571500"/>
          </a:xfrm>
        </p:spPr>
        <p:txBody>
          <a:bodyPr/>
          <a:lstStyle/>
          <a:p>
            <a:pPr eaLnBrk="1" hangingPunct="1"/>
            <a:r>
              <a:rPr lang="de-DE" sz="2800" smtClean="0"/>
              <a:t>Kapitalistische Realwirtschaft</a:t>
            </a:r>
            <a:endParaRPr lang="es-ES_tradnl" sz="2800" smtClean="0"/>
          </a:p>
        </p:txBody>
      </p:sp>
      <p:sp>
        <p:nvSpPr>
          <p:cNvPr id="16387" name="Abgerundetes Rechteck 21"/>
          <p:cNvSpPr>
            <a:spLocks noChangeArrowheads="1"/>
          </p:cNvSpPr>
          <p:nvPr/>
        </p:nvSpPr>
        <p:spPr bwMode="auto">
          <a:xfrm>
            <a:off x="3562350" y="1790700"/>
            <a:ext cx="2076450" cy="1152525"/>
          </a:xfrm>
          <a:prstGeom prst="roundRect">
            <a:avLst>
              <a:gd name="adj" fmla="val 16667"/>
            </a:avLst>
          </a:prstGeom>
          <a:solidFill>
            <a:schemeClr val="bg1"/>
          </a:solidFill>
          <a:ln w="9525" algn="ctr">
            <a:solidFill>
              <a:schemeClr val="tx1"/>
            </a:solidFill>
            <a:round/>
            <a:headEnd/>
            <a:tailEnd/>
          </a:ln>
        </p:spPr>
        <p:txBody>
          <a:bodyPr wrap="none" anchor="ctr"/>
          <a:lstStyle/>
          <a:p>
            <a:r>
              <a:rPr lang="de-DE"/>
              <a:t>Produktion</a:t>
            </a:r>
            <a:endParaRPr lang="es-ES_tradnl"/>
          </a:p>
        </p:txBody>
      </p:sp>
      <p:sp>
        <p:nvSpPr>
          <p:cNvPr id="16388" name="Abgerundetes Rechteck 22"/>
          <p:cNvSpPr>
            <a:spLocks noChangeArrowheads="1"/>
          </p:cNvSpPr>
          <p:nvPr/>
        </p:nvSpPr>
        <p:spPr bwMode="auto">
          <a:xfrm>
            <a:off x="6686550" y="1790700"/>
            <a:ext cx="1314450" cy="1162050"/>
          </a:xfrm>
          <a:prstGeom prst="roundRect">
            <a:avLst>
              <a:gd name="adj" fmla="val 16667"/>
            </a:avLst>
          </a:prstGeom>
          <a:solidFill>
            <a:schemeClr val="bg1"/>
          </a:solidFill>
          <a:ln w="9525" algn="ctr">
            <a:solidFill>
              <a:schemeClr val="tx1"/>
            </a:solidFill>
            <a:round/>
            <a:headEnd/>
            <a:tailEnd/>
          </a:ln>
        </p:spPr>
        <p:txBody>
          <a:bodyPr wrap="none" anchor="ctr"/>
          <a:lstStyle/>
          <a:p>
            <a:r>
              <a:rPr lang="de-DE"/>
              <a:t>Konsum</a:t>
            </a:r>
            <a:endParaRPr lang="es-ES_tradnl"/>
          </a:p>
        </p:txBody>
      </p:sp>
      <p:sp>
        <p:nvSpPr>
          <p:cNvPr id="16389" name="Nach unten gekrümmter Pfeil 23"/>
          <p:cNvSpPr>
            <a:spLocks noChangeArrowheads="1"/>
          </p:cNvSpPr>
          <p:nvPr/>
        </p:nvSpPr>
        <p:spPr bwMode="auto">
          <a:xfrm>
            <a:off x="4867275" y="533400"/>
            <a:ext cx="2800350" cy="1257300"/>
          </a:xfrm>
          <a:prstGeom prst="curvedDownArrow">
            <a:avLst>
              <a:gd name="adj1" fmla="val 25005"/>
              <a:gd name="adj2" fmla="val 50000"/>
              <a:gd name="adj3" fmla="val 25000"/>
            </a:avLst>
          </a:prstGeom>
          <a:solidFill>
            <a:schemeClr val="bg1"/>
          </a:solidFill>
          <a:ln w="9525" algn="ctr">
            <a:solidFill>
              <a:schemeClr val="tx1"/>
            </a:solidFill>
            <a:round/>
            <a:headEnd/>
            <a:tailEnd/>
          </a:ln>
        </p:spPr>
        <p:txBody>
          <a:bodyPr wrap="none" anchor="ctr"/>
          <a:lstStyle/>
          <a:p>
            <a:endParaRPr lang="en-US"/>
          </a:p>
        </p:txBody>
      </p:sp>
      <p:sp>
        <p:nvSpPr>
          <p:cNvPr id="25" name="Nach oben gekrümmter Pfeil 24"/>
          <p:cNvSpPr/>
          <p:nvPr/>
        </p:nvSpPr>
        <p:spPr bwMode="auto">
          <a:xfrm>
            <a:off x="4962525" y="2971800"/>
            <a:ext cx="2514600" cy="1285875"/>
          </a:xfrm>
          <a:prstGeom prst="curvedUpArrow">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wrap="none" anchor="ctr"/>
          <a:lstStyle/>
          <a:p>
            <a:pPr>
              <a:defRPr/>
            </a:pPr>
            <a:endParaRPr lang="es-ES_tradnl"/>
          </a:p>
        </p:txBody>
      </p:sp>
      <p:sp>
        <p:nvSpPr>
          <p:cNvPr id="26" name="Abgerundetes Rechteck 25"/>
          <p:cNvSpPr/>
          <p:nvPr/>
        </p:nvSpPr>
        <p:spPr bwMode="auto">
          <a:xfrm>
            <a:off x="990600" y="1790700"/>
            <a:ext cx="1314450" cy="1162050"/>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wrap="none" anchor="ctr"/>
          <a:lstStyle/>
          <a:p>
            <a:pPr>
              <a:defRPr/>
            </a:pPr>
            <a:r>
              <a:rPr lang="de-DE" dirty="0" err="1"/>
              <a:t>Invest</a:t>
            </a:r>
            <a:r>
              <a:rPr lang="de-DE" dirty="0"/>
              <a:t>.</a:t>
            </a:r>
            <a:endParaRPr lang="es-ES_tradnl" dirty="0"/>
          </a:p>
        </p:txBody>
      </p:sp>
      <p:sp>
        <p:nvSpPr>
          <p:cNvPr id="27" name="Nach unten gekrümmter Pfeil 26"/>
          <p:cNvSpPr/>
          <p:nvPr/>
        </p:nvSpPr>
        <p:spPr bwMode="auto">
          <a:xfrm>
            <a:off x="1381125" y="533400"/>
            <a:ext cx="3009900" cy="1257300"/>
          </a:xfrm>
          <a:prstGeom prst="curvedDownArrow">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wrap="none" anchor="ctr"/>
          <a:lstStyle/>
          <a:p>
            <a:pPr>
              <a:defRPr/>
            </a:pPr>
            <a:endParaRPr lang="es-ES_tradnl"/>
          </a:p>
        </p:txBody>
      </p:sp>
      <p:sp>
        <p:nvSpPr>
          <p:cNvPr id="28" name="Nach oben gekrümmter Pfeil 27"/>
          <p:cNvSpPr/>
          <p:nvPr/>
        </p:nvSpPr>
        <p:spPr bwMode="auto">
          <a:xfrm>
            <a:off x="1381125" y="2962275"/>
            <a:ext cx="2943225" cy="1285875"/>
          </a:xfrm>
          <a:prstGeom prst="curvedUpArrow">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wrap="none" anchor="ctr"/>
          <a:lstStyle/>
          <a:p>
            <a:pPr>
              <a:defRPr/>
            </a:pPr>
            <a:endParaRPr lang="es-ES_tradnl"/>
          </a:p>
        </p:txBody>
      </p:sp>
      <p:sp>
        <p:nvSpPr>
          <p:cNvPr id="16394" name="Abgerundetes Rechteck 28"/>
          <p:cNvSpPr>
            <a:spLocks noChangeArrowheads="1"/>
          </p:cNvSpPr>
          <p:nvPr/>
        </p:nvSpPr>
        <p:spPr bwMode="auto">
          <a:xfrm>
            <a:off x="5610225" y="3629025"/>
            <a:ext cx="1314450" cy="1162050"/>
          </a:xfrm>
          <a:prstGeom prst="roundRect">
            <a:avLst>
              <a:gd name="adj" fmla="val 16667"/>
            </a:avLst>
          </a:prstGeom>
          <a:solidFill>
            <a:srgbClr val="CC3300"/>
          </a:solidFill>
          <a:ln w="9525" algn="ctr">
            <a:solidFill>
              <a:schemeClr val="tx1"/>
            </a:solidFill>
            <a:round/>
            <a:headEnd/>
            <a:tailEnd/>
          </a:ln>
        </p:spPr>
        <p:txBody>
          <a:bodyPr wrap="none" anchor="ctr"/>
          <a:lstStyle/>
          <a:p>
            <a:r>
              <a:rPr lang="de-DE"/>
              <a:t>Arb.</a:t>
            </a:r>
          </a:p>
          <a:p>
            <a:r>
              <a:rPr lang="de-DE"/>
              <a:t>Ang.</a:t>
            </a:r>
            <a:endParaRPr lang="es-ES_tradnl"/>
          </a:p>
        </p:txBody>
      </p:sp>
      <p:sp>
        <p:nvSpPr>
          <p:cNvPr id="16395" name="Abgerundetes Rechteck 29"/>
          <p:cNvSpPr>
            <a:spLocks noChangeArrowheads="1"/>
          </p:cNvSpPr>
          <p:nvPr/>
        </p:nvSpPr>
        <p:spPr bwMode="auto">
          <a:xfrm>
            <a:off x="2171700" y="3657600"/>
            <a:ext cx="1314450" cy="1162050"/>
          </a:xfrm>
          <a:prstGeom prst="roundRect">
            <a:avLst>
              <a:gd name="adj" fmla="val 16667"/>
            </a:avLst>
          </a:prstGeom>
          <a:solidFill>
            <a:srgbClr val="0033CC"/>
          </a:solidFill>
          <a:ln w="9525" algn="ctr">
            <a:solidFill>
              <a:schemeClr val="tx1"/>
            </a:solidFill>
            <a:round/>
            <a:headEnd/>
            <a:tailEnd/>
          </a:ln>
        </p:spPr>
        <p:txBody>
          <a:bodyPr wrap="none" anchor="ctr"/>
          <a:lstStyle/>
          <a:p>
            <a:r>
              <a:rPr lang="de-DE"/>
              <a:t>Unter-</a:t>
            </a:r>
          </a:p>
          <a:p>
            <a:r>
              <a:rPr lang="de-DE"/>
              <a:t>nehmer</a:t>
            </a:r>
            <a:endParaRPr lang="es-ES_tradnl"/>
          </a:p>
        </p:txBody>
      </p:sp>
      <p:sp>
        <p:nvSpPr>
          <p:cNvPr id="31" name="Rechteckiger Pfeil 30"/>
          <p:cNvSpPr/>
          <p:nvPr/>
        </p:nvSpPr>
        <p:spPr bwMode="auto">
          <a:xfrm>
            <a:off x="4695825" y="2962275"/>
            <a:ext cx="923925" cy="1676399"/>
          </a:xfrm>
          <a:prstGeom prst="bentArrow">
            <a:avLst/>
          </a:prstGeom>
          <a:solidFill>
            <a:srgbClr val="C00000"/>
          </a:solidFill>
          <a:ln w="9525" cap="flat" cmpd="sng" algn="ctr">
            <a:solidFill>
              <a:schemeClr val="tx1"/>
            </a:solidFill>
            <a:prstDash val="solid"/>
            <a:round/>
            <a:headEnd type="none" w="med" len="med"/>
            <a:tailEnd type="none" w="med" len="med"/>
          </a:ln>
          <a:effectLst/>
          <a:scene3d>
            <a:camera prst="orthographicFront">
              <a:rot lat="10800000" lon="0" rev="0"/>
            </a:camera>
            <a:lightRig rig="threePt" dir="t"/>
          </a:scene3d>
        </p:spPr>
        <p:txBody>
          <a:bodyPr wrap="none" anchor="ctr"/>
          <a:lstStyle/>
          <a:p>
            <a:pPr>
              <a:defRPr/>
            </a:pPr>
            <a:endParaRPr lang="es-ES_tradnl"/>
          </a:p>
        </p:txBody>
      </p:sp>
      <p:sp>
        <p:nvSpPr>
          <p:cNvPr id="32" name="Rechteckiger Pfeil 31"/>
          <p:cNvSpPr/>
          <p:nvPr/>
        </p:nvSpPr>
        <p:spPr bwMode="auto">
          <a:xfrm>
            <a:off x="3486150" y="2952750"/>
            <a:ext cx="1019175" cy="1676399"/>
          </a:xfrm>
          <a:prstGeom prst="bentArrow">
            <a:avLst/>
          </a:prstGeom>
          <a:solidFill>
            <a:srgbClr val="0033CC"/>
          </a:solidFill>
          <a:ln w="9525" cap="flat" cmpd="sng" algn="ctr">
            <a:solidFill>
              <a:schemeClr val="tx1"/>
            </a:solidFill>
            <a:prstDash val="solid"/>
            <a:round/>
            <a:headEnd type="none" w="med" len="med"/>
            <a:tailEnd type="none" w="med" len="med"/>
          </a:ln>
          <a:effectLst/>
          <a:scene3d>
            <a:camera prst="orthographicFront">
              <a:rot lat="10800000" lon="10800000" rev="0"/>
            </a:camera>
            <a:lightRig rig="threePt" dir="t"/>
          </a:scene3d>
        </p:spPr>
        <p:txBody>
          <a:bodyPr wrap="none" anchor="ctr"/>
          <a:lstStyle/>
          <a:p>
            <a:pPr>
              <a:defRPr/>
            </a:pPr>
            <a:endParaRPr lang="es-ES_tradnl"/>
          </a:p>
        </p:txBody>
      </p:sp>
      <p:sp>
        <p:nvSpPr>
          <p:cNvPr id="16398" name="Textfeld 32"/>
          <p:cNvSpPr txBox="1">
            <a:spLocks noChangeArrowheads="1"/>
          </p:cNvSpPr>
          <p:nvPr/>
        </p:nvSpPr>
        <p:spPr bwMode="auto">
          <a:xfrm>
            <a:off x="3476625" y="3733800"/>
            <a:ext cx="1116013" cy="830263"/>
          </a:xfrm>
          <a:prstGeom prst="rect">
            <a:avLst/>
          </a:prstGeom>
          <a:noFill/>
          <a:ln w="9525">
            <a:noFill/>
            <a:miter lim="800000"/>
            <a:headEnd/>
            <a:tailEnd/>
          </a:ln>
        </p:spPr>
        <p:txBody>
          <a:bodyPr wrap="none">
            <a:spAutoFit/>
          </a:bodyPr>
          <a:lstStyle/>
          <a:p>
            <a:r>
              <a:rPr lang="de-DE"/>
              <a:t>Industr.</a:t>
            </a:r>
          </a:p>
          <a:p>
            <a:r>
              <a:rPr lang="de-DE"/>
              <a:t>Profite</a:t>
            </a:r>
            <a:endParaRPr lang="es-ES_tradnl"/>
          </a:p>
        </p:txBody>
      </p:sp>
      <p:sp>
        <p:nvSpPr>
          <p:cNvPr id="16399" name="Textfeld 38"/>
          <p:cNvSpPr txBox="1">
            <a:spLocks noChangeArrowheads="1"/>
          </p:cNvSpPr>
          <p:nvPr/>
        </p:nvSpPr>
        <p:spPr bwMode="auto">
          <a:xfrm>
            <a:off x="4667250" y="4124325"/>
            <a:ext cx="969963" cy="461963"/>
          </a:xfrm>
          <a:prstGeom prst="rect">
            <a:avLst/>
          </a:prstGeom>
          <a:noFill/>
          <a:ln w="9525">
            <a:noFill/>
            <a:miter lim="800000"/>
            <a:headEnd/>
            <a:tailEnd/>
          </a:ln>
        </p:spPr>
        <p:txBody>
          <a:bodyPr wrap="none">
            <a:spAutoFit/>
          </a:bodyPr>
          <a:lstStyle/>
          <a:p>
            <a:r>
              <a:rPr lang="de-DE"/>
              <a:t>Löhne</a:t>
            </a:r>
            <a:endParaRPr lang="es-ES_tradnl"/>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a:xfrm>
            <a:off x="685800" y="0"/>
            <a:ext cx="7772400" cy="533400"/>
          </a:xfrm>
        </p:spPr>
        <p:txBody>
          <a:bodyPr/>
          <a:lstStyle/>
          <a:p>
            <a:pPr eaLnBrk="1" hangingPunct="1"/>
            <a:r>
              <a:rPr lang="de-DE" sz="2800" smtClean="0"/>
              <a:t>Kapitalistische Realwirtschaft + Finanzkapital</a:t>
            </a:r>
            <a:endParaRPr lang="es-ES_tradnl" sz="2800" smtClean="0"/>
          </a:p>
        </p:txBody>
      </p:sp>
      <p:sp>
        <p:nvSpPr>
          <p:cNvPr id="17411" name="Abgerundetes Rechteck 8"/>
          <p:cNvSpPr>
            <a:spLocks noChangeArrowheads="1"/>
          </p:cNvSpPr>
          <p:nvPr/>
        </p:nvSpPr>
        <p:spPr bwMode="auto">
          <a:xfrm>
            <a:off x="3562350" y="1790700"/>
            <a:ext cx="2076450" cy="1152525"/>
          </a:xfrm>
          <a:prstGeom prst="roundRect">
            <a:avLst>
              <a:gd name="adj" fmla="val 16667"/>
            </a:avLst>
          </a:prstGeom>
          <a:solidFill>
            <a:schemeClr val="bg1"/>
          </a:solidFill>
          <a:ln w="9525" algn="ctr">
            <a:solidFill>
              <a:schemeClr val="tx1"/>
            </a:solidFill>
            <a:round/>
            <a:headEnd/>
            <a:tailEnd/>
          </a:ln>
        </p:spPr>
        <p:txBody>
          <a:bodyPr wrap="none" anchor="ctr"/>
          <a:lstStyle/>
          <a:p>
            <a:r>
              <a:rPr lang="de-DE"/>
              <a:t>Produktion</a:t>
            </a:r>
            <a:endParaRPr lang="es-ES_tradnl"/>
          </a:p>
        </p:txBody>
      </p:sp>
      <p:sp>
        <p:nvSpPr>
          <p:cNvPr id="17412" name="Abgerundetes Rechteck 9"/>
          <p:cNvSpPr>
            <a:spLocks noChangeArrowheads="1"/>
          </p:cNvSpPr>
          <p:nvPr/>
        </p:nvSpPr>
        <p:spPr bwMode="auto">
          <a:xfrm>
            <a:off x="6686550" y="1790700"/>
            <a:ext cx="1314450" cy="1162050"/>
          </a:xfrm>
          <a:prstGeom prst="roundRect">
            <a:avLst>
              <a:gd name="adj" fmla="val 16667"/>
            </a:avLst>
          </a:prstGeom>
          <a:solidFill>
            <a:schemeClr val="bg1"/>
          </a:solidFill>
          <a:ln w="9525" algn="ctr">
            <a:solidFill>
              <a:schemeClr val="tx1"/>
            </a:solidFill>
            <a:round/>
            <a:headEnd/>
            <a:tailEnd/>
          </a:ln>
        </p:spPr>
        <p:txBody>
          <a:bodyPr wrap="none" anchor="ctr"/>
          <a:lstStyle/>
          <a:p>
            <a:r>
              <a:rPr lang="de-DE"/>
              <a:t>Konsum</a:t>
            </a:r>
            <a:endParaRPr lang="es-ES_tradnl"/>
          </a:p>
        </p:txBody>
      </p:sp>
      <p:sp>
        <p:nvSpPr>
          <p:cNvPr id="17413" name="Nach unten gekrümmter Pfeil 10"/>
          <p:cNvSpPr>
            <a:spLocks noChangeArrowheads="1"/>
          </p:cNvSpPr>
          <p:nvPr/>
        </p:nvSpPr>
        <p:spPr bwMode="auto">
          <a:xfrm>
            <a:off x="4867275" y="533400"/>
            <a:ext cx="2800350" cy="1257300"/>
          </a:xfrm>
          <a:prstGeom prst="curvedDownArrow">
            <a:avLst>
              <a:gd name="adj1" fmla="val 25005"/>
              <a:gd name="adj2" fmla="val 50000"/>
              <a:gd name="adj3" fmla="val 25000"/>
            </a:avLst>
          </a:prstGeom>
          <a:solidFill>
            <a:schemeClr val="bg1"/>
          </a:solidFill>
          <a:ln w="9525" algn="ctr">
            <a:solidFill>
              <a:schemeClr val="tx1"/>
            </a:solidFill>
            <a:round/>
            <a:headEnd/>
            <a:tailEnd/>
          </a:ln>
        </p:spPr>
        <p:txBody>
          <a:bodyPr wrap="none" anchor="ctr"/>
          <a:lstStyle/>
          <a:p>
            <a:endParaRPr lang="en-US"/>
          </a:p>
        </p:txBody>
      </p:sp>
      <p:sp>
        <p:nvSpPr>
          <p:cNvPr id="12" name="Nach oben gekrümmter Pfeil 11"/>
          <p:cNvSpPr/>
          <p:nvPr/>
        </p:nvSpPr>
        <p:spPr bwMode="auto">
          <a:xfrm>
            <a:off x="4962525" y="2971800"/>
            <a:ext cx="2514600" cy="1285875"/>
          </a:xfrm>
          <a:prstGeom prst="curvedUpArrow">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wrap="none" anchor="ctr"/>
          <a:lstStyle/>
          <a:p>
            <a:pPr>
              <a:defRPr/>
            </a:pPr>
            <a:endParaRPr lang="es-ES_tradnl"/>
          </a:p>
        </p:txBody>
      </p:sp>
      <p:sp>
        <p:nvSpPr>
          <p:cNvPr id="13" name="Abgerundetes Rechteck 12"/>
          <p:cNvSpPr/>
          <p:nvPr/>
        </p:nvSpPr>
        <p:spPr bwMode="auto">
          <a:xfrm>
            <a:off x="990600" y="1790700"/>
            <a:ext cx="1314450" cy="1162050"/>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wrap="none" anchor="ctr"/>
          <a:lstStyle/>
          <a:p>
            <a:pPr>
              <a:defRPr/>
            </a:pPr>
            <a:r>
              <a:rPr lang="de-DE" dirty="0" err="1"/>
              <a:t>Invest</a:t>
            </a:r>
            <a:r>
              <a:rPr lang="de-DE" dirty="0"/>
              <a:t>.</a:t>
            </a:r>
            <a:endParaRPr lang="es-ES_tradnl" dirty="0"/>
          </a:p>
        </p:txBody>
      </p:sp>
      <p:sp>
        <p:nvSpPr>
          <p:cNvPr id="14" name="Nach unten gekrümmter Pfeil 13"/>
          <p:cNvSpPr/>
          <p:nvPr/>
        </p:nvSpPr>
        <p:spPr bwMode="auto">
          <a:xfrm>
            <a:off x="1381125" y="533400"/>
            <a:ext cx="3009900" cy="1257300"/>
          </a:xfrm>
          <a:prstGeom prst="curvedDownArrow">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wrap="none" anchor="ctr"/>
          <a:lstStyle/>
          <a:p>
            <a:pPr>
              <a:defRPr/>
            </a:pPr>
            <a:endParaRPr lang="es-ES_tradnl"/>
          </a:p>
        </p:txBody>
      </p:sp>
      <p:sp>
        <p:nvSpPr>
          <p:cNvPr id="15" name="Nach oben gekrümmter Pfeil 14"/>
          <p:cNvSpPr/>
          <p:nvPr/>
        </p:nvSpPr>
        <p:spPr bwMode="auto">
          <a:xfrm>
            <a:off x="1381125" y="2962275"/>
            <a:ext cx="2943225" cy="1285875"/>
          </a:xfrm>
          <a:prstGeom prst="curvedUpArrow">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wrap="none" anchor="ctr"/>
          <a:lstStyle/>
          <a:p>
            <a:pPr>
              <a:defRPr/>
            </a:pPr>
            <a:endParaRPr lang="es-ES_tradnl"/>
          </a:p>
        </p:txBody>
      </p:sp>
      <p:sp>
        <p:nvSpPr>
          <p:cNvPr id="17418" name="Abgerundetes Rechteck 15"/>
          <p:cNvSpPr>
            <a:spLocks noChangeArrowheads="1"/>
          </p:cNvSpPr>
          <p:nvPr/>
        </p:nvSpPr>
        <p:spPr bwMode="auto">
          <a:xfrm>
            <a:off x="5610225" y="3629025"/>
            <a:ext cx="1314450" cy="1162050"/>
          </a:xfrm>
          <a:prstGeom prst="roundRect">
            <a:avLst>
              <a:gd name="adj" fmla="val 16667"/>
            </a:avLst>
          </a:prstGeom>
          <a:solidFill>
            <a:srgbClr val="CC3300"/>
          </a:solidFill>
          <a:ln w="9525" algn="ctr">
            <a:solidFill>
              <a:schemeClr val="tx1"/>
            </a:solidFill>
            <a:round/>
            <a:headEnd/>
            <a:tailEnd/>
          </a:ln>
        </p:spPr>
        <p:txBody>
          <a:bodyPr wrap="none" anchor="ctr"/>
          <a:lstStyle/>
          <a:p>
            <a:r>
              <a:rPr lang="de-DE"/>
              <a:t>Arb.</a:t>
            </a:r>
          </a:p>
          <a:p>
            <a:r>
              <a:rPr lang="de-DE"/>
              <a:t>Ang.</a:t>
            </a:r>
            <a:endParaRPr lang="es-ES_tradnl"/>
          </a:p>
        </p:txBody>
      </p:sp>
      <p:sp>
        <p:nvSpPr>
          <p:cNvPr id="17419" name="Abgerundetes Rechteck 16"/>
          <p:cNvSpPr>
            <a:spLocks noChangeArrowheads="1"/>
          </p:cNvSpPr>
          <p:nvPr/>
        </p:nvSpPr>
        <p:spPr bwMode="auto">
          <a:xfrm>
            <a:off x="2171700" y="3657600"/>
            <a:ext cx="1314450" cy="1162050"/>
          </a:xfrm>
          <a:prstGeom prst="roundRect">
            <a:avLst>
              <a:gd name="adj" fmla="val 16667"/>
            </a:avLst>
          </a:prstGeom>
          <a:solidFill>
            <a:srgbClr val="0033CC"/>
          </a:solidFill>
          <a:ln w="9525" algn="ctr">
            <a:solidFill>
              <a:schemeClr val="tx1"/>
            </a:solidFill>
            <a:round/>
            <a:headEnd/>
            <a:tailEnd/>
          </a:ln>
        </p:spPr>
        <p:txBody>
          <a:bodyPr wrap="none" anchor="ctr"/>
          <a:lstStyle/>
          <a:p>
            <a:r>
              <a:rPr lang="de-DE"/>
              <a:t>Unter-</a:t>
            </a:r>
          </a:p>
          <a:p>
            <a:r>
              <a:rPr lang="de-DE"/>
              <a:t>nehmer</a:t>
            </a:r>
            <a:endParaRPr lang="es-ES_tradnl"/>
          </a:p>
        </p:txBody>
      </p:sp>
      <p:sp>
        <p:nvSpPr>
          <p:cNvPr id="19" name="Rechteckiger Pfeil 18"/>
          <p:cNvSpPr/>
          <p:nvPr/>
        </p:nvSpPr>
        <p:spPr bwMode="auto">
          <a:xfrm>
            <a:off x="4695825" y="2962275"/>
            <a:ext cx="923925" cy="1676399"/>
          </a:xfrm>
          <a:prstGeom prst="bentArrow">
            <a:avLst/>
          </a:prstGeom>
          <a:solidFill>
            <a:srgbClr val="C00000"/>
          </a:solidFill>
          <a:ln w="9525" cap="flat" cmpd="sng" algn="ctr">
            <a:solidFill>
              <a:schemeClr val="tx1"/>
            </a:solidFill>
            <a:prstDash val="solid"/>
            <a:round/>
            <a:headEnd type="none" w="med" len="med"/>
            <a:tailEnd type="none" w="med" len="med"/>
          </a:ln>
          <a:effectLst/>
          <a:scene3d>
            <a:camera prst="orthographicFront">
              <a:rot lat="10800000" lon="0" rev="0"/>
            </a:camera>
            <a:lightRig rig="threePt" dir="t"/>
          </a:scene3d>
        </p:spPr>
        <p:txBody>
          <a:bodyPr wrap="none" anchor="ctr"/>
          <a:lstStyle/>
          <a:p>
            <a:pPr>
              <a:defRPr/>
            </a:pPr>
            <a:endParaRPr lang="es-ES_tradnl"/>
          </a:p>
        </p:txBody>
      </p:sp>
      <p:sp>
        <p:nvSpPr>
          <p:cNvPr id="20" name="Rechteckiger Pfeil 19"/>
          <p:cNvSpPr/>
          <p:nvPr/>
        </p:nvSpPr>
        <p:spPr bwMode="auto">
          <a:xfrm>
            <a:off x="3486150" y="2952750"/>
            <a:ext cx="1019175" cy="1676399"/>
          </a:xfrm>
          <a:prstGeom prst="bentArrow">
            <a:avLst/>
          </a:prstGeom>
          <a:solidFill>
            <a:srgbClr val="0033CC"/>
          </a:solidFill>
          <a:ln w="9525" cap="flat" cmpd="sng" algn="ctr">
            <a:solidFill>
              <a:schemeClr val="tx1"/>
            </a:solidFill>
            <a:prstDash val="solid"/>
            <a:round/>
            <a:headEnd type="none" w="med" len="med"/>
            <a:tailEnd type="none" w="med" len="med"/>
          </a:ln>
          <a:effectLst/>
          <a:scene3d>
            <a:camera prst="orthographicFront">
              <a:rot lat="10800000" lon="10800000" rev="0"/>
            </a:camera>
            <a:lightRig rig="threePt" dir="t"/>
          </a:scene3d>
        </p:spPr>
        <p:txBody>
          <a:bodyPr wrap="none" anchor="ctr"/>
          <a:lstStyle/>
          <a:p>
            <a:pPr>
              <a:defRPr/>
            </a:pPr>
            <a:endParaRPr lang="es-ES_tradnl"/>
          </a:p>
        </p:txBody>
      </p:sp>
      <p:sp>
        <p:nvSpPr>
          <p:cNvPr id="17422" name="Textfeld 20"/>
          <p:cNvSpPr txBox="1">
            <a:spLocks noChangeArrowheads="1"/>
          </p:cNvSpPr>
          <p:nvPr/>
        </p:nvSpPr>
        <p:spPr bwMode="auto">
          <a:xfrm>
            <a:off x="3476625" y="3733800"/>
            <a:ext cx="1116013" cy="830263"/>
          </a:xfrm>
          <a:prstGeom prst="rect">
            <a:avLst/>
          </a:prstGeom>
          <a:noFill/>
          <a:ln w="9525">
            <a:noFill/>
            <a:miter lim="800000"/>
            <a:headEnd/>
            <a:tailEnd/>
          </a:ln>
        </p:spPr>
        <p:txBody>
          <a:bodyPr wrap="none">
            <a:spAutoFit/>
          </a:bodyPr>
          <a:lstStyle/>
          <a:p>
            <a:r>
              <a:rPr lang="de-DE"/>
              <a:t>Industr.</a:t>
            </a:r>
          </a:p>
          <a:p>
            <a:r>
              <a:rPr lang="de-DE"/>
              <a:t>Profite</a:t>
            </a:r>
            <a:endParaRPr lang="es-ES_tradnl"/>
          </a:p>
        </p:txBody>
      </p:sp>
      <p:sp>
        <p:nvSpPr>
          <p:cNvPr id="17423" name="Abgerundetes Rechteck 21"/>
          <p:cNvSpPr>
            <a:spLocks noChangeArrowheads="1"/>
          </p:cNvSpPr>
          <p:nvPr/>
        </p:nvSpPr>
        <p:spPr bwMode="auto">
          <a:xfrm>
            <a:off x="3886200" y="5229225"/>
            <a:ext cx="1314450" cy="876300"/>
          </a:xfrm>
          <a:prstGeom prst="roundRect">
            <a:avLst>
              <a:gd name="adj" fmla="val 16667"/>
            </a:avLst>
          </a:prstGeom>
          <a:solidFill>
            <a:srgbClr val="FFFF00"/>
          </a:solidFill>
          <a:ln w="9525" algn="ctr">
            <a:solidFill>
              <a:schemeClr val="tx1"/>
            </a:solidFill>
            <a:round/>
            <a:headEnd/>
            <a:tailEnd/>
          </a:ln>
        </p:spPr>
        <p:txBody>
          <a:bodyPr wrap="none" anchor="ctr"/>
          <a:lstStyle/>
          <a:p>
            <a:r>
              <a:rPr lang="de-DE"/>
              <a:t>Finanz-</a:t>
            </a:r>
          </a:p>
          <a:p>
            <a:r>
              <a:rPr lang="de-DE"/>
              <a:t>Kapital.</a:t>
            </a:r>
            <a:endParaRPr lang="es-ES_tradnl"/>
          </a:p>
        </p:txBody>
      </p:sp>
      <p:sp>
        <p:nvSpPr>
          <p:cNvPr id="26" name="Rechteckiger Pfeil 25"/>
          <p:cNvSpPr/>
          <p:nvPr/>
        </p:nvSpPr>
        <p:spPr bwMode="auto">
          <a:xfrm>
            <a:off x="5210175" y="4800600"/>
            <a:ext cx="1219200" cy="1428750"/>
          </a:xfrm>
          <a:prstGeom prst="bentArrow">
            <a:avLst>
              <a:gd name="adj1" fmla="val 25000"/>
              <a:gd name="adj2" fmla="val 25000"/>
              <a:gd name="adj3" fmla="val 25000"/>
              <a:gd name="adj4" fmla="val 43750"/>
            </a:avLst>
          </a:prstGeom>
          <a:solidFill>
            <a:srgbClr val="FFFF00"/>
          </a:solidFill>
          <a:ln w="9525" cap="flat" cmpd="sng" algn="ctr">
            <a:solidFill>
              <a:schemeClr val="tx1"/>
            </a:solidFill>
            <a:prstDash val="solid"/>
            <a:round/>
            <a:headEnd type="none" w="med" len="med"/>
            <a:tailEnd type="none" w="med" len="med"/>
          </a:ln>
          <a:effectLst/>
          <a:scene3d>
            <a:camera prst="orthographicFront">
              <a:rot lat="10800000" lon="10800000" rev="0"/>
            </a:camera>
            <a:lightRig rig="threePt" dir="t"/>
          </a:scene3d>
        </p:spPr>
        <p:txBody>
          <a:bodyPr wrap="none" anchor="ctr"/>
          <a:lstStyle/>
          <a:p>
            <a:pPr>
              <a:defRPr/>
            </a:pPr>
            <a:endParaRPr lang="es-ES_tradnl"/>
          </a:p>
        </p:txBody>
      </p:sp>
      <p:sp>
        <p:nvSpPr>
          <p:cNvPr id="27" name="Rechteckiger Pfeil 26"/>
          <p:cNvSpPr/>
          <p:nvPr/>
        </p:nvSpPr>
        <p:spPr bwMode="auto">
          <a:xfrm>
            <a:off x="2857500" y="4829175"/>
            <a:ext cx="1009650" cy="1371600"/>
          </a:xfrm>
          <a:prstGeom prst="bentArrow">
            <a:avLst>
              <a:gd name="adj1" fmla="val 25000"/>
              <a:gd name="adj2" fmla="val 25000"/>
              <a:gd name="adj3" fmla="val 25000"/>
              <a:gd name="adj4" fmla="val 43750"/>
            </a:avLst>
          </a:prstGeom>
          <a:solidFill>
            <a:srgbClr val="FFFF00"/>
          </a:solidFill>
          <a:ln w="9525" cap="flat" cmpd="sng" algn="ctr">
            <a:solidFill>
              <a:schemeClr val="tx1"/>
            </a:solidFill>
            <a:prstDash val="solid"/>
            <a:round/>
            <a:headEnd type="none" w="med" len="med"/>
            <a:tailEnd type="none" w="med" len="med"/>
          </a:ln>
          <a:effectLst/>
          <a:scene3d>
            <a:camera prst="orthographicFront">
              <a:rot lat="10800000" lon="0" rev="0"/>
            </a:camera>
            <a:lightRig rig="threePt" dir="t"/>
          </a:scene3d>
        </p:spPr>
        <p:txBody>
          <a:bodyPr wrap="none" anchor="ctr"/>
          <a:lstStyle/>
          <a:p>
            <a:pPr>
              <a:defRPr/>
            </a:pPr>
            <a:endParaRPr lang="es-ES_tradnl"/>
          </a:p>
        </p:txBody>
      </p:sp>
      <p:sp>
        <p:nvSpPr>
          <p:cNvPr id="17426" name="Textfeld 23"/>
          <p:cNvSpPr txBox="1">
            <a:spLocks noChangeArrowheads="1"/>
          </p:cNvSpPr>
          <p:nvPr/>
        </p:nvSpPr>
        <p:spPr bwMode="auto">
          <a:xfrm>
            <a:off x="2743200" y="5286375"/>
            <a:ext cx="1143000" cy="830263"/>
          </a:xfrm>
          <a:prstGeom prst="rect">
            <a:avLst/>
          </a:prstGeom>
          <a:noFill/>
          <a:ln w="9525">
            <a:noFill/>
            <a:miter lim="800000"/>
            <a:headEnd/>
            <a:tailEnd/>
          </a:ln>
        </p:spPr>
        <p:txBody>
          <a:bodyPr>
            <a:spAutoFit/>
          </a:bodyPr>
          <a:lstStyle/>
          <a:p>
            <a:r>
              <a:rPr lang="de-DE"/>
              <a:t>Finanz</a:t>
            </a:r>
          </a:p>
          <a:p>
            <a:r>
              <a:rPr lang="de-DE"/>
              <a:t>Profite</a:t>
            </a:r>
            <a:endParaRPr lang="es-ES_tradnl"/>
          </a:p>
        </p:txBody>
      </p:sp>
      <p:sp>
        <p:nvSpPr>
          <p:cNvPr id="17427" name="Textfeld 27"/>
          <p:cNvSpPr txBox="1">
            <a:spLocks noChangeArrowheads="1"/>
          </p:cNvSpPr>
          <p:nvPr/>
        </p:nvSpPr>
        <p:spPr bwMode="auto">
          <a:xfrm>
            <a:off x="5191125" y="5295900"/>
            <a:ext cx="1173163" cy="830263"/>
          </a:xfrm>
          <a:prstGeom prst="rect">
            <a:avLst/>
          </a:prstGeom>
          <a:noFill/>
          <a:ln w="9525">
            <a:noFill/>
            <a:miter lim="800000"/>
            <a:headEnd/>
            <a:tailEnd/>
          </a:ln>
        </p:spPr>
        <p:txBody>
          <a:bodyPr>
            <a:spAutoFit/>
          </a:bodyPr>
          <a:lstStyle/>
          <a:p>
            <a:r>
              <a:rPr lang="de-DE"/>
              <a:t>Finanz</a:t>
            </a:r>
          </a:p>
          <a:p>
            <a:r>
              <a:rPr lang="de-DE"/>
              <a:t>Profite</a:t>
            </a:r>
            <a:endParaRPr lang="es-ES_tradnl"/>
          </a:p>
        </p:txBody>
      </p:sp>
      <p:sp>
        <p:nvSpPr>
          <p:cNvPr id="17428" name="Textfeld 17"/>
          <p:cNvSpPr txBox="1">
            <a:spLocks noChangeArrowheads="1"/>
          </p:cNvSpPr>
          <p:nvPr/>
        </p:nvSpPr>
        <p:spPr bwMode="auto">
          <a:xfrm>
            <a:off x="4667250" y="4124325"/>
            <a:ext cx="969963" cy="461963"/>
          </a:xfrm>
          <a:prstGeom prst="rect">
            <a:avLst/>
          </a:prstGeom>
          <a:noFill/>
          <a:ln w="9525">
            <a:noFill/>
            <a:miter lim="800000"/>
            <a:headEnd/>
            <a:tailEnd/>
          </a:ln>
        </p:spPr>
        <p:txBody>
          <a:bodyPr wrap="none">
            <a:spAutoFit/>
          </a:bodyPr>
          <a:lstStyle/>
          <a:p>
            <a:r>
              <a:rPr lang="de-DE"/>
              <a:t>Löhne</a:t>
            </a:r>
            <a:endParaRPr lang="es-ES_tradnl"/>
          </a:p>
        </p:txBody>
      </p:sp>
      <p:sp>
        <p:nvSpPr>
          <p:cNvPr id="29" name="Rechteckiger Pfeil 28"/>
          <p:cNvSpPr/>
          <p:nvPr/>
        </p:nvSpPr>
        <p:spPr bwMode="auto">
          <a:xfrm>
            <a:off x="4819650" y="4438650"/>
            <a:ext cx="790575" cy="790575"/>
          </a:xfrm>
          <a:prstGeom prst="bentArrow">
            <a:avLst/>
          </a:prstGeom>
          <a:solidFill>
            <a:schemeClr val="bg1"/>
          </a:solidFill>
          <a:ln w="9525" cap="flat" cmpd="sng" algn="ctr">
            <a:solidFill>
              <a:schemeClr val="tx1"/>
            </a:solidFill>
            <a:prstDash val="solid"/>
            <a:round/>
            <a:headEnd type="none" w="med" len="med"/>
            <a:tailEnd type="none" w="med" len="med"/>
          </a:ln>
          <a:effectLst/>
        </p:spPr>
        <p:txBody>
          <a:bodyPr wrap="none" anchor="ctr"/>
          <a:lstStyle/>
          <a:p>
            <a:pPr>
              <a:defRPr/>
            </a:pPr>
            <a:endParaRPr lang="es-ES_tradnl"/>
          </a:p>
        </p:txBody>
      </p:sp>
      <p:sp>
        <p:nvSpPr>
          <p:cNvPr id="30" name="Rechteckiger Pfeil 29"/>
          <p:cNvSpPr/>
          <p:nvPr/>
        </p:nvSpPr>
        <p:spPr bwMode="auto">
          <a:xfrm>
            <a:off x="3486150" y="4448175"/>
            <a:ext cx="790575" cy="790575"/>
          </a:xfrm>
          <a:prstGeom prst="bentArrow">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wrap="none" anchor="ctr"/>
          <a:lstStyle/>
          <a:p>
            <a:pPr>
              <a:defRPr/>
            </a:pPr>
            <a:endParaRPr lang="es-ES_tradnl"/>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a:xfrm>
            <a:off x="685800" y="0"/>
            <a:ext cx="7772400" cy="571500"/>
          </a:xfrm>
        </p:spPr>
        <p:txBody>
          <a:bodyPr/>
          <a:lstStyle/>
          <a:p>
            <a:pPr eaLnBrk="1" hangingPunct="1"/>
            <a:r>
              <a:rPr lang="de-DE" sz="2800" smtClean="0"/>
              <a:t>Kleine Warenproduktion</a:t>
            </a:r>
            <a:endParaRPr lang="es-ES_tradnl" sz="2800" smtClean="0"/>
          </a:p>
        </p:txBody>
      </p:sp>
      <p:sp>
        <p:nvSpPr>
          <p:cNvPr id="18435" name="Abgerundetes Rechteck 21"/>
          <p:cNvSpPr>
            <a:spLocks noChangeArrowheads="1"/>
          </p:cNvSpPr>
          <p:nvPr/>
        </p:nvSpPr>
        <p:spPr bwMode="auto">
          <a:xfrm>
            <a:off x="3562350" y="1790700"/>
            <a:ext cx="2076450" cy="1152525"/>
          </a:xfrm>
          <a:prstGeom prst="roundRect">
            <a:avLst>
              <a:gd name="adj" fmla="val 16667"/>
            </a:avLst>
          </a:prstGeom>
          <a:solidFill>
            <a:schemeClr val="bg1"/>
          </a:solidFill>
          <a:ln w="9525" algn="ctr">
            <a:solidFill>
              <a:schemeClr val="tx1"/>
            </a:solidFill>
            <a:round/>
            <a:headEnd/>
            <a:tailEnd/>
          </a:ln>
        </p:spPr>
        <p:txBody>
          <a:bodyPr wrap="none" anchor="ctr"/>
          <a:lstStyle/>
          <a:p>
            <a:r>
              <a:rPr lang="de-DE"/>
              <a:t>Produktion</a:t>
            </a:r>
            <a:endParaRPr lang="es-ES_tradnl"/>
          </a:p>
        </p:txBody>
      </p:sp>
      <p:sp>
        <p:nvSpPr>
          <p:cNvPr id="18436" name="Abgerundetes Rechteck 22"/>
          <p:cNvSpPr>
            <a:spLocks noChangeArrowheads="1"/>
          </p:cNvSpPr>
          <p:nvPr/>
        </p:nvSpPr>
        <p:spPr bwMode="auto">
          <a:xfrm>
            <a:off x="6686550" y="1790700"/>
            <a:ext cx="1314450" cy="1162050"/>
          </a:xfrm>
          <a:prstGeom prst="roundRect">
            <a:avLst>
              <a:gd name="adj" fmla="val 16667"/>
            </a:avLst>
          </a:prstGeom>
          <a:solidFill>
            <a:schemeClr val="bg1"/>
          </a:solidFill>
          <a:ln w="9525" algn="ctr">
            <a:solidFill>
              <a:schemeClr val="tx1"/>
            </a:solidFill>
            <a:round/>
            <a:headEnd/>
            <a:tailEnd/>
          </a:ln>
        </p:spPr>
        <p:txBody>
          <a:bodyPr wrap="none" anchor="ctr"/>
          <a:lstStyle/>
          <a:p>
            <a:r>
              <a:rPr lang="de-DE"/>
              <a:t>Konsum</a:t>
            </a:r>
            <a:endParaRPr lang="es-ES_tradnl"/>
          </a:p>
        </p:txBody>
      </p:sp>
      <p:sp>
        <p:nvSpPr>
          <p:cNvPr id="18437" name="Nach unten gekrümmter Pfeil 23"/>
          <p:cNvSpPr>
            <a:spLocks noChangeArrowheads="1"/>
          </p:cNvSpPr>
          <p:nvPr/>
        </p:nvSpPr>
        <p:spPr bwMode="auto">
          <a:xfrm>
            <a:off x="4867275" y="533400"/>
            <a:ext cx="2800350" cy="1257300"/>
          </a:xfrm>
          <a:prstGeom prst="curvedDownArrow">
            <a:avLst>
              <a:gd name="adj1" fmla="val 25005"/>
              <a:gd name="adj2" fmla="val 50000"/>
              <a:gd name="adj3" fmla="val 25000"/>
            </a:avLst>
          </a:prstGeom>
          <a:solidFill>
            <a:schemeClr val="bg1"/>
          </a:solidFill>
          <a:ln w="9525" algn="ctr">
            <a:solidFill>
              <a:schemeClr val="tx1"/>
            </a:solidFill>
            <a:round/>
            <a:headEnd/>
            <a:tailEnd/>
          </a:ln>
        </p:spPr>
        <p:txBody>
          <a:bodyPr wrap="none" anchor="ctr"/>
          <a:lstStyle/>
          <a:p>
            <a:endParaRPr lang="en-US"/>
          </a:p>
        </p:txBody>
      </p:sp>
      <p:sp>
        <p:nvSpPr>
          <p:cNvPr id="25" name="Nach oben gekrümmter Pfeil 24"/>
          <p:cNvSpPr/>
          <p:nvPr/>
        </p:nvSpPr>
        <p:spPr bwMode="auto">
          <a:xfrm>
            <a:off x="4962525" y="2971800"/>
            <a:ext cx="2514600" cy="1285875"/>
          </a:xfrm>
          <a:prstGeom prst="curvedUpArrow">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wrap="none" anchor="ctr"/>
          <a:lstStyle/>
          <a:p>
            <a:pPr>
              <a:defRPr/>
            </a:pPr>
            <a:endParaRPr lang="es-ES_tradnl"/>
          </a:p>
        </p:txBody>
      </p:sp>
      <p:sp>
        <p:nvSpPr>
          <p:cNvPr id="18439" name="Abgerundetes Rechteck 28"/>
          <p:cNvSpPr>
            <a:spLocks noChangeArrowheads="1"/>
          </p:cNvSpPr>
          <p:nvPr/>
        </p:nvSpPr>
        <p:spPr bwMode="auto">
          <a:xfrm>
            <a:off x="5610225" y="3629025"/>
            <a:ext cx="1314450" cy="1162050"/>
          </a:xfrm>
          <a:prstGeom prst="roundRect">
            <a:avLst>
              <a:gd name="adj" fmla="val 16667"/>
            </a:avLst>
          </a:prstGeom>
          <a:solidFill>
            <a:srgbClr val="CC3300"/>
          </a:solidFill>
          <a:ln w="9525" algn="ctr">
            <a:solidFill>
              <a:schemeClr val="tx1"/>
            </a:solidFill>
            <a:round/>
            <a:headEnd/>
            <a:tailEnd/>
          </a:ln>
        </p:spPr>
        <p:txBody>
          <a:bodyPr wrap="none" anchor="ctr"/>
          <a:lstStyle/>
          <a:p>
            <a:r>
              <a:rPr lang="de-DE"/>
              <a:t>Kleine</a:t>
            </a:r>
          </a:p>
          <a:p>
            <a:r>
              <a:rPr lang="de-DE"/>
              <a:t>Waren-</a:t>
            </a:r>
          </a:p>
          <a:p>
            <a:r>
              <a:rPr lang="de-DE"/>
              <a:t>produz.</a:t>
            </a:r>
            <a:endParaRPr lang="es-ES_tradnl"/>
          </a:p>
        </p:txBody>
      </p:sp>
      <p:sp>
        <p:nvSpPr>
          <p:cNvPr id="31" name="Rechteckiger Pfeil 30"/>
          <p:cNvSpPr/>
          <p:nvPr/>
        </p:nvSpPr>
        <p:spPr bwMode="auto">
          <a:xfrm>
            <a:off x="4695825" y="2962275"/>
            <a:ext cx="923925" cy="1676399"/>
          </a:xfrm>
          <a:prstGeom prst="bentArrow">
            <a:avLst/>
          </a:prstGeom>
          <a:solidFill>
            <a:srgbClr val="C00000"/>
          </a:solidFill>
          <a:ln w="9525" cap="flat" cmpd="sng" algn="ctr">
            <a:solidFill>
              <a:schemeClr val="tx1"/>
            </a:solidFill>
            <a:prstDash val="solid"/>
            <a:round/>
            <a:headEnd type="none" w="med" len="med"/>
            <a:tailEnd type="none" w="med" len="med"/>
          </a:ln>
          <a:effectLst/>
          <a:scene3d>
            <a:camera prst="orthographicFront">
              <a:rot lat="10800000" lon="0" rev="0"/>
            </a:camera>
            <a:lightRig rig="threePt" dir="t"/>
          </a:scene3d>
        </p:spPr>
        <p:txBody>
          <a:bodyPr wrap="none" anchor="ctr"/>
          <a:lstStyle/>
          <a:p>
            <a:pPr>
              <a:defRPr/>
            </a:pPr>
            <a:endParaRPr lang="es-ES_tradnl"/>
          </a:p>
        </p:txBody>
      </p:sp>
      <p:sp>
        <p:nvSpPr>
          <p:cNvPr id="18441" name="Textfeld 38"/>
          <p:cNvSpPr txBox="1">
            <a:spLocks noChangeArrowheads="1"/>
          </p:cNvSpPr>
          <p:nvPr/>
        </p:nvSpPr>
        <p:spPr bwMode="auto">
          <a:xfrm>
            <a:off x="3695700" y="4124325"/>
            <a:ext cx="1925638" cy="461963"/>
          </a:xfrm>
          <a:prstGeom prst="rect">
            <a:avLst/>
          </a:prstGeom>
          <a:noFill/>
          <a:ln w="9525">
            <a:noFill/>
            <a:miter lim="800000"/>
            <a:headEnd/>
            <a:tailEnd/>
          </a:ln>
        </p:spPr>
        <p:txBody>
          <a:bodyPr wrap="none">
            <a:spAutoFit/>
          </a:bodyPr>
          <a:lstStyle/>
          <a:p>
            <a:r>
              <a:rPr lang="de-DE"/>
              <a:t>Remuneration</a:t>
            </a:r>
            <a:endParaRPr lang="es-ES_tradnl"/>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1143000"/>
          </a:xfrm>
        </p:spPr>
        <p:txBody>
          <a:bodyPr/>
          <a:lstStyle/>
          <a:p>
            <a:pPr eaLnBrk="1" hangingPunct="1"/>
            <a:r>
              <a:rPr lang="de-DE" sz="3200" i="1" dirty="0" smtClean="0">
                <a:solidFill>
                  <a:schemeClr val="accent2"/>
                </a:solidFill>
                <a:latin typeface="Calibri" pitchFamily="34" charset="0"/>
                <a:ea typeface="+mn-ea"/>
                <a:cs typeface="+mn-cs"/>
              </a:rPr>
              <a:t>Mathematische Simulationsmodelle:</a:t>
            </a:r>
            <a:br>
              <a:rPr lang="de-DE" sz="3200" i="1" dirty="0" smtClean="0">
                <a:solidFill>
                  <a:schemeClr val="accent2"/>
                </a:solidFill>
                <a:latin typeface="Calibri" pitchFamily="34" charset="0"/>
                <a:ea typeface="+mn-ea"/>
                <a:cs typeface="+mn-cs"/>
              </a:rPr>
            </a:br>
            <a:r>
              <a:rPr lang="de-DE" sz="3200" i="1" dirty="0" smtClean="0">
                <a:solidFill>
                  <a:schemeClr val="accent2"/>
                </a:solidFill>
                <a:latin typeface="Calibri" pitchFamily="34" charset="0"/>
                <a:ea typeface="+mn-ea"/>
                <a:cs typeface="+mn-cs"/>
              </a:rPr>
              <a:t>Paradigmen und Arten der Vergegenständlichung</a:t>
            </a:r>
          </a:p>
        </p:txBody>
      </p:sp>
      <p:graphicFrame>
        <p:nvGraphicFramePr>
          <p:cNvPr id="703491" name="Group 3"/>
          <p:cNvGraphicFramePr>
            <a:graphicFrameLocks noGrp="1"/>
          </p:cNvGraphicFramePr>
          <p:nvPr>
            <p:ph sz="half" idx="1"/>
          </p:nvPr>
        </p:nvGraphicFramePr>
        <p:xfrm>
          <a:off x="401638" y="1281113"/>
          <a:ext cx="8601807" cy="5100004"/>
        </p:xfrm>
        <a:graphic>
          <a:graphicData uri="http://schemas.openxmlformats.org/drawingml/2006/table">
            <a:tbl>
              <a:tblPr/>
              <a:tblGrid>
                <a:gridCol w="2763714"/>
                <a:gridCol w="2787162"/>
                <a:gridCol w="3050931"/>
              </a:tblGrid>
              <a:tr h="565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Kybernetik 0. Ordnung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(Steuerung)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Kybernetik 1. Ordnung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(Regelung)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Kybernetik 2. Ordnung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(Selbstorganisation)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smtClean="0">
                          <a:ln>
                            <a:noFill/>
                          </a:ln>
                          <a:solidFill>
                            <a:schemeClr val="tx1"/>
                          </a:solidFill>
                          <a:effectLst/>
                          <a:latin typeface="Arial" charset="0"/>
                          <a:cs typeface="Arial" charset="0"/>
                        </a:rPr>
                        <a:t>linear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nichtlinear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nichtlinear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statisch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dynamisch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dynamisch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unidirektional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rückgekoppelt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rückgekoppelt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aggregiert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aggregiert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(variable Zahl von) Individuen als Grundlage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Zwei Ebenen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deterministisch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FF0000"/>
                          </a:solidFill>
                          <a:effectLst/>
                          <a:latin typeface="Arial" charset="0"/>
                          <a:cs typeface="Arial" charset="0"/>
                        </a:rPr>
                        <a:t>deterministisch/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FF0000"/>
                          </a:solidFill>
                          <a:effectLst/>
                          <a:latin typeface="Arial" charset="0"/>
                          <a:cs typeface="Arial" charset="0"/>
                        </a:rPr>
                        <a:t>Zufall unwesentlich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rgbClr val="FF0000"/>
                          </a:solidFill>
                          <a:effectLst/>
                          <a:latin typeface="Arial" charset="0"/>
                          <a:cs typeface="Arial" charset="0"/>
                        </a:rPr>
                        <a:t>Zufall wesentlich, variable Struktur des Zufalls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sehr abstrakt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weniger abstrakt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cs typeface="Arial" charset="0"/>
                        </a:rPr>
                        <a:t>realistischer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58775" y="5057775"/>
            <a:ext cx="8229600" cy="1143000"/>
          </a:xfrm>
        </p:spPr>
        <p:txBody>
          <a:bodyPr/>
          <a:lstStyle/>
          <a:p>
            <a:pPr algn="l" eaLnBrk="1" hangingPunct="1"/>
            <a:r>
              <a:rPr lang="de-DE" sz="1600" smtClean="0"/>
              <a:t>Quelle: Bericht über die soziale Lage 2003 – 2004, Bundesministerium für soziale Sicherheit, Generationen und Konsumentenschutz, Wien 2004, S. 266</a:t>
            </a:r>
            <a:br>
              <a:rPr lang="de-DE" sz="1600" smtClean="0"/>
            </a:br>
            <a:endParaRPr lang="de-DE" sz="1600" smtClean="0"/>
          </a:p>
        </p:txBody>
      </p:sp>
      <p:pic>
        <p:nvPicPr>
          <p:cNvPr id="19459" name="Picture 3"/>
          <p:cNvPicPr>
            <a:picLocks noChangeAspect="1" noChangeArrowheads="1"/>
          </p:cNvPicPr>
          <p:nvPr/>
        </p:nvPicPr>
        <p:blipFill>
          <a:blip r:embed="rId2" cstate="print"/>
          <a:srcRect/>
          <a:stretch>
            <a:fillRect/>
          </a:stretch>
        </p:blipFill>
        <p:spPr bwMode="auto">
          <a:xfrm>
            <a:off x="0" y="404813"/>
            <a:ext cx="9144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58775" y="5057775"/>
            <a:ext cx="8229600" cy="1143000"/>
          </a:xfrm>
        </p:spPr>
        <p:txBody>
          <a:bodyPr/>
          <a:lstStyle/>
          <a:p>
            <a:pPr algn="l" eaLnBrk="1" hangingPunct="1"/>
            <a:r>
              <a:rPr lang="de-DE" sz="1600" smtClean="0"/>
              <a:t>Quelle: Bericht über die soziale Lage 2003 – 2004, Bundesministerium für soziale Sicherheit, Generationen und Konsumentenschutz, Wien 2004, S. 266</a:t>
            </a:r>
            <a:br>
              <a:rPr lang="de-DE" sz="1600" smtClean="0"/>
            </a:br>
            <a:r>
              <a:rPr lang="de-DE" sz="1600" smtClean="0"/>
              <a:t>und Bundesministerium für Soziales und Konsumentenschutz, Sozialbericht 2007-2008, S. 262 (für 1999 bis 2006)</a:t>
            </a:r>
            <a:br>
              <a:rPr lang="de-DE" sz="1600" smtClean="0"/>
            </a:br>
            <a:endParaRPr lang="de-DE" sz="1600" smtClean="0"/>
          </a:p>
        </p:txBody>
      </p:sp>
      <p:pic>
        <p:nvPicPr>
          <p:cNvPr id="20483" name="Picture 3"/>
          <p:cNvPicPr>
            <a:picLocks noChangeAspect="1" noChangeArrowheads="1"/>
          </p:cNvPicPr>
          <p:nvPr/>
        </p:nvPicPr>
        <p:blipFill>
          <a:blip r:embed="rId2" cstate="print"/>
          <a:srcRect/>
          <a:stretch>
            <a:fillRect/>
          </a:stretch>
        </p:blipFill>
        <p:spPr bwMode="auto">
          <a:xfrm>
            <a:off x="0" y="404813"/>
            <a:ext cx="7164388" cy="4572000"/>
          </a:xfrm>
          <a:prstGeom prst="rect">
            <a:avLst/>
          </a:prstGeom>
          <a:noFill/>
          <a:ln w="9525">
            <a:noFill/>
            <a:miter lim="800000"/>
            <a:headEnd/>
            <a:tailEnd/>
          </a:ln>
        </p:spPr>
      </p:pic>
      <p:pic>
        <p:nvPicPr>
          <p:cNvPr id="20484" name="Picture 4"/>
          <p:cNvPicPr>
            <a:picLocks noChangeAspect="1" noChangeArrowheads="1"/>
          </p:cNvPicPr>
          <p:nvPr/>
        </p:nvPicPr>
        <p:blipFill>
          <a:blip r:embed="rId3" cstate="print"/>
          <a:srcRect/>
          <a:stretch>
            <a:fillRect/>
          </a:stretch>
        </p:blipFill>
        <p:spPr bwMode="auto">
          <a:xfrm>
            <a:off x="5338763" y="1749425"/>
            <a:ext cx="3665537" cy="1350963"/>
          </a:xfrm>
          <a:prstGeom prst="rect">
            <a:avLst/>
          </a:prstGeom>
          <a:noFill/>
          <a:ln w="9525">
            <a:noFill/>
            <a:miter lim="800000"/>
            <a:headEnd/>
            <a:tailEnd/>
          </a:ln>
        </p:spPr>
      </p:pic>
      <p:pic>
        <p:nvPicPr>
          <p:cNvPr id="20485" name="Picture 5"/>
          <p:cNvPicPr>
            <a:picLocks noChangeAspect="1" noChangeArrowheads="1"/>
          </p:cNvPicPr>
          <p:nvPr/>
        </p:nvPicPr>
        <p:blipFill>
          <a:blip r:embed="rId4" cstate="print"/>
          <a:srcRect/>
          <a:stretch>
            <a:fillRect/>
          </a:stretch>
        </p:blipFill>
        <p:spPr bwMode="auto">
          <a:xfrm>
            <a:off x="5338763" y="1484313"/>
            <a:ext cx="3651250" cy="228600"/>
          </a:xfrm>
          <a:prstGeom prst="rect">
            <a:avLst/>
          </a:prstGeom>
          <a:noFill/>
          <a:ln w="9525">
            <a:noFill/>
            <a:miter lim="800000"/>
            <a:headEnd/>
            <a:tailEnd/>
          </a:ln>
        </p:spPr>
      </p:pic>
      <p:pic>
        <p:nvPicPr>
          <p:cNvPr id="20486" name="Picture 2"/>
          <p:cNvPicPr>
            <a:picLocks noChangeAspect="1" noChangeArrowheads="1"/>
          </p:cNvPicPr>
          <p:nvPr/>
        </p:nvPicPr>
        <p:blipFill>
          <a:blip r:embed="rId5" cstate="print"/>
          <a:srcRect/>
          <a:stretch>
            <a:fillRect/>
          </a:stretch>
        </p:blipFill>
        <p:spPr bwMode="auto">
          <a:xfrm>
            <a:off x="5302250" y="4159250"/>
            <a:ext cx="3724275" cy="223838"/>
          </a:xfrm>
          <a:prstGeom prst="rect">
            <a:avLst/>
          </a:prstGeom>
          <a:noFill/>
          <a:ln w="9525">
            <a:noFill/>
            <a:miter lim="800000"/>
            <a:headEnd/>
            <a:tailEnd/>
          </a:ln>
        </p:spPr>
      </p:pic>
      <p:pic>
        <p:nvPicPr>
          <p:cNvPr id="20487" name="Picture 5"/>
          <p:cNvPicPr>
            <a:picLocks noChangeAspect="1" noChangeArrowheads="1"/>
          </p:cNvPicPr>
          <p:nvPr/>
        </p:nvPicPr>
        <p:blipFill>
          <a:blip r:embed="rId4" cstate="print"/>
          <a:srcRect/>
          <a:stretch>
            <a:fillRect/>
          </a:stretch>
        </p:blipFill>
        <p:spPr bwMode="auto">
          <a:xfrm>
            <a:off x="5302250" y="3752850"/>
            <a:ext cx="3724275" cy="233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a:xfrm>
            <a:off x="685800" y="0"/>
            <a:ext cx="7772400" cy="571500"/>
          </a:xfrm>
        </p:spPr>
        <p:txBody>
          <a:bodyPr/>
          <a:lstStyle/>
          <a:p>
            <a:pPr eaLnBrk="1" hangingPunct="1"/>
            <a:r>
              <a:rPr lang="de-DE" sz="2800" smtClean="0"/>
              <a:t>Kapitalistische Realwirtschaft</a:t>
            </a:r>
            <a:endParaRPr lang="es-ES_tradnl" sz="2800" smtClean="0"/>
          </a:p>
        </p:txBody>
      </p:sp>
      <p:sp>
        <p:nvSpPr>
          <p:cNvPr id="21507" name="Abgerundetes Rechteck 21"/>
          <p:cNvSpPr>
            <a:spLocks noChangeArrowheads="1"/>
          </p:cNvSpPr>
          <p:nvPr/>
        </p:nvSpPr>
        <p:spPr bwMode="auto">
          <a:xfrm>
            <a:off x="3562350" y="1790700"/>
            <a:ext cx="2076450" cy="1152525"/>
          </a:xfrm>
          <a:prstGeom prst="roundRect">
            <a:avLst>
              <a:gd name="adj" fmla="val 16667"/>
            </a:avLst>
          </a:prstGeom>
          <a:solidFill>
            <a:schemeClr val="bg1"/>
          </a:solidFill>
          <a:ln w="9525" algn="ctr">
            <a:solidFill>
              <a:schemeClr val="tx1"/>
            </a:solidFill>
            <a:round/>
            <a:headEnd/>
            <a:tailEnd/>
          </a:ln>
        </p:spPr>
        <p:txBody>
          <a:bodyPr wrap="none" anchor="ctr"/>
          <a:lstStyle/>
          <a:p>
            <a:r>
              <a:rPr lang="de-DE"/>
              <a:t>Produktion</a:t>
            </a:r>
            <a:endParaRPr lang="es-ES_tradnl"/>
          </a:p>
        </p:txBody>
      </p:sp>
      <p:sp>
        <p:nvSpPr>
          <p:cNvPr id="21508" name="Abgerundetes Rechteck 22"/>
          <p:cNvSpPr>
            <a:spLocks noChangeArrowheads="1"/>
          </p:cNvSpPr>
          <p:nvPr/>
        </p:nvSpPr>
        <p:spPr bwMode="auto">
          <a:xfrm>
            <a:off x="6686550" y="1790700"/>
            <a:ext cx="1314450" cy="1162050"/>
          </a:xfrm>
          <a:prstGeom prst="roundRect">
            <a:avLst>
              <a:gd name="adj" fmla="val 16667"/>
            </a:avLst>
          </a:prstGeom>
          <a:solidFill>
            <a:schemeClr val="bg1"/>
          </a:solidFill>
          <a:ln w="9525" algn="ctr">
            <a:solidFill>
              <a:schemeClr val="tx1"/>
            </a:solidFill>
            <a:round/>
            <a:headEnd/>
            <a:tailEnd/>
          </a:ln>
        </p:spPr>
        <p:txBody>
          <a:bodyPr wrap="none" anchor="ctr"/>
          <a:lstStyle/>
          <a:p>
            <a:r>
              <a:rPr lang="de-DE"/>
              <a:t>Konsum</a:t>
            </a:r>
            <a:endParaRPr lang="es-ES_tradnl"/>
          </a:p>
        </p:txBody>
      </p:sp>
      <p:sp>
        <p:nvSpPr>
          <p:cNvPr id="21509" name="Nach unten gekrümmter Pfeil 23"/>
          <p:cNvSpPr>
            <a:spLocks noChangeArrowheads="1"/>
          </p:cNvSpPr>
          <p:nvPr/>
        </p:nvSpPr>
        <p:spPr bwMode="auto">
          <a:xfrm>
            <a:off x="4867275" y="533400"/>
            <a:ext cx="2800350" cy="1257300"/>
          </a:xfrm>
          <a:prstGeom prst="curvedDownArrow">
            <a:avLst>
              <a:gd name="adj1" fmla="val 25005"/>
              <a:gd name="adj2" fmla="val 50000"/>
              <a:gd name="adj3" fmla="val 25000"/>
            </a:avLst>
          </a:prstGeom>
          <a:solidFill>
            <a:schemeClr val="bg1"/>
          </a:solidFill>
          <a:ln w="9525" algn="ctr">
            <a:solidFill>
              <a:schemeClr val="tx1"/>
            </a:solidFill>
            <a:round/>
            <a:headEnd/>
            <a:tailEnd/>
          </a:ln>
        </p:spPr>
        <p:txBody>
          <a:bodyPr wrap="none" anchor="ctr"/>
          <a:lstStyle/>
          <a:p>
            <a:endParaRPr lang="en-US"/>
          </a:p>
        </p:txBody>
      </p:sp>
      <p:sp>
        <p:nvSpPr>
          <p:cNvPr id="25" name="Nach oben gekrümmter Pfeil 24"/>
          <p:cNvSpPr/>
          <p:nvPr/>
        </p:nvSpPr>
        <p:spPr bwMode="auto">
          <a:xfrm>
            <a:off x="4962525" y="2971800"/>
            <a:ext cx="2514600" cy="1285875"/>
          </a:xfrm>
          <a:prstGeom prst="curvedUpArrow">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wrap="none" anchor="ctr"/>
          <a:lstStyle/>
          <a:p>
            <a:pPr>
              <a:defRPr/>
            </a:pPr>
            <a:endParaRPr lang="es-ES_tradnl"/>
          </a:p>
        </p:txBody>
      </p:sp>
      <p:sp>
        <p:nvSpPr>
          <p:cNvPr id="26" name="Abgerundetes Rechteck 25"/>
          <p:cNvSpPr/>
          <p:nvPr/>
        </p:nvSpPr>
        <p:spPr bwMode="auto">
          <a:xfrm>
            <a:off x="990600" y="1790700"/>
            <a:ext cx="1314450" cy="1162050"/>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wrap="none" anchor="ctr"/>
          <a:lstStyle/>
          <a:p>
            <a:pPr>
              <a:defRPr/>
            </a:pPr>
            <a:r>
              <a:rPr lang="de-DE" dirty="0" err="1"/>
              <a:t>Invest</a:t>
            </a:r>
            <a:r>
              <a:rPr lang="de-DE" dirty="0"/>
              <a:t>.</a:t>
            </a:r>
            <a:endParaRPr lang="es-ES_tradnl" dirty="0"/>
          </a:p>
        </p:txBody>
      </p:sp>
      <p:sp>
        <p:nvSpPr>
          <p:cNvPr id="27" name="Nach unten gekrümmter Pfeil 26"/>
          <p:cNvSpPr/>
          <p:nvPr/>
        </p:nvSpPr>
        <p:spPr bwMode="auto">
          <a:xfrm>
            <a:off x="1381125" y="533400"/>
            <a:ext cx="3009900" cy="1257300"/>
          </a:xfrm>
          <a:prstGeom prst="curvedDownArrow">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wrap="none" anchor="ctr"/>
          <a:lstStyle/>
          <a:p>
            <a:pPr>
              <a:defRPr/>
            </a:pPr>
            <a:endParaRPr lang="es-ES_tradnl"/>
          </a:p>
        </p:txBody>
      </p:sp>
      <p:sp>
        <p:nvSpPr>
          <p:cNvPr id="28" name="Nach oben gekrümmter Pfeil 27"/>
          <p:cNvSpPr/>
          <p:nvPr/>
        </p:nvSpPr>
        <p:spPr bwMode="auto">
          <a:xfrm>
            <a:off x="1381125" y="2962275"/>
            <a:ext cx="2943225" cy="1285875"/>
          </a:xfrm>
          <a:prstGeom prst="curvedUpArrow">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wrap="none" anchor="ctr"/>
          <a:lstStyle/>
          <a:p>
            <a:pPr>
              <a:defRPr/>
            </a:pPr>
            <a:endParaRPr lang="es-ES_tradnl"/>
          </a:p>
        </p:txBody>
      </p:sp>
      <p:sp>
        <p:nvSpPr>
          <p:cNvPr id="21514" name="Abgerundetes Rechteck 28"/>
          <p:cNvSpPr>
            <a:spLocks noChangeArrowheads="1"/>
          </p:cNvSpPr>
          <p:nvPr/>
        </p:nvSpPr>
        <p:spPr bwMode="auto">
          <a:xfrm>
            <a:off x="5610225" y="3629025"/>
            <a:ext cx="1314450" cy="1162050"/>
          </a:xfrm>
          <a:prstGeom prst="roundRect">
            <a:avLst>
              <a:gd name="adj" fmla="val 16667"/>
            </a:avLst>
          </a:prstGeom>
          <a:solidFill>
            <a:srgbClr val="CC3300"/>
          </a:solidFill>
          <a:ln w="9525" algn="ctr">
            <a:solidFill>
              <a:schemeClr val="tx1"/>
            </a:solidFill>
            <a:round/>
            <a:headEnd/>
            <a:tailEnd/>
          </a:ln>
        </p:spPr>
        <p:txBody>
          <a:bodyPr wrap="none" anchor="ctr"/>
          <a:lstStyle/>
          <a:p>
            <a:r>
              <a:rPr lang="de-DE"/>
              <a:t>Arb.</a:t>
            </a:r>
          </a:p>
          <a:p>
            <a:r>
              <a:rPr lang="de-DE"/>
              <a:t>Ang.</a:t>
            </a:r>
            <a:endParaRPr lang="es-ES_tradnl"/>
          </a:p>
        </p:txBody>
      </p:sp>
      <p:sp>
        <p:nvSpPr>
          <p:cNvPr id="21515" name="Abgerundetes Rechteck 29"/>
          <p:cNvSpPr>
            <a:spLocks noChangeArrowheads="1"/>
          </p:cNvSpPr>
          <p:nvPr/>
        </p:nvSpPr>
        <p:spPr bwMode="auto">
          <a:xfrm>
            <a:off x="2171700" y="3657600"/>
            <a:ext cx="1314450" cy="1162050"/>
          </a:xfrm>
          <a:prstGeom prst="roundRect">
            <a:avLst>
              <a:gd name="adj" fmla="val 16667"/>
            </a:avLst>
          </a:prstGeom>
          <a:solidFill>
            <a:srgbClr val="0033CC"/>
          </a:solidFill>
          <a:ln w="9525" algn="ctr">
            <a:solidFill>
              <a:schemeClr val="tx1"/>
            </a:solidFill>
            <a:round/>
            <a:headEnd/>
            <a:tailEnd/>
          </a:ln>
        </p:spPr>
        <p:txBody>
          <a:bodyPr wrap="none" anchor="ctr"/>
          <a:lstStyle/>
          <a:p>
            <a:r>
              <a:rPr lang="de-DE"/>
              <a:t>Unter-</a:t>
            </a:r>
          </a:p>
          <a:p>
            <a:r>
              <a:rPr lang="de-DE"/>
              <a:t>nehmer</a:t>
            </a:r>
            <a:endParaRPr lang="es-ES_tradnl"/>
          </a:p>
        </p:txBody>
      </p:sp>
      <p:sp>
        <p:nvSpPr>
          <p:cNvPr id="31" name="Rechteckiger Pfeil 30"/>
          <p:cNvSpPr/>
          <p:nvPr/>
        </p:nvSpPr>
        <p:spPr bwMode="auto">
          <a:xfrm>
            <a:off x="4695825" y="2962275"/>
            <a:ext cx="923925" cy="1676399"/>
          </a:xfrm>
          <a:prstGeom prst="bentArrow">
            <a:avLst/>
          </a:prstGeom>
          <a:solidFill>
            <a:srgbClr val="C00000"/>
          </a:solidFill>
          <a:ln w="9525" cap="flat" cmpd="sng" algn="ctr">
            <a:solidFill>
              <a:schemeClr val="tx1"/>
            </a:solidFill>
            <a:prstDash val="solid"/>
            <a:round/>
            <a:headEnd type="none" w="med" len="med"/>
            <a:tailEnd type="none" w="med" len="med"/>
          </a:ln>
          <a:effectLst/>
          <a:scene3d>
            <a:camera prst="orthographicFront">
              <a:rot lat="10800000" lon="0" rev="0"/>
            </a:camera>
            <a:lightRig rig="threePt" dir="t"/>
          </a:scene3d>
        </p:spPr>
        <p:txBody>
          <a:bodyPr wrap="none" anchor="ctr"/>
          <a:lstStyle/>
          <a:p>
            <a:pPr>
              <a:defRPr/>
            </a:pPr>
            <a:endParaRPr lang="es-ES_tradnl"/>
          </a:p>
        </p:txBody>
      </p:sp>
      <p:sp>
        <p:nvSpPr>
          <p:cNvPr id="32" name="Rechteckiger Pfeil 31"/>
          <p:cNvSpPr/>
          <p:nvPr/>
        </p:nvSpPr>
        <p:spPr bwMode="auto">
          <a:xfrm>
            <a:off x="3486150" y="2952750"/>
            <a:ext cx="1019175" cy="1676399"/>
          </a:xfrm>
          <a:prstGeom prst="bentArrow">
            <a:avLst/>
          </a:prstGeom>
          <a:solidFill>
            <a:srgbClr val="0033CC"/>
          </a:solidFill>
          <a:ln w="9525" cap="flat" cmpd="sng" algn="ctr">
            <a:solidFill>
              <a:schemeClr val="tx1"/>
            </a:solidFill>
            <a:prstDash val="solid"/>
            <a:round/>
            <a:headEnd type="none" w="med" len="med"/>
            <a:tailEnd type="none" w="med" len="med"/>
          </a:ln>
          <a:effectLst/>
          <a:scene3d>
            <a:camera prst="orthographicFront">
              <a:rot lat="10800000" lon="10800000" rev="0"/>
            </a:camera>
            <a:lightRig rig="threePt" dir="t"/>
          </a:scene3d>
        </p:spPr>
        <p:txBody>
          <a:bodyPr wrap="none" anchor="ctr"/>
          <a:lstStyle/>
          <a:p>
            <a:pPr>
              <a:defRPr/>
            </a:pPr>
            <a:endParaRPr lang="es-ES_tradnl"/>
          </a:p>
        </p:txBody>
      </p:sp>
      <p:sp>
        <p:nvSpPr>
          <p:cNvPr id="21518" name="Textfeld 32"/>
          <p:cNvSpPr txBox="1">
            <a:spLocks noChangeArrowheads="1"/>
          </p:cNvSpPr>
          <p:nvPr/>
        </p:nvSpPr>
        <p:spPr bwMode="auto">
          <a:xfrm>
            <a:off x="3476625" y="3733800"/>
            <a:ext cx="1116013" cy="830263"/>
          </a:xfrm>
          <a:prstGeom prst="rect">
            <a:avLst/>
          </a:prstGeom>
          <a:noFill/>
          <a:ln w="9525">
            <a:noFill/>
            <a:miter lim="800000"/>
            <a:headEnd/>
            <a:tailEnd/>
          </a:ln>
        </p:spPr>
        <p:txBody>
          <a:bodyPr wrap="none">
            <a:spAutoFit/>
          </a:bodyPr>
          <a:lstStyle/>
          <a:p>
            <a:r>
              <a:rPr lang="de-DE"/>
              <a:t>Industr.</a:t>
            </a:r>
          </a:p>
          <a:p>
            <a:r>
              <a:rPr lang="de-DE"/>
              <a:t>Profite</a:t>
            </a:r>
            <a:endParaRPr lang="es-ES_tradnl"/>
          </a:p>
        </p:txBody>
      </p:sp>
      <p:sp>
        <p:nvSpPr>
          <p:cNvPr id="21519" name="Textfeld 38"/>
          <p:cNvSpPr txBox="1">
            <a:spLocks noChangeArrowheads="1"/>
          </p:cNvSpPr>
          <p:nvPr/>
        </p:nvSpPr>
        <p:spPr bwMode="auto">
          <a:xfrm>
            <a:off x="4667250" y="4124325"/>
            <a:ext cx="969963" cy="461963"/>
          </a:xfrm>
          <a:prstGeom prst="rect">
            <a:avLst/>
          </a:prstGeom>
          <a:noFill/>
          <a:ln w="9525">
            <a:noFill/>
            <a:miter lim="800000"/>
            <a:headEnd/>
            <a:tailEnd/>
          </a:ln>
        </p:spPr>
        <p:txBody>
          <a:bodyPr wrap="none">
            <a:spAutoFit/>
          </a:bodyPr>
          <a:lstStyle/>
          <a:p>
            <a:r>
              <a:rPr lang="de-DE"/>
              <a:t>Löhne</a:t>
            </a:r>
            <a:endParaRPr lang="es-ES_tradnl"/>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de-DE" sz="3600" smtClean="0"/>
              <a:t>Brutto-Lohnquote in Österreich, </a:t>
            </a:r>
            <a:br>
              <a:rPr lang="de-DE" sz="3600" smtClean="0"/>
            </a:br>
            <a:r>
              <a:rPr lang="de-DE" sz="3600" smtClean="0"/>
              <a:t>in % des Volkseinkommens</a:t>
            </a:r>
          </a:p>
        </p:txBody>
      </p:sp>
      <p:sp>
        <p:nvSpPr>
          <p:cNvPr id="22531" name="Rectangle 3"/>
          <p:cNvSpPr>
            <a:spLocks noGrp="1" noChangeArrowheads="1"/>
          </p:cNvSpPr>
          <p:nvPr>
            <p:ph type="body" idx="1"/>
          </p:nvPr>
        </p:nvSpPr>
        <p:spPr/>
        <p:txBody>
          <a:bodyPr/>
          <a:lstStyle/>
          <a:p>
            <a:pPr eaLnBrk="1" hangingPunct="1">
              <a:lnSpc>
                <a:spcPct val="90000"/>
              </a:lnSpc>
            </a:pPr>
            <a:endParaRPr lang="de-DE" sz="2400" smtClean="0"/>
          </a:p>
          <a:p>
            <a:pPr eaLnBrk="1" hangingPunct="1">
              <a:lnSpc>
                <a:spcPct val="90000"/>
              </a:lnSpc>
            </a:pPr>
            <a:endParaRPr lang="de-DE" sz="2400" smtClean="0"/>
          </a:p>
          <a:p>
            <a:pPr eaLnBrk="1" hangingPunct="1">
              <a:lnSpc>
                <a:spcPct val="90000"/>
              </a:lnSpc>
            </a:pPr>
            <a:endParaRPr lang="de-DE" sz="2400" smtClean="0"/>
          </a:p>
          <a:p>
            <a:pPr eaLnBrk="1" hangingPunct="1">
              <a:lnSpc>
                <a:spcPct val="90000"/>
              </a:lnSpc>
            </a:pPr>
            <a:endParaRPr lang="de-DE" sz="2400" smtClean="0"/>
          </a:p>
          <a:p>
            <a:pPr eaLnBrk="1" hangingPunct="1">
              <a:lnSpc>
                <a:spcPct val="90000"/>
              </a:lnSpc>
            </a:pPr>
            <a:endParaRPr lang="de-DE" sz="2400" smtClean="0"/>
          </a:p>
          <a:p>
            <a:pPr eaLnBrk="1" hangingPunct="1">
              <a:lnSpc>
                <a:spcPct val="90000"/>
              </a:lnSpc>
            </a:pPr>
            <a:endParaRPr lang="de-DE" sz="2400" smtClean="0"/>
          </a:p>
          <a:p>
            <a:pPr eaLnBrk="1" hangingPunct="1">
              <a:lnSpc>
                <a:spcPct val="90000"/>
              </a:lnSpc>
            </a:pPr>
            <a:endParaRPr lang="de-DE" sz="2400" smtClean="0"/>
          </a:p>
          <a:p>
            <a:pPr eaLnBrk="1" hangingPunct="1">
              <a:lnSpc>
                <a:spcPct val="90000"/>
              </a:lnSpc>
            </a:pPr>
            <a:endParaRPr lang="de-DE" sz="2400" smtClean="0"/>
          </a:p>
          <a:p>
            <a:pPr eaLnBrk="1" hangingPunct="1">
              <a:lnSpc>
                <a:spcPct val="90000"/>
              </a:lnSpc>
            </a:pPr>
            <a:endParaRPr lang="de-DE" sz="2400" smtClean="0"/>
          </a:p>
          <a:p>
            <a:pPr eaLnBrk="1" hangingPunct="1">
              <a:lnSpc>
                <a:spcPct val="90000"/>
              </a:lnSpc>
            </a:pPr>
            <a:r>
              <a:rPr lang="de-DE" sz="2000" smtClean="0"/>
              <a:t>Quelle: Bericht über die soziale Lage 2003 – 2004, Bundesministerium für soziale Sicherheit, Generationen und Konsumentenschutz, Wien 2004, S. 258</a:t>
            </a:r>
          </a:p>
        </p:txBody>
      </p:sp>
      <p:pic>
        <p:nvPicPr>
          <p:cNvPr id="22532" name="Picture 4"/>
          <p:cNvPicPr>
            <a:picLocks noChangeAspect="1" noChangeArrowheads="1"/>
          </p:cNvPicPr>
          <p:nvPr/>
        </p:nvPicPr>
        <p:blipFill>
          <a:blip r:embed="rId2" cstate="print"/>
          <a:srcRect/>
          <a:stretch>
            <a:fillRect/>
          </a:stretch>
        </p:blipFill>
        <p:spPr bwMode="auto">
          <a:xfrm>
            <a:off x="409575" y="1838325"/>
            <a:ext cx="8324850" cy="3181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de-DE" sz="3600" smtClean="0"/>
              <a:t>Brutto-Lohnquote in Österreich, </a:t>
            </a:r>
            <a:br>
              <a:rPr lang="de-DE" sz="3600" smtClean="0"/>
            </a:br>
            <a:r>
              <a:rPr lang="de-DE" sz="3600" smtClean="0"/>
              <a:t>in % des Volkseinkommens</a:t>
            </a:r>
          </a:p>
        </p:txBody>
      </p:sp>
      <p:sp>
        <p:nvSpPr>
          <p:cNvPr id="9219" name="Rectangle 3"/>
          <p:cNvSpPr>
            <a:spLocks noGrp="1" noChangeArrowheads="1"/>
          </p:cNvSpPr>
          <p:nvPr>
            <p:ph type="body" idx="1"/>
          </p:nvPr>
        </p:nvSpPr>
        <p:spPr/>
        <p:txBody>
          <a:bodyPr/>
          <a:lstStyle/>
          <a:p>
            <a:pPr eaLnBrk="1" hangingPunct="1">
              <a:lnSpc>
                <a:spcPct val="90000"/>
              </a:lnSpc>
              <a:defRPr/>
            </a:pPr>
            <a:endParaRPr lang="de-DE" sz="2400" dirty="0" smtClean="0"/>
          </a:p>
          <a:p>
            <a:pPr eaLnBrk="1" hangingPunct="1">
              <a:lnSpc>
                <a:spcPct val="90000"/>
              </a:lnSpc>
              <a:defRPr/>
            </a:pPr>
            <a:endParaRPr lang="de-DE" sz="2400" dirty="0" smtClean="0"/>
          </a:p>
          <a:p>
            <a:pPr eaLnBrk="1" hangingPunct="1">
              <a:lnSpc>
                <a:spcPct val="90000"/>
              </a:lnSpc>
              <a:defRPr/>
            </a:pPr>
            <a:endParaRPr lang="de-DE" sz="2400" dirty="0" smtClean="0"/>
          </a:p>
          <a:p>
            <a:pPr eaLnBrk="1" hangingPunct="1">
              <a:lnSpc>
                <a:spcPct val="90000"/>
              </a:lnSpc>
              <a:defRPr/>
            </a:pPr>
            <a:endParaRPr lang="de-DE" sz="2400" dirty="0" smtClean="0"/>
          </a:p>
          <a:p>
            <a:pPr eaLnBrk="1" hangingPunct="1">
              <a:lnSpc>
                <a:spcPct val="90000"/>
              </a:lnSpc>
              <a:defRPr/>
            </a:pPr>
            <a:endParaRPr lang="de-DE" sz="2400" dirty="0" smtClean="0"/>
          </a:p>
          <a:p>
            <a:pPr eaLnBrk="1" hangingPunct="1">
              <a:lnSpc>
                <a:spcPct val="90000"/>
              </a:lnSpc>
              <a:defRPr/>
            </a:pPr>
            <a:endParaRPr lang="de-DE" sz="2400" dirty="0" smtClean="0"/>
          </a:p>
          <a:p>
            <a:pPr eaLnBrk="1" hangingPunct="1">
              <a:lnSpc>
                <a:spcPct val="90000"/>
              </a:lnSpc>
              <a:defRPr/>
            </a:pPr>
            <a:endParaRPr lang="de-DE" sz="2400" dirty="0" smtClean="0"/>
          </a:p>
          <a:p>
            <a:pPr eaLnBrk="1" hangingPunct="1">
              <a:lnSpc>
                <a:spcPct val="90000"/>
              </a:lnSpc>
              <a:defRPr/>
            </a:pPr>
            <a:endParaRPr lang="de-DE" sz="2400" dirty="0" smtClean="0"/>
          </a:p>
          <a:p>
            <a:pPr eaLnBrk="1" hangingPunct="1">
              <a:buFontTx/>
              <a:buNone/>
              <a:defRPr/>
            </a:pPr>
            <a:r>
              <a:rPr lang="de-DE" sz="1600" dirty="0" smtClean="0"/>
              <a:t>Quelle: Bundesministerium für Soziales und Konsumentenschutz, Sozialbericht 2007-2008, S. 262 (1990-2005)</a:t>
            </a:r>
          </a:p>
          <a:p>
            <a:pPr eaLnBrk="1" hangingPunct="1">
              <a:buFontTx/>
              <a:buNone/>
              <a:defRPr/>
            </a:pPr>
            <a:r>
              <a:rPr lang="de-DE" sz="1050" u="sng" dirty="0" smtClean="0">
                <a:hlinkClick r:id="rId2"/>
              </a:rPr>
              <a:t>	</a:t>
            </a:r>
            <a:r>
              <a:rPr lang="de-DE" sz="1050" u="sng" dirty="0" smtClean="0"/>
              <a:t>http://bmsk2.cms.apa.at/cms/site/attachments/4/5/5/CH0107/CMS1232705650368/sozialbericht_mitcover.pdf</a:t>
            </a:r>
            <a:r>
              <a:rPr lang="de-DE" sz="1050" dirty="0" smtClean="0"/>
              <a:t> </a:t>
            </a:r>
            <a:endParaRPr lang="es-ES_tradnl" sz="1050" dirty="0" smtClean="0"/>
          </a:p>
          <a:p>
            <a:pPr eaLnBrk="1" hangingPunct="1">
              <a:defRPr/>
            </a:pPr>
            <a:endParaRPr lang="es-ES_tradnl" sz="1600" dirty="0" smtClean="0"/>
          </a:p>
        </p:txBody>
      </p:sp>
      <p:pic>
        <p:nvPicPr>
          <p:cNvPr id="23556" name="Picture 4"/>
          <p:cNvPicPr>
            <a:picLocks noChangeAspect="1" noChangeArrowheads="1"/>
          </p:cNvPicPr>
          <p:nvPr/>
        </p:nvPicPr>
        <p:blipFill>
          <a:blip r:embed="rId3" cstate="print"/>
          <a:srcRect/>
          <a:stretch>
            <a:fillRect/>
          </a:stretch>
        </p:blipFill>
        <p:spPr bwMode="auto">
          <a:xfrm>
            <a:off x="409575" y="1838325"/>
            <a:ext cx="8324850" cy="3181350"/>
          </a:xfrm>
          <a:prstGeom prst="rect">
            <a:avLst/>
          </a:prstGeom>
          <a:noFill/>
          <a:ln w="9525">
            <a:noFill/>
            <a:miter lim="800000"/>
            <a:headEnd/>
            <a:tailEnd/>
          </a:ln>
        </p:spPr>
      </p:pic>
      <p:pic>
        <p:nvPicPr>
          <p:cNvPr id="23557" name="Picture 3"/>
          <p:cNvPicPr>
            <a:picLocks noChangeAspect="1" noChangeArrowheads="1"/>
          </p:cNvPicPr>
          <p:nvPr/>
        </p:nvPicPr>
        <p:blipFill>
          <a:blip r:embed="rId4" cstate="print"/>
          <a:srcRect/>
          <a:stretch>
            <a:fillRect/>
          </a:stretch>
        </p:blipFill>
        <p:spPr bwMode="auto">
          <a:xfrm>
            <a:off x="4864100" y="1952625"/>
            <a:ext cx="2154238" cy="313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a:xfrm>
            <a:off x="685800" y="0"/>
            <a:ext cx="7772400" cy="533400"/>
          </a:xfrm>
        </p:spPr>
        <p:txBody>
          <a:bodyPr/>
          <a:lstStyle/>
          <a:p>
            <a:pPr eaLnBrk="1" hangingPunct="1"/>
            <a:r>
              <a:rPr lang="de-DE" sz="2800" smtClean="0"/>
              <a:t>Kapitalistische Realwirtschaft + Finanzkapital</a:t>
            </a:r>
            <a:endParaRPr lang="es-ES_tradnl" sz="2800" smtClean="0"/>
          </a:p>
        </p:txBody>
      </p:sp>
      <p:sp>
        <p:nvSpPr>
          <p:cNvPr id="24579" name="Abgerundetes Rechteck 8"/>
          <p:cNvSpPr>
            <a:spLocks noChangeArrowheads="1"/>
          </p:cNvSpPr>
          <p:nvPr/>
        </p:nvSpPr>
        <p:spPr bwMode="auto">
          <a:xfrm>
            <a:off x="3562350" y="1790700"/>
            <a:ext cx="2076450" cy="1152525"/>
          </a:xfrm>
          <a:prstGeom prst="roundRect">
            <a:avLst>
              <a:gd name="adj" fmla="val 16667"/>
            </a:avLst>
          </a:prstGeom>
          <a:solidFill>
            <a:schemeClr val="bg1"/>
          </a:solidFill>
          <a:ln w="9525" algn="ctr">
            <a:solidFill>
              <a:schemeClr val="tx1"/>
            </a:solidFill>
            <a:round/>
            <a:headEnd/>
            <a:tailEnd/>
          </a:ln>
        </p:spPr>
        <p:txBody>
          <a:bodyPr wrap="none" anchor="ctr"/>
          <a:lstStyle/>
          <a:p>
            <a:r>
              <a:rPr lang="de-DE"/>
              <a:t>Produktion</a:t>
            </a:r>
            <a:endParaRPr lang="es-ES_tradnl"/>
          </a:p>
        </p:txBody>
      </p:sp>
      <p:sp>
        <p:nvSpPr>
          <p:cNvPr id="24580" name="Abgerundetes Rechteck 9"/>
          <p:cNvSpPr>
            <a:spLocks noChangeArrowheads="1"/>
          </p:cNvSpPr>
          <p:nvPr/>
        </p:nvSpPr>
        <p:spPr bwMode="auto">
          <a:xfrm>
            <a:off x="6686550" y="1790700"/>
            <a:ext cx="1314450" cy="1162050"/>
          </a:xfrm>
          <a:prstGeom prst="roundRect">
            <a:avLst>
              <a:gd name="adj" fmla="val 16667"/>
            </a:avLst>
          </a:prstGeom>
          <a:solidFill>
            <a:schemeClr val="bg1"/>
          </a:solidFill>
          <a:ln w="9525" algn="ctr">
            <a:solidFill>
              <a:schemeClr val="tx1"/>
            </a:solidFill>
            <a:round/>
            <a:headEnd/>
            <a:tailEnd/>
          </a:ln>
        </p:spPr>
        <p:txBody>
          <a:bodyPr wrap="none" anchor="ctr"/>
          <a:lstStyle/>
          <a:p>
            <a:r>
              <a:rPr lang="de-DE"/>
              <a:t>Konsum</a:t>
            </a:r>
            <a:endParaRPr lang="es-ES_tradnl"/>
          </a:p>
        </p:txBody>
      </p:sp>
      <p:sp>
        <p:nvSpPr>
          <p:cNvPr id="24581" name="Nach unten gekrümmter Pfeil 10"/>
          <p:cNvSpPr>
            <a:spLocks noChangeArrowheads="1"/>
          </p:cNvSpPr>
          <p:nvPr/>
        </p:nvSpPr>
        <p:spPr bwMode="auto">
          <a:xfrm>
            <a:off x="4867275" y="533400"/>
            <a:ext cx="2800350" cy="1257300"/>
          </a:xfrm>
          <a:prstGeom prst="curvedDownArrow">
            <a:avLst>
              <a:gd name="adj1" fmla="val 25005"/>
              <a:gd name="adj2" fmla="val 50000"/>
              <a:gd name="adj3" fmla="val 25000"/>
            </a:avLst>
          </a:prstGeom>
          <a:solidFill>
            <a:schemeClr val="bg1"/>
          </a:solidFill>
          <a:ln w="9525" algn="ctr">
            <a:solidFill>
              <a:schemeClr val="tx1"/>
            </a:solidFill>
            <a:round/>
            <a:headEnd/>
            <a:tailEnd/>
          </a:ln>
        </p:spPr>
        <p:txBody>
          <a:bodyPr wrap="none" anchor="ctr"/>
          <a:lstStyle/>
          <a:p>
            <a:endParaRPr lang="en-US"/>
          </a:p>
        </p:txBody>
      </p:sp>
      <p:sp>
        <p:nvSpPr>
          <p:cNvPr id="12" name="Nach oben gekrümmter Pfeil 11"/>
          <p:cNvSpPr/>
          <p:nvPr/>
        </p:nvSpPr>
        <p:spPr bwMode="auto">
          <a:xfrm>
            <a:off x="4962525" y="2971800"/>
            <a:ext cx="2514600" cy="1285875"/>
          </a:xfrm>
          <a:prstGeom prst="curvedUpArrow">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wrap="none" anchor="ctr"/>
          <a:lstStyle/>
          <a:p>
            <a:pPr>
              <a:defRPr/>
            </a:pPr>
            <a:endParaRPr lang="es-ES_tradnl"/>
          </a:p>
        </p:txBody>
      </p:sp>
      <p:sp>
        <p:nvSpPr>
          <p:cNvPr id="13" name="Abgerundetes Rechteck 12"/>
          <p:cNvSpPr/>
          <p:nvPr/>
        </p:nvSpPr>
        <p:spPr bwMode="auto">
          <a:xfrm>
            <a:off x="990600" y="1790700"/>
            <a:ext cx="1314450" cy="1162050"/>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wrap="none" anchor="ctr"/>
          <a:lstStyle/>
          <a:p>
            <a:pPr>
              <a:defRPr/>
            </a:pPr>
            <a:r>
              <a:rPr lang="de-DE" dirty="0" err="1"/>
              <a:t>Invest</a:t>
            </a:r>
            <a:r>
              <a:rPr lang="de-DE" dirty="0"/>
              <a:t>.</a:t>
            </a:r>
            <a:endParaRPr lang="es-ES_tradnl" dirty="0"/>
          </a:p>
        </p:txBody>
      </p:sp>
      <p:sp>
        <p:nvSpPr>
          <p:cNvPr id="14" name="Nach unten gekrümmter Pfeil 13"/>
          <p:cNvSpPr/>
          <p:nvPr/>
        </p:nvSpPr>
        <p:spPr bwMode="auto">
          <a:xfrm>
            <a:off x="1381125" y="533400"/>
            <a:ext cx="3009900" cy="1257300"/>
          </a:xfrm>
          <a:prstGeom prst="curvedDownArrow">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wrap="none" anchor="ctr"/>
          <a:lstStyle/>
          <a:p>
            <a:pPr>
              <a:defRPr/>
            </a:pPr>
            <a:endParaRPr lang="es-ES_tradnl"/>
          </a:p>
        </p:txBody>
      </p:sp>
      <p:sp>
        <p:nvSpPr>
          <p:cNvPr id="15" name="Nach oben gekrümmter Pfeil 14"/>
          <p:cNvSpPr/>
          <p:nvPr/>
        </p:nvSpPr>
        <p:spPr bwMode="auto">
          <a:xfrm>
            <a:off x="1381125" y="2962275"/>
            <a:ext cx="2943225" cy="1285875"/>
          </a:xfrm>
          <a:prstGeom prst="curvedUpArrow">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0" rev="0"/>
            </a:camera>
            <a:lightRig rig="threePt" dir="t"/>
          </a:scene3d>
        </p:spPr>
        <p:txBody>
          <a:bodyPr wrap="none" anchor="ctr"/>
          <a:lstStyle/>
          <a:p>
            <a:pPr>
              <a:defRPr/>
            </a:pPr>
            <a:endParaRPr lang="es-ES_tradnl"/>
          </a:p>
        </p:txBody>
      </p:sp>
      <p:sp>
        <p:nvSpPr>
          <p:cNvPr id="24586" name="Abgerundetes Rechteck 15"/>
          <p:cNvSpPr>
            <a:spLocks noChangeArrowheads="1"/>
          </p:cNvSpPr>
          <p:nvPr/>
        </p:nvSpPr>
        <p:spPr bwMode="auto">
          <a:xfrm>
            <a:off x="5610225" y="3629025"/>
            <a:ext cx="1314450" cy="1162050"/>
          </a:xfrm>
          <a:prstGeom prst="roundRect">
            <a:avLst>
              <a:gd name="adj" fmla="val 16667"/>
            </a:avLst>
          </a:prstGeom>
          <a:solidFill>
            <a:srgbClr val="CC3300"/>
          </a:solidFill>
          <a:ln w="9525" algn="ctr">
            <a:solidFill>
              <a:schemeClr val="tx1"/>
            </a:solidFill>
            <a:round/>
            <a:headEnd/>
            <a:tailEnd/>
          </a:ln>
        </p:spPr>
        <p:txBody>
          <a:bodyPr wrap="none" anchor="ctr"/>
          <a:lstStyle/>
          <a:p>
            <a:r>
              <a:rPr lang="de-DE"/>
              <a:t>Arb.</a:t>
            </a:r>
          </a:p>
          <a:p>
            <a:r>
              <a:rPr lang="de-DE"/>
              <a:t>Ang.</a:t>
            </a:r>
            <a:endParaRPr lang="es-ES_tradnl"/>
          </a:p>
        </p:txBody>
      </p:sp>
      <p:sp>
        <p:nvSpPr>
          <p:cNvPr id="24587" name="Abgerundetes Rechteck 16"/>
          <p:cNvSpPr>
            <a:spLocks noChangeArrowheads="1"/>
          </p:cNvSpPr>
          <p:nvPr/>
        </p:nvSpPr>
        <p:spPr bwMode="auto">
          <a:xfrm>
            <a:off x="2171700" y="3657600"/>
            <a:ext cx="1314450" cy="1162050"/>
          </a:xfrm>
          <a:prstGeom prst="roundRect">
            <a:avLst>
              <a:gd name="adj" fmla="val 16667"/>
            </a:avLst>
          </a:prstGeom>
          <a:solidFill>
            <a:srgbClr val="0033CC"/>
          </a:solidFill>
          <a:ln w="9525" algn="ctr">
            <a:solidFill>
              <a:schemeClr val="tx1"/>
            </a:solidFill>
            <a:round/>
            <a:headEnd/>
            <a:tailEnd/>
          </a:ln>
        </p:spPr>
        <p:txBody>
          <a:bodyPr wrap="none" anchor="ctr"/>
          <a:lstStyle/>
          <a:p>
            <a:r>
              <a:rPr lang="de-DE"/>
              <a:t>Unter-</a:t>
            </a:r>
          </a:p>
          <a:p>
            <a:r>
              <a:rPr lang="de-DE"/>
              <a:t>nehmer</a:t>
            </a:r>
            <a:endParaRPr lang="es-ES_tradnl"/>
          </a:p>
        </p:txBody>
      </p:sp>
      <p:sp>
        <p:nvSpPr>
          <p:cNvPr id="19" name="Rechteckiger Pfeil 18"/>
          <p:cNvSpPr/>
          <p:nvPr/>
        </p:nvSpPr>
        <p:spPr bwMode="auto">
          <a:xfrm>
            <a:off x="4695825" y="2962275"/>
            <a:ext cx="923925" cy="1676399"/>
          </a:xfrm>
          <a:prstGeom prst="bentArrow">
            <a:avLst/>
          </a:prstGeom>
          <a:solidFill>
            <a:srgbClr val="C00000"/>
          </a:solidFill>
          <a:ln w="9525" cap="flat" cmpd="sng" algn="ctr">
            <a:solidFill>
              <a:schemeClr val="tx1"/>
            </a:solidFill>
            <a:prstDash val="solid"/>
            <a:round/>
            <a:headEnd type="none" w="med" len="med"/>
            <a:tailEnd type="none" w="med" len="med"/>
          </a:ln>
          <a:effectLst/>
          <a:scene3d>
            <a:camera prst="orthographicFront">
              <a:rot lat="10800000" lon="0" rev="0"/>
            </a:camera>
            <a:lightRig rig="threePt" dir="t"/>
          </a:scene3d>
        </p:spPr>
        <p:txBody>
          <a:bodyPr wrap="none" anchor="ctr"/>
          <a:lstStyle/>
          <a:p>
            <a:pPr>
              <a:defRPr/>
            </a:pPr>
            <a:endParaRPr lang="es-ES_tradnl"/>
          </a:p>
        </p:txBody>
      </p:sp>
      <p:sp>
        <p:nvSpPr>
          <p:cNvPr id="20" name="Rechteckiger Pfeil 19"/>
          <p:cNvSpPr/>
          <p:nvPr/>
        </p:nvSpPr>
        <p:spPr bwMode="auto">
          <a:xfrm>
            <a:off x="3486150" y="2952750"/>
            <a:ext cx="1019175" cy="1676399"/>
          </a:xfrm>
          <a:prstGeom prst="bentArrow">
            <a:avLst/>
          </a:prstGeom>
          <a:solidFill>
            <a:srgbClr val="0033CC"/>
          </a:solidFill>
          <a:ln w="9525" cap="flat" cmpd="sng" algn="ctr">
            <a:solidFill>
              <a:schemeClr val="tx1"/>
            </a:solidFill>
            <a:prstDash val="solid"/>
            <a:round/>
            <a:headEnd type="none" w="med" len="med"/>
            <a:tailEnd type="none" w="med" len="med"/>
          </a:ln>
          <a:effectLst/>
          <a:scene3d>
            <a:camera prst="orthographicFront">
              <a:rot lat="10800000" lon="10800000" rev="0"/>
            </a:camera>
            <a:lightRig rig="threePt" dir="t"/>
          </a:scene3d>
        </p:spPr>
        <p:txBody>
          <a:bodyPr wrap="none" anchor="ctr"/>
          <a:lstStyle/>
          <a:p>
            <a:pPr>
              <a:defRPr/>
            </a:pPr>
            <a:endParaRPr lang="es-ES_tradnl"/>
          </a:p>
        </p:txBody>
      </p:sp>
      <p:sp>
        <p:nvSpPr>
          <p:cNvPr id="24590" name="Textfeld 20"/>
          <p:cNvSpPr txBox="1">
            <a:spLocks noChangeArrowheads="1"/>
          </p:cNvSpPr>
          <p:nvPr/>
        </p:nvSpPr>
        <p:spPr bwMode="auto">
          <a:xfrm>
            <a:off x="3476625" y="3733800"/>
            <a:ext cx="1116013" cy="830263"/>
          </a:xfrm>
          <a:prstGeom prst="rect">
            <a:avLst/>
          </a:prstGeom>
          <a:noFill/>
          <a:ln w="9525">
            <a:noFill/>
            <a:miter lim="800000"/>
            <a:headEnd/>
            <a:tailEnd/>
          </a:ln>
        </p:spPr>
        <p:txBody>
          <a:bodyPr wrap="none">
            <a:spAutoFit/>
          </a:bodyPr>
          <a:lstStyle/>
          <a:p>
            <a:r>
              <a:rPr lang="de-DE"/>
              <a:t>Industr.</a:t>
            </a:r>
          </a:p>
          <a:p>
            <a:r>
              <a:rPr lang="de-DE"/>
              <a:t>Profite</a:t>
            </a:r>
            <a:endParaRPr lang="es-ES_tradnl"/>
          </a:p>
        </p:txBody>
      </p:sp>
      <p:sp>
        <p:nvSpPr>
          <p:cNvPr id="24591" name="Abgerundetes Rechteck 21"/>
          <p:cNvSpPr>
            <a:spLocks noChangeArrowheads="1"/>
          </p:cNvSpPr>
          <p:nvPr/>
        </p:nvSpPr>
        <p:spPr bwMode="auto">
          <a:xfrm>
            <a:off x="3886200" y="5229225"/>
            <a:ext cx="1314450" cy="876300"/>
          </a:xfrm>
          <a:prstGeom prst="roundRect">
            <a:avLst>
              <a:gd name="adj" fmla="val 16667"/>
            </a:avLst>
          </a:prstGeom>
          <a:solidFill>
            <a:srgbClr val="FFFF00"/>
          </a:solidFill>
          <a:ln w="9525" algn="ctr">
            <a:solidFill>
              <a:schemeClr val="tx1"/>
            </a:solidFill>
            <a:round/>
            <a:headEnd/>
            <a:tailEnd/>
          </a:ln>
        </p:spPr>
        <p:txBody>
          <a:bodyPr wrap="none" anchor="ctr"/>
          <a:lstStyle/>
          <a:p>
            <a:r>
              <a:rPr lang="de-DE"/>
              <a:t>Finanz-</a:t>
            </a:r>
          </a:p>
          <a:p>
            <a:r>
              <a:rPr lang="de-DE"/>
              <a:t>Kapital.</a:t>
            </a:r>
            <a:endParaRPr lang="es-ES_tradnl"/>
          </a:p>
        </p:txBody>
      </p:sp>
      <p:sp>
        <p:nvSpPr>
          <p:cNvPr id="26" name="Rechteckiger Pfeil 25"/>
          <p:cNvSpPr/>
          <p:nvPr/>
        </p:nvSpPr>
        <p:spPr bwMode="auto">
          <a:xfrm>
            <a:off x="5210175" y="4800600"/>
            <a:ext cx="1219200" cy="1428750"/>
          </a:xfrm>
          <a:prstGeom prst="bentArrow">
            <a:avLst>
              <a:gd name="adj1" fmla="val 25000"/>
              <a:gd name="adj2" fmla="val 25000"/>
              <a:gd name="adj3" fmla="val 25000"/>
              <a:gd name="adj4" fmla="val 43750"/>
            </a:avLst>
          </a:prstGeom>
          <a:solidFill>
            <a:srgbClr val="FFFF00"/>
          </a:solidFill>
          <a:ln w="9525" cap="flat" cmpd="sng" algn="ctr">
            <a:solidFill>
              <a:schemeClr val="tx1"/>
            </a:solidFill>
            <a:prstDash val="solid"/>
            <a:round/>
            <a:headEnd type="none" w="med" len="med"/>
            <a:tailEnd type="none" w="med" len="med"/>
          </a:ln>
          <a:effectLst/>
          <a:scene3d>
            <a:camera prst="orthographicFront">
              <a:rot lat="10800000" lon="10800000" rev="0"/>
            </a:camera>
            <a:lightRig rig="threePt" dir="t"/>
          </a:scene3d>
        </p:spPr>
        <p:txBody>
          <a:bodyPr wrap="none" anchor="ctr"/>
          <a:lstStyle/>
          <a:p>
            <a:pPr>
              <a:defRPr/>
            </a:pPr>
            <a:endParaRPr lang="es-ES_tradnl"/>
          </a:p>
        </p:txBody>
      </p:sp>
      <p:sp>
        <p:nvSpPr>
          <p:cNvPr id="27" name="Rechteckiger Pfeil 26"/>
          <p:cNvSpPr/>
          <p:nvPr/>
        </p:nvSpPr>
        <p:spPr bwMode="auto">
          <a:xfrm>
            <a:off x="2857500" y="4829175"/>
            <a:ext cx="1009650" cy="1371600"/>
          </a:xfrm>
          <a:prstGeom prst="bentArrow">
            <a:avLst>
              <a:gd name="adj1" fmla="val 25000"/>
              <a:gd name="adj2" fmla="val 25000"/>
              <a:gd name="adj3" fmla="val 25000"/>
              <a:gd name="adj4" fmla="val 43750"/>
            </a:avLst>
          </a:prstGeom>
          <a:solidFill>
            <a:srgbClr val="FFFF00"/>
          </a:solidFill>
          <a:ln w="9525" cap="flat" cmpd="sng" algn="ctr">
            <a:solidFill>
              <a:schemeClr val="tx1"/>
            </a:solidFill>
            <a:prstDash val="solid"/>
            <a:round/>
            <a:headEnd type="none" w="med" len="med"/>
            <a:tailEnd type="none" w="med" len="med"/>
          </a:ln>
          <a:effectLst/>
          <a:scene3d>
            <a:camera prst="orthographicFront">
              <a:rot lat="10800000" lon="0" rev="0"/>
            </a:camera>
            <a:lightRig rig="threePt" dir="t"/>
          </a:scene3d>
        </p:spPr>
        <p:txBody>
          <a:bodyPr wrap="none" anchor="ctr"/>
          <a:lstStyle/>
          <a:p>
            <a:pPr>
              <a:defRPr/>
            </a:pPr>
            <a:endParaRPr lang="es-ES_tradnl"/>
          </a:p>
        </p:txBody>
      </p:sp>
      <p:sp>
        <p:nvSpPr>
          <p:cNvPr id="24594" name="Textfeld 23"/>
          <p:cNvSpPr txBox="1">
            <a:spLocks noChangeArrowheads="1"/>
          </p:cNvSpPr>
          <p:nvPr/>
        </p:nvSpPr>
        <p:spPr bwMode="auto">
          <a:xfrm>
            <a:off x="2743200" y="5286375"/>
            <a:ext cx="1143000" cy="830263"/>
          </a:xfrm>
          <a:prstGeom prst="rect">
            <a:avLst/>
          </a:prstGeom>
          <a:noFill/>
          <a:ln w="9525">
            <a:noFill/>
            <a:miter lim="800000"/>
            <a:headEnd/>
            <a:tailEnd/>
          </a:ln>
        </p:spPr>
        <p:txBody>
          <a:bodyPr>
            <a:spAutoFit/>
          </a:bodyPr>
          <a:lstStyle/>
          <a:p>
            <a:r>
              <a:rPr lang="de-DE"/>
              <a:t>Finanz</a:t>
            </a:r>
          </a:p>
          <a:p>
            <a:r>
              <a:rPr lang="de-DE"/>
              <a:t>Profite</a:t>
            </a:r>
            <a:endParaRPr lang="es-ES_tradnl"/>
          </a:p>
        </p:txBody>
      </p:sp>
      <p:sp>
        <p:nvSpPr>
          <p:cNvPr id="24595" name="Textfeld 27"/>
          <p:cNvSpPr txBox="1">
            <a:spLocks noChangeArrowheads="1"/>
          </p:cNvSpPr>
          <p:nvPr/>
        </p:nvSpPr>
        <p:spPr bwMode="auto">
          <a:xfrm>
            <a:off x="5191125" y="5295900"/>
            <a:ext cx="1173163" cy="830263"/>
          </a:xfrm>
          <a:prstGeom prst="rect">
            <a:avLst/>
          </a:prstGeom>
          <a:noFill/>
          <a:ln w="9525">
            <a:noFill/>
            <a:miter lim="800000"/>
            <a:headEnd/>
            <a:tailEnd/>
          </a:ln>
        </p:spPr>
        <p:txBody>
          <a:bodyPr>
            <a:spAutoFit/>
          </a:bodyPr>
          <a:lstStyle/>
          <a:p>
            <a:r>
              <a:rPr lang="de-DE"/>
              <a:t>Finanz</a:t>
            </a:r>
          </a:p>
          <a:p>
            <a:r>
              <a:rPr lang="de-DE"/>
              <a:t>Profite</a:t>
            </a:r>
            <a:endParaRPr lang="es-ES_tradnl"/>
          </a:p>
        </p:txBody>
      </p:sp>
      <p:sp>
        <p:nvSpPr>
          <p:cNvPr id="24596" name="Textfeld 17"/>
          <p:cNvSpPr txBox="1">
            <a:spLocks noChangeArrowheads="1"/>
          </p:cNvSpPr>
          <p:nvPr/>
        </p:nvSpPr>
        <p:spPr bwMode="auto">
          <a:xfrm>
            <a:off x="4667250" y="4124325"/>
            <a:ext cx="969963" cy="461963"/>
          </a:xfrm>
          <a:prstGeom prst="rect">
            <a:avLst/>
          </a:prstGeom>
          <a:noFill/>
          <a:ln w="9525">
            <a:noFill/>
            <a:miter lim="800000"/>
            <a:headEnd/>
            <a:tailEnd/>
          </a:ln>
        </p:spPr>
        <p:txBody>
          <a:bodyPr wrap="none">
            <a:spAutoFit/>
          </a:bodyPr>
          <a:lstStyle/>
          <a:p>
            <a:r>
              <a:rPr lang="de-DE"/>
              <a:t>Löhne</a:t>
            </a:r>
            <a:endParaRPr lang="es-ES_tradnl"/>
          </a:p>
        </p:txBody>
      </p:sp>
      <p:sp>
        <p:nvSpPr>
          <p:cNvPr id="29" name="Rechteckiger Pfeil 28"/>
          <p:cNvSpPr/>
          <p:nvPr/>
        </p:nvSpPr>
        <p:spPr bwMode="auto">
          <a:xfrm>
            <a:off x="4819650" y="4438650"/>
            <a:ext cx="790575" cy="790575"/>
          </a:xfrm>
          <a:prstGeom prst="bentArrow">
            <a:avLst/>
          </a:prstGeom>
          <a:solidFill>
            <a:schemeClr val="bg1"/>
          </a:solidFill>
          <a:ln w="9525" cap="flat" cmpd="sng" algn="ctr">
            <a:solidFill>
              <a:schemeClr val="tx1"/>
            </a:solidFill>
            <a:prstDash val="solid"/>
            <a:round/>
            <a:headEnd type="none" w="med" len="med"/>
            <a:tailEnd type="none" w="med" len="med"/>
          </a:ln>
          <a:effectLst/>
        </p:spPr>
        <p:txBody>
          <a:bodyPr wrap="none" anchor="ctr"/>
          <a:lstStyle/>
          <a:p>
            <a:pPr>
              <a:defRPr/>
            </a:pPr>
            <a:endParaRPr lang="es-ES_tradnl"/>
          </a:p>
        </p:txBody>
      </p:sp>
      <p:sp>
        <p:nvSpPr>
          <p:cNvPr id="30" name="Rechteckiger Pfeil 29"/>
          <p:cNvSpPr/>
          <p:nvPr/>
        </p:nvSpPr>
        <p:spPr bwMode="auto">
          <a:xfrm>
            <a:off x="3486150" y="4448175"/>
            <a:ext cx="790575" cy="790575"/>
          </a:xfrm>
          <a:prstGeom prst="bentArrow">
            <a:avLst/>
          </a:prstGeom>
          <a:solidFill>
            <a:schemeClr val="bg1"/>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wrap="none" anchor="ctr"/>
          <a:lstStyle/>
          <a:p>
            <a:pPr>
              <a:defRPr/>
            </a:pPr>
            <a:endParaRPr lang="es-ES_tradnl"/>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38100"/>
            <a:ext cx="7772400" cy="1143000"/>
          </a:xfrm>
        </p:spPr>
        <p:txBody>
          <a:bodyPr/>
          <a:lstStyle/>
          <a:p>
            <a:pPr eaLnBrk="1" hangingPunct="1"/>
            <a:r>
              <a:rPr lang="de-AT" smtClean="0"/>
              <a:t>Real- und Finanzkapital</a:t>
            </a:r>
            <a:br>
              <a:rPr lang="de-AT" smtClean="0"/>
            </a:br>
            <a:r>
              <a:rPr lang="de-AT" sz="1600" smtClean="0"/>
              <a:t>(Quelle: Stefan Schulmeister)</a:t>
            </a:r>
          </a:p>
        </p:txBody>
      </p:sp>
      <p:sp>
        <p:nvSpPr>
          <p:cNvPr id="25603" name="Rectangle 3"/>
          <p:cNvSpPr>
            <a:spLocks noGrp="1" noChangeArrowheads="1"/>
          </p:cNvSpPr>
          <p:nvPr>
            <p:ph type="body" idx="1"/>
          </p:nvPr>
        </p:nvSpPr>
        <p:spPr>
          <a:xfrm>
            <a:off x="703263" y="1276350"/>
            <a:ext cx="8170862" cy="4100513"/>
          </a:xfrm>
        </p:spPr>
        <p:txBody>
          <a:bodyPr/>
          <a:lstStyle/>
          <a:p>
            <a:pPr eaLnBrk="1" hangingPunct="1">
              <a:buFont typeface="Wingdings" pitchFamily="2" charset="2"/>
              <a:buNone/>
            </a:pPr>
            <a:r>
              <a:rPr lang="de-DE" sz="2800" smtClean="0"/>
              <a:t>Zwei Arten von Vermögensvermehrung:</a:t>
            </a:r>
          </a:p>
          <a:p>
            <a:pPr eaLnBrk="1" hangingPunct="1"/>
            <a:r>
              <a:rPr lang="de-DE" sz="2800" smtClean="0"/>
              <a:t>Reale Veranlagung auf Gütermärkten: Investition, Innovation, Produktion, Handel</a:t>
            </a:r>
          </a:p>
          <a:p>
            <a:pPr eaLnBrk="1" hangingPunct="1"/>
            <a:r>
              <a:rPr lang="de-DE" sz="2800" smtClean="0"/>
              <a:t>Finanzielle Veranlagung auf Finanzmärkten: Kurzfristige Spekulation, längerfristige Veranlagung, Bewertungsgewinne</a:t>
            </a:r>
          </a:p>
          <a:p>
            <a:pPr eaLnBrk="1" hangingPunct="1">
              <a:buFont typeface="Wingdings" pitchFamily="2" charset="2"/>
              <a:buNone/>
            </a:pPr>
            <a:r>
              <a:rPr lang="de-DE" sz="2800" smtClean="0"/>
              <a:t>Realkapital und Finanzkapital: Zwei Kapitalformen mit gegensätzlichen ökonomischen Interessen, aber ähnlichen politischen Interessen</a:t>
            </a:r>
            <a:endParaRPr lang="de-AT" sz="2800" smtClean="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881063"/>
            <a:ext cx="8229600" cy="3976687"/>
          </a:xfrm>
        </p:spPr>
        <p:txBody>
          <a:bodyPr/>
          <a:lstStyle/>
          <a:p>
            <a:r>
              <a:rPr lang="de-AT" smtClean="0"/>
              <a:t>Danke für Ihre Aufmerksamkeit!</a:t>
            </a:r>
            <a:br>
              <a:rPr lang="de-AT" smtClean="0"/>
            </a:br>
            <a:r>
              <a:rPr lang="de-AT" smtClean="0"/>
              <a:t/>
            </a:r>
            <a:br>
              <a:rPr lang="de-AT" smtClean="0"/>
            </a:br>
            <a:r>
              <a:rPr lang="de-AT" smtClean="0"/>
              <a:t>Kontakt:</a:t>
            </a:r>
            <a:br>
              <a:rPr lang="de-AT" smtClean="0"/>
            </a:br>
            <a:r>
              <a:rPr lang="de-AT" smtClean="0"/>
              <a:t/>
            </a:r>
            <a:br>
              <a:rPr lang="de-AT" smtClean="0"/>
            </a:br>
            <a:r>
              <a:rPr lang="de-AT" smtClean="0"/>
              <a:t>fleissner@arrakis.es</a:t>
            </a:r>
            <a:endParaRPr lang="de-DE" smtClean="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431800" y="798513"/>
            <a:ext cx="8496300" cy="5213350"/>
          </a:xfrm>
          <a:solidFill>
            <a:schemeClr val="accent1"/>
          </a:solidFill>
        </p:spPr>
        <p:txBody>
          <a:bodyPr/>
          <a:lstStyle/>
          <a:p>
            <a:pPr marL="381000" indent="-381000">
              <a:buFontTx/>
              <a:buNone/>
            </a:pPr>
            <a:endParaRPr lang="de-DE" i="1" smtClean="0"/>
          </a:p>
          <a:p>
            <a:pPr marL="381000" indent="-381000">
              <a:buFontTx/>
              <a:buNone/>
            </a:pPr>
            <a:r>
              <a:rPr lang="de-AT" sz="2400" i="1" smtClean="0"/>
              <a:t>Systemdynamik a la Forrester und seinem Team</a:t>
            </a:r>
          </a:p>
          <a:p>
            <a:pPr marL="381000" indent="-381000">
              <a:buFontTx/>
              <a:buNone/>
            </a:pPr>
            <a:endParaRPr lang="de-AT" sz="2400" i="1" smtClean="0"/>
          </a:p>
          <a:p>
            <a:pPr marL="381000" indent="-381000">
              <a:buFontTx/>
              <a:buNone/>
            </a:pPr>
            <a:r>
              <a:rPr lang="de-AT" sz="2400" i="1" smtClean="0"/>
              <a:t>Beispiele</a:t>
            </a:r>
          </a:p>
          <a:p>
            <a:pPr marL="381000" indent="-381000">
              <a:buFontTx/>
              <a:buNone/>
            </a:pPr>
            <a:endParaRPr lang="de-AT" sz="2400" i="1" smtClean="0"/>
          </a:p>
          <a:p>
            <a:pPr marL="381000" indent="-381000"/>
            <a:r>
              <a:rPr lang="de-AT" sz="2400" smtClean="0"/>
              <a:t>Räuber-Beute Modelle</a:t>
            </a:r>
          </a:p>
          <a:p>
            <a:pPr marL="381000" indent="-381000"/>
            <a:r>
              <a:rPr lang="de-AT" sz="2400" smtClean="0"/>
              <a:t>Käpt‘n Petri und die </a:t>
            </a:r>
          </a:p>
          <a:p>
            <a:pPr marL="381000" indent="-381000">
              <a:buFont typeface="Arial" charset="0"/>
              <a:buNone/>
            </a:pPr>
            <a:r>
              <a:rPr lang="de-AT" sz="2400" smtClean="0"/>
              <a:t>	Österreichische Volkswirtschaft</a:t>
            </a:r>
          </a:p>
        </p:txBody>
      </p:sp>
      <p:sp>
        <p:nvSpPr>
          <p:cNvPr id="14339" name="Rectangle 3"/>
          <p:cNvSpPr>
            <a:spLocks noChangeArrowheads="1"/>
          </p:cNvSpPr>
          <p:nvPr/>
        </p:nvSpPr>
        <p:spPr bwMode="auto">
          <a:xfrm>
            <a:off x="1042988" y="115888"/>
            <a:ext cx="7926387" cy="468312"/>
          </a:xfrm>
          <a:prstGeom prst="rect">
            <a:avLst/>
          </a:prstGeom>
          <a:noFill/>
          <a:ln w="9525">
            <a:noFill/>
            <a:miter lim="800000"/>
            <a:headEnd/>
            <a:tailEnd/>
          </a:ln>
        </p:spPr>
        <p:txBody>
          <a:bodyPr anchor="ctr"/>
          <a:lstStyle/>
          <a:p>
            <a:pPr algn="r"/>
            <a:r>
              <a:rPr lang="de-DE" sz="3200" i="1">
                <a:solidFill>
                  <a:schemeClr val="accent2"/>
                </a:solidFill>
                <a:latin typeface="Calibri" pitchFamily="34" charset="0"/>
              </a:rPr>
              <a:t>Simulationsmethoden</a:t>
            </a:r>
          </a:p>
        </p:txBody>
      </p:sp>
      <p:sp>
        <p:nvSpPr>
          <p:cNvPr id="14340" name="AutoShape 4">
            <a:hlinkClick r:id="rId3" highlightClick="1"/>
          </p:cNvPr>
          <p:cNvSpPr>
            <a:spLocks noChangeArrowheads="1"/>
          </p:cNvSpPr>
          <p:nvPr/>
        </p:nvSpPr>
        <p:spPr bwMode="auto">
          <a:xfrm>
            <a:off x="7451725" y="1484313"/>
            <a:ext cx="576263" cy="468312"/>
          </a:xfrm>
          <a:prstGeom prst="actionButtonForwardNext">
            <a:avLst/>
          </a:prstGeom>
          <a:solidFill>
            <a:schemeClr val="accent1"/>
          </a:solidFill>
          <a:ln w="9525">
            <a:noFill/>
            <a:miter lim="800000"/>
            <a:headEnd/>
            <a:tailEnd/>
          </a:ln>
        </p:spPr>
        <p:txBody>
          <a:bodyPr wrap="none" anchor="ctr"/>
          <a:lstStyle/>
          <a:p>
            <a:endParaRPr lang="de-AT">
              <a:latin typeface="Calibri" pitchFamily="34" charset="0"/>
            </a:endParaRPr>
          </a:p>
        </p:txBody>
      </p:sp>
      <p:pic>
        <p:nvPicPr>
          <p:cNvPr id="14341" name="Picture 7"/>
          <p:cNvPicPr>
            <a:picLocks noChangeAspect="1" noChangeArrowheads="1"/>
          </p:cNvPicPr>
          <p:nvPr/>
        </p:nvPicPr>
        <p:blipFill>
          <a:blip r:embed="rId4" cstate="print"/>
          <a:srcRect/>
          <a:stretch>
            <a:fillRect/>
          </a:stretch>
        </p:blipFill>
        <p:spPr bwMode="auto">
          <a:xfrm>
            <a:off x="5118100" y="2276475"/>
            <a:ext cx="3810000" cy="2181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920750" y="974725"/>
            <a:ext cx="7732713" cy="5053013"/>
          </a:xfrm>
          <a:solidFill>
            <a:schemeClr val="accent1"/>
          </a:solidFill>
        </p:spPr>
        <p:txBody>
          <a:bodyPr/>
          <a:lstStyle/>
          <a:p>
            <a:pPr>
              <a:lnSpc>
                <a:spcPct val="90000"/>
              </a:lnSpc>
              <a:buFontTx/>
              <a:buNone/>
            </a:pPr>
            <a:r>
              <a:rPr lang="de-AT" sz="2400" smtClean="0"/>
              <a:t>Beispiel in STELLA</a:t>
            </a:r>
          </a:p>
          <a:p>
            <a:pPr>
              <a:lnSpc>
                <a:spcPct val="90000"/>
              </a:lnSpc>
              <a:buFontTx/>
              <a:buNone/>
            </a:pPr>
            <a:endParaRPr lang="de-AT" sz="2400" smtClean="0"/>
          </a:p>
          <a:p>
            <a:pPr>
              <a:lnSpc>
                <a:spcPct val="90000"/>
              </a:lnSpc>
            </a:pPr>
            <a:r>
              <a:rPr lang="de-AT" sz="2400" smtClean="0"/>
              <a:t>Räuber-Beute Modell (x…Schafe, y…Wölfe)</a:t>
            </a:r>
          </a:p>
          <a:p>
            <a:pPr>
              <a:lnSpc>
                <a:spcPct val="90000"/>
              </a:lnSpc>
              <a:buFontTx/>
              <a:buNone/>
            </a:pPr>
            <a:r>
              <a:rPr lang="de-AT" sz="2400" smtClean="0"/>
              <a:t>	(Beschrieben auf der Makroebene mit der Lotka-Volterra-Differentialgleichung):</a:t>
            </a:r>
          </a:p>
          <a:p>
            <a:pPr>
              <a:lnSpc>
                <a:spcPct val="90000"/>
              </a:lnSpc>
            </a:pPr>
            <a:endParaRPr lang="de-AT" sz="2400" smtClean="0"/>
          </a:p>
          <a:p>
            <a:pPr algn="ctr">
              <a:lnSpc>
                <a:spcPct val="90000"/>
              </a:lnSpc>
              <a:buFontTx/>
              <a:buNone/>
            </a:pPr>
            <a:r>
              <a:rPr lang="de-AT" sz="2400" smtClean="0"/>
              <a:t>dx/dt =   alfa*x  +     beta*y  + gamma*x.y</a:t>
            </a:r>
          </a:p>
          <a:p>
            <a:pPr algn="ctr">
              <a:lnSpc>
                <a:spcPct val="90000"/>
              </a:lnSpc>
              <a:buFontTx/>
              <a:buNone/>
            </a:pPr>
            <a:r>
              <a:rPr lang="de-AT" sz="2400" smtClean="0"/>
              <a:t>dy/dt = delta*x  + epsilon*y  +        eta*x.y</a:t>
            </a:r>
          </a:p>
          <a:p>
            <a:pPr>
              <a:lnSpc>
                <a:spcPct val="90000"/>
              </a:lnSpc>
            </a:pPr>
            <a:endParaRPr lang="de-AT" sz="2400" smtClean="0"/>
          </a:p>
          <a:p>
            <a:pPr>
              <a:lnSpc>
                <a:spcPct val="90000"/>
              </a:lnSpc>
              <a:buFontTx/>
              <a:buNone/>
            </a:pPr>
            <a:r>
              <a:rPr lang="de-AT" sz="2400" smtClean="0"/>
              <a:t>(beta = delta = 0)</a:t>
            </a:r>
            <a:endParaRPr lang="de-AT" b="1" smtClean="0"/>
          </a:p>
        </p:txBody>
      </p:sp>
      <p:sp>
        <p:nvSpPr>
          <p:cNvPr id="16387" name="Rectangle 3"/>
          <p:cNvSpPr>
            <a:spLocks noChangeArrowheads="1"/>
          </p:cNvSpPr>
          <p:nvPr/>
        </p:nvSpPr>
        <p:spPr bwMode="auto">
          <a:xfrm>
            <a:off x="1042988" y="115888"/>
            <a:ext cx="7926387" cy="468312"/>
          </a:xfrm>
          <a:prstGeom prst="rect">
            <a:avLst/>
          </a:prstGeom>
          <a:noFill/>
          <a:ln w="9525">
            <a:noFill/>
            <a:miter lim="800000"/>
            <a:headEnd/>
            <a:tailEnd/>
          </a:ln>
        </p:spPr>
        <p:txBody>
          <a:bodyPr anchor="ctr"/>
          <a:lstStyle/>
          <a:p>
            <a:pPr algn="r"/>
            <a:r>
              <a:rPr lang="de-DE" sz="3200" i="1">
                <a:solidFill>
                  <a:schemeClr val="accent2"/>
                </a:solidFill>
                <a:latin typeface="Calibri" pitchFamily="34" charset="0"/>
              </a:rPr>
              <a:t>Systemdynamik</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274638"/>
            <a:ext cx="9144000" cy="1143000"/>
          </a:xfrm>
        </p:spPr>
        <p:txBody>
          <a:bodyPr/>
          <a:lstStyle/>
          <a:p>
            <a:pPr algn="l" eaLnBrk="1" hangingPunct="1"/>
            <a:r>
              <a:rPr lang="de-DE" sz="2400" dirty="0" smtClean="0"/>
              <a:t>    </a:t>
            </a:r>
            <a:r>
              <a:rPr lang="de-DE" sz="3200" i="1" dirty="0" smtClean="0">
                <a:solidFill>
                  <a:schemeClr val="accent2"/>
                </a:solidFill>
                <a:latin typeface="Calibri" pitchFamily="34" charset="0"/>
                <a:ea typeface="+mn-ea"/>
                <a:cs typeface="+mn-cs"/>
              </a:rPr>
              <a:t>Wie kann der Zufall behandelt werden?</a:t>
            </a:r>
            <a:r>
              <a:rPr lang="de-DE" sz="2400" dirty="0" smtClean="0"/>
              <a:t/>
            </a:r>
            <a:br>
              <a:rPr lang="de-DE" sz="2400" dirty="0" smtClean="0"/>
            </a:br>
            <a:r>
              <a:rPr lang="de-DE" sz="2400" dirty="0" smtClean="0"/>
              <a:t> </a:t>
            </a:r>
            <a:br>
              <a:rPr lang="de-DE" sz="2400" dirty="0" smtClean="0"/>
            </a:br>
            <a:r>
              <a:rPr lang="de-DE" sz="2400" dirty="0" smtClean="0"/>
              <a:t>    </a:t>
            </a:r>
            <a:r>
              <a:rPr lang="de-DE" sz="1800" dirty="0" smtClean="0"/>
              <a:t>Kybernetik 0. Ordnung       </a:t>
            </a:r>
            <a:r>
              <a:rPr lang="de-DE" sz="1800" dirty="0" smtClean="0"/>
              <a:t>      Kybernetik </a:t>
            </a:r>
            <a:r>
              <a:rPr lang="de-DE" sz="1800" dirty="0" smtClean="0"/>
              <a:t>1. Ordnung </a:t>
            </a:r>
            <a:r>
              <a:rPr lang="de-DE" sz="1400" dirty="0" smtClean="0"/>
              <a:t>            </a:t>
            </a:r>
            <a:r>
              <a:rPr lang="de-DE" sz="1400" dirty="0" smtClean="0"/>
              <a:t>          </a:t>
            </a:r>
            <a:r>
              <a:rPr lang="de-DE" sz="1800" dirty="0" smtClean="0"/>
              <a:t>Kybernetik </a:t>
            </a:r>
            <a:r>
              <a:rPr lang="de-DE" sz="1800" dirty="0" smtClean="0"/>
              <a:t>2. Ordnung           </a:t>
            </a:r>
          </a:p>
        </p:txBody>
      </p:sp>
      <p:sp>
        <p:nvSpPr>
          <p:cNvPr id="124931" name="Text Box 3"/>
          <p:cNvSpPr txBox="1">
            <a:spLocks noChangeArrowheads="1"/>
          </p:cNvSpPr>
          <p:nvPr/>
        </p:nvSpPr>
        <p:spPr bwMode="auto">
          <a:xfrm>
            <a:off x="6042025" y="1701800"/>
            <a:ext cx="2644775" cy="1892300"/>
          </a:xfrm>
          <a:prstGeom prst="rect">
            <a:avLst/>
          </a:prstGeom>
          <a:noFill/>
          <a:ln w="9525">
            <a:noFill/>
            <a:miter lim="800000"/>
            <a:headEnd/>
            <a:tailEnd/>
          </a:ln>
        </p:spPr>
        <p:txBody>
          <a:bodyPr>
            <a:spAutoFit/>
          </a:bodyPr>
          <a:lstStyle/>
          <a:p>
            <a:pPr>
              <a:spcBef>
                <a:spcPct val="50000"/>
              </a:spcBef>
              <a:defRPr/>
            </a:pPr>
            <a:r>
              <a:rPr lang="de-DE" sz="1800">
                <a:latin typeface="+mn-lt"/>
              </a:rPr>
              <a:t>Zufall wesentlich</a:t>
            </a:r>
          </a:p>
          <a:p>
            <a:pPr>
              <a:spcBef>
                <a:spcPct val="50000"/>
              </a:spcBef>
              <a:defRPr/>
            </a:pPr>
            <a:endParaRPr lang="de-DE" sz="1800">
              <a:latin typeface="+mn-lt"/>
            </a:endParaRPr>
          </a:p>
          <a:p>
            <a:pPr>
              <a:spcBef>
                <a:spcPct val="50000"/>
              </a:spcBef>
              <a:defRPr/>
            </a:pPr>
            <a:r>
              <a:rPr lang="de-DE" sz="1800">
                <a:latin typeface="+mn-lt"/>
              </a:rPr>
              <a:t>z.B. Anylogic, Netlogo, LSD, Repast…</a:t>
            </a:r>
          </a:p>
          <a:p>
            <a:pPr>
              <a:spcBef>
                <a:spcPct val="50000"/>
              </a:spcBef>
              <a:defRPr/>
            </a:pPr>
            <a:endParaRPr lang="de-DE" sz="1800">
              <a:latin typeface="+mn-lt"/>
            </a:endParaRPr>
          </a:p>
        </p:txBody>
      </p:sp>
      <p:sp>
        <p:nvSpPr>
          <p:cNvPr id="124932" name="Text Box 4"/>
          <p:cNvSpPr txBox="1">
            <a:spLocks noChangeArrowheads="1"/>
          </p:cNvSpPr>
          <p:nvPr/>
        </p:nvSpPr>
        <p:spPr bwMode="auto">
          <a:xfrm>
            <a:off x="382588" y="1706563"/>
            <a:ext cx="2065337" cy="1477962"/>
          </a:xfrm>
          <a:prstGeom prst="rect">
            <a:avLst/>
          </a:prstGeom>
          <a:noFill/>
          <a:ln w="9525">
            <a:noFill/>
            <a:miter lim="800000"/>
            <a:headEnd/>
            <a:tailEnd/>
          </a:ln>
        </p:spPr>
        <p:txBody>
          <a:bodyPr>
            <a:spAutoFit/>
          </a:bodyPr>
          <a:lstStyle/>
          <a:p>
            <a:pPr>
              <a:spcBef>
                <a:spcPct val="50000"/>
              </a:spcBef>
              <a:defRPr/>
            </a:pPr>
            <a:r>
              <a:rPr lang="de-DE" sz="1800" dirty="0">
                <a:latin typeface="+mn-lt"/>
              </a:rPr>
              <a:t>Kein Zufall</a:t>
            </a:r>
          </a:p>
          <a:p>
            <a:pPr>
              <a:spcBef>
                <a:spcPct val="50000"/>
              </a:spcBef>
              <a:defRPr/>
            </a:pPr>
            <a:endParaRPr lang="de-DE" sz="1800" dirty="0">
              <a:latin typeface="+mn-lt"/>
            </a:endParaRPr>
          </a:p>
          <a:p>
            <a:pPr>
              <a:spcBef>
                <a:spcPct val="50000"/>
              </a:spcBef>
              <a:defRPr/>
            </a:pPr>
            <a:r>
              <a:rPr lang="de-DE" sz="1800" dirty="0">
                <a:latin typeface="+mn-lt"/>
              </a:rPr>
              <a:t>z.B. Input-Output, Bilanzgleichungen</a:t>
            </a:r>
          </a:p>
        </p:txBody>
      </p:sp>
      <p:sp>
        <p:nvSpPr>
          <p:cNvPr id="124933" name="Text Box 5"/>
          <p:cNvSpPr txBox="1">
            <a:spLocks noChangeArrowheads="1"/>
          </p:cNvSpPr>
          <p:nvPr/>
        </p:nvSpPr>
        <p:spPr bwMode="auto">
          <a:xfrm>
            <a:off x="2984500" y="1689100"/>
            <a:ext cx="2603500" cy="3694113"/>
          </a:xfrm>
          <a:prstGeom prst="rect">
            <a:avLst/>
          </a:prstGeom>
          <a:noFill/>
          <a:ln w="9525">
            <a:noFill/>
            <a:miter lim="800000"/>
            <a:headEnd/>
            <a:tailEnd/>
          </a:ln>
        </p:spPr>
        <p:txBody>
          <a:bodyPr>
            <a:spAutoFit/>
          </a:bodyPr>
          <a:lstStyle/>
          <a:p>
            <a:pPr>
              <a:spcBef>
                <a:spcPct val="50000"/>
              </a:spcBef>
              <a:defRPr/>
            </a:pPr>
            <a:r>
              <a:rPr lang="de-DE" sz="1800">
                <a:latin typeface="+mn-lt"/>
              </a:rPr>
              <a:t> Zufall unwesentlich</a:t>
            </a:r>
          </a:p>
          <a:p>
            <a:pPr>
              <a:spcBef>
                <a:spcPct val="50000"/>
              </a:spcBef>
              <a:defRPr/>
            </a:pPr>
            <a:endParaRPr lang="de-DE" sz="1800">
              <a:latin typeface="+mn-lt"/>
            </a:endParaRPr>
          </a:p>
          <a:p>
            <a:pPr>
              <a:spcBef>
                <a:spcPct val="50000"/>
              </a:spcBef>
              <a:defRPr/>
            </a:pPr>
            <a:r>
              <a:rPr lang="de-DE" sz="1800">
                <a:latin typeface="+mn-lt"/>
              </a:rPr>
              <a:t> z.B. SD (Dynamo, Stella, Vensim) mit oder ohne Zufall</a:t>
            </a:r>
          </a:p>
          <a:p>
            <a:pPr>
              <a:spcBef>
                <a:spcPct val="50000"/>
              </a:spcBef>
              <a:defRPr/>
            </a:pPr>
            <a:r>
              <a:rPr lang="de-DE" sz="1800">
                <a:latin typeface="+mn-lt"/>
              </a:rPr>
              <a:t>In Ökonometrie und    Regressionsanalyse: Zufall wird als Fehler oder Restgröße behandelt</a:t>
            </a:r>
          </a:p>
          <a:p>
            <a:pPr>
              <a:spcBef>
                <a:spcPct val="50000"/>
              </a:spcBef>
              <a:defRPr/>
            </a:pPr>
            <a:endParaRPr lang="de-DE" sz="1800">
              <a:latin typeface="+mn-lt"/>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body" sz="half" idx="1"/>
          </p:nvPr>
        </p:nvSpPr>
        <p:spPr>
          <a:xfrm>
            <a:off x="457200" y="642938"/>
            <a:ext cx="8348663" cy="5857875"/>
          </a:xfrm>
          <a:solidFill>
            <a:schemeClr val="accent1"/>
          </a:solidFill>
        </p:spPr>
        <p:txBody>
          <a:bodyPr rtlCol="0">
            <a:normAutofit/>
          </a:bodyPr>
          <a:lstStyle/>
          <a:p>
            <a:pPr fontAlgn="auto">
              <a:lnSpc>
                <a:spcPct val="80000"/>
              </a:lnSpc>
              <a:spcAft>
                <a:spcPts val="0"/>
              </a:spcAft>
              <a:buFontTx/>
              <a:buNone/>
              <a:defRPr/>
            </a:pPr>
            <a:r>
              <a:rPr lang="de-AT" sz="2000" i="1" dirty="0" smtClean="0">
                <a:effectLst>
                  <a:outerShdw blurRad="38100" dist="38100" dir="2700000" algn="tl">
                    <a:srgbClr val="FFFFFF"/>
                  </a:outerShdw>
                </a:effectLst>
              </a:rPr>
              <a:t>Regressionsergebnisse</a:t>
            </a:r>
            <a:endParaRPr lang="de-AT" sz="2000" i="1" dirty="0" smtClean="0"/>
          </a:p>
          <a:p>
            <a:pPr fontAlgn="auto">
              <a:lnSpc>
                <a:spcPct val="80000"/>
              </a:lnSpc>
              <a:spcAft>
                <a:spcPts val="0"/>
              </a:spcAft>
              <a:buFontTx/>
              <a:buNone/>
              <a:defRPr/>
            </a:pPr>
            <a:r>
              <a:rPr lang="de-AT" sz="2000" dirty="0" smtClean="0"/>
              <a:t>-&gt; Ökonometrische Schätzung der Parameter aus den Daten der ABS</a:t>
            </a:r>
            <a:endParaRPr lang="de-AT" sz="2000" i="1" dirty="0"/>
          </a:p>
          <a:p>
            <a:pPr fontAlgn="auto">
              <a:lnSpc>
                <a:spcPct val="80000"/>
              </a:lnSpc>
              <a:spcAft>
                <a:spcPts val="0"/>
              </a:spcAft>
              <a:buFontTx/>
              <a:buNone/>
              <a:defRPr/>
            </a:pPr>
            <a:endParaRPr lang="de-AT" sz="2000" i="1" dirty="0"/>
          </a:p>
          <a:p>
            <a:pPr fontAlgn="auto">
              <a:lnSpc>
                <a:spcPct val="80000"/>
              </a:lnSpc>
              <a:spcAft>
                <a:spcPts val="0"/>
              </a:spcAft>
              <a:buFontTx/>
              <a:buNone/>
              <a:defRPr/>
            </a:pPr>
            <a:endParaRPr lang="de-AT" sz="2000" i="1" dirty="0"/>
          </a:p>
          <a:p>
            <a:pPr fontAlgn="auto">
              <a:lnSpc>
                <a:spcPct val="80000"/>
              </a:lnSpc>
              <a:spcAft>
                <a:spcPts val="0"/>
              </a:spcAft>
              <a:buFontTx/>
              <a:buNone/>
              <a:defRPr/>
            </a:pPr>
            <a:endParaRPr lang="de-AT" sz="2000" i="1" dirty="0"/>
          </a:p>
          <a:p>
            <a:pPr fontAlgn="auto">
              <a:lnSpc>
                <a:spcPct val="80000"/>
              </a:lnSpc>
              <a:spcAft>
                <a:spcPts val="0"/>
              </a:spcAft>
              <a:buFontTx/>
              <a:buNone/>
              <a:defRPr/>
            </a:pPr>
            <a:endParaRPr lang="de-AT" sz="2000" i="1" dirty="0"/>
          </a:p>
          <a:p>
            <a:pPr fontAlgn="auto">
              <a:lnSpc>
                <a:spcPct val="80000"/>
              </a:lnSpc>
              <a:spcAft>
                <a:spcPts val="0"/>
              </a:spcAft>
              <a:buFontTx/>
              <a:buNone/>
              <a:defRPr/>
            </a:pPr>
            <a:endParaRPr lang="de-AT" sz="2000" i="1" dirty="0"/>
          </a:p>
          <a:p>
            <a:pPr fontAlgn="auto">
              <a:lnSpc>
                <a:spcPct val="80000"/>
              </a:lnSpc>
              <a:spcAft>
                <a:spcPts val="0"/>
              </a:spcAft>
              <a:buFontTx/>
              <a:buNone/>
              <a:defRPr/>
            </a:pPr>
            <a:endParaRPr lang="de-AT" sz="2000" i="1" dirty="0"/>
          </a:p>
          <a:p>
            <a:pPr fontAlgn="auto">
              <a:lnSpc>
                <a:spcPct val="80000"/>
              </a:lnSpc>
              <a:spcAft>
                <a:spcPts val="0"/>
              </a:spcAft>
              <a:buFontTx/>
              <a:buNone/>
              <a:defRPr/>
            </a:pPr>
            <a:endParaRPr lang="de-AT" sz="2000" i="1" dirty="0"/>
          </a:p>
          <a:p>
            <a:pPr fontAlgn="auto">
              <a:lnSpc>
                <a:spcPct val="80000"/>
              </a:lnSpc>
              <a:spcAft>
                <a:spcPts val="0"/>
              </a:spcAft>
              <a:buFontTx/>
              <a:buNone/>
              <a:defRPr/>
            </a:pPr>
            <a:endParaRPr lang="de-AT" sz="2000" dirty="0"/>
          </a:p>
          <a:p>
            <a:pPr fontAlgn="auto">
              <a:lnSpc>
                <a:spcPct val="80000"/>
              </a:lnSpc>
              <a:spcAft>
                <a:spcPts val="0"/>
              </a:spcAft>
              <a:buFontTx/>
              <a:buNone/>
              <a:defRPr/>
            </a:pPr>
            <a:endParaRPr lang="de-AT" sz="2000" dirty="0"/>
          </a:p>
          <a:p>
            <a:pPr fontAlgn="auto">
              <a:lnSpc>
                <a:spcPct val="80000"/>
              </a:lnSpc>
              <a:spcAft>
                <a:spcPts val="0"/>
              </a:spcAft>
              <a:buFontTx/>
              <a:buNone/>
              <a:defRPr/>
            </a:pPr>
            <a:endParaRPr lang="de-AT" sz="2000" dirty="0"/>
          </a:p>
          <a:p>
            <a:pPr fontAlgn="auto">
              <a:lnSpc>
                <a:spcPct val="80000"/>
              </a:lnSpc>
              <a:spcAft>
                <a:spcPts val="0"/>
              </a:spcAft>
              <a:buFontTx/>
              <a:buNone/>
              <a:defRPr/>
            </a:pPr>
            <a:endParaRPr lang="de-AT" sz="2000" dirty="0"/>
          </a:p>
          <a:p>
            <a:pPr fontAlgn="auto">
              <a:lnSpc>
                <a:spcPct val="80000"/>
              </a:lnSpc>
              <a:spcAft>
                <a:spcPts val="0"/>
              </a:spcAft>
              <a:buFontTx/>
              <a:buNone/>
              <a:defRPr/>
            </a:pPr>
            <a:r>
              <a:rPr lang="de-AT" sz="2000" dirty="0"/>
              <a:t>Simulation des korrespondierenden aggregierten Modells mit LSD mit den oben angeführten geschätzten Parametern</a:t>
            </a:r>
            <a:endParaRPr lang="de-AT" sz="2400" dirty="0"/>
          </a:p>
        </p:txBody>
      </p:sp>
      <p:sp>
        <p:nvSpPr>
          <p:cNvPr id="17411" name="AutoShape 3">
            <a:hlinkClick r:id="rId3" action="ppaction://program" highlightClick="1"/>
          </p:cNvPr>
          <p:cNvSpPr>
            <a:spLocks noChangeArrowheads="1"/>
          </p:cNvSpPr>
          <p:nvPr/>
        </p:nvSpPr>
        <p:spPr bwMode="auto">
          <a:xfrm>
            <a:off x="7874000" y="5513388"/>
            <a:ext cx="798513" cy="523875"/>
          </a:xfrm>
          <a:prstGeom prst="actionButtonForwardNext">
            <a:avLst/>
          </a:prstGeom>
          <a:solidFill>
            <a:schemeClr val="accent1"/>
          </a:solidFill>
          <a:ln w="9525">
            <a:noFill/>
            <a:miter lim="800000"/>
            <a:headEnd/>
            <a:tailEnd/>
          </a:ln>
        </p:spPr>
        <p:txBody>
          <a:bodyPr wrap="none" anchor="ctr"/>
          <a:lstStyle/>
          <a:p>
            <a:endParaRPr lang="en-US">
              <a:latin typeface="Calibri" pitchFamily="34" charset="0"/>
            </a:endParaRPr>
          </a:p>
        </p:txBody>
      </p:sp>
      <p:sp>
        <p:nvSpPr>
          <p:cNvPr id="17412" name="Rectangle 4"/>
          <p:cNvSpPr>
            <a:spLocks noChangeArrowheads="1"/>
          </p:cNvSpPr>
          <p:nvPr/>
        </p:nvSpPr>
        <p:spPr bwMode="auto">
          <a:xfrm>
            <a:off x="1042988" y="115888"/>
            <a:ext cx="7926387" cy="468312"/>
          </a:xfrm>
          <a:prstGeom prst="rect">
            <a:avLst/>
          </a:prstGeom>
          <a:noFill/>
          <a:ln w="9525">
            <a:noFill/>
            <a:miter lim="800000"/>
            <a:headEnd/>
            <a:tailEnd/>
          </a:ln>
        </p:spPr>
        <p:txBody>
          <a:bodyPr anchor="ctr"/>
          <a:lstStyle/>
          <a:p>
            <a:pPr algn="r"/>
            <a:r>
              <a:rPr lang="de-DE" sz="3200" i="1">
                <a:solidFill>
                  <a:schemeClr val="accent2"/>
                </a:solidFill>
                <a:latin typeface="Calibri" pitchFamily="34" charset="0"/>
              </a:rPr>
              <a:t>Simulationsmethoden</a:t>
            </a:r>
          </a:p>
        </p:txBody>
      </p:sp>
      <p:graphicFrame>
        <p:nvGraphicFramePr>
          <p:cNvPr id="510981" name="Group 5"/>
          <p:cNvGraphicFramePr>
            <a:graphicFrameLocks noGrp="1"/>
          </p:cNvGraphicFramePr>
          <p:nvPr/>
        </p:nvGraphicFramePr>
        <p:xfrm>
          <a:off x="455613" y="3062288"/>
          <a:ext cx="8232775" cy="1310640"/>
        </p:xfrm>
        <a:graphic>
          <a:graphicData uri="http://schemas.openxmlformats.org/drawingml/2006/table">
            <a:tbl>
              <a:tblPr/>
              <a:tblGrid>
                <a:gridCol w="2278062"/>
                <a:gridCol w="1190625"/>
                <a:gridCol w="1192213"/>
                <a:gridCol w="1192212"/>
                <a:gridCol w="1069975"/>
                <a:gridCol w="1309688"/>
              </a:tblGrid>
              <a:tr h="228600">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1" i="0" u="none" strike="noStrike" cap="none" normalizeH="0" baseline="0" dirty="0" err="1" smtClean="0">
                          <a:ln>
                            <a:noFill/>
                          </a:ln>
                          <a:solidFill>
                            <a:srgbClr val="000080"/>
                          </a:solidFill>
                          <a:effectLst/>
                          <a:latin typeface="Arial" charset="0"/>
                          <a:cs typeface="Arial" charset="0"/>
                        </a:rPr>
                        <a:t>dy</a:t>
                      </a:r>
                      <a:r>
                        <a:rPr kumimoji="0" lang="de-DE" sz="1800" b="1" i="0" u="none" strike="noStrike" cap="none" normalizeH="0" baseline="0" dirty="0" smtClean="0">
                          <a:ln>
                            <a:noFill/>
                          </a:ln>
                          <a:solidFill>
                            <a:srgbClr val="000080"/>
                          </a:solidFill>
                          <a:effectLst/>
                          <a:latin typeface="Arial" charset="0"/>
                          <a:cs typeface="Arial" charset="0"/>
                        </a:rPr>
                        <a:t>/</a:t>
                      </a:r>
                      <a:r>
                        <a:rPr kumimoji="0" lang="de-DE" sz="1800" b="1" i="0" u="none" strike="noStrike" cap="none" normalizeH="0" baseline="0" dirty="0" err="1" smtClean="0">
                          <a:ln>
                            <a:noFill/>
                          </a:ln>
                          <a:solidFill>
                            <a:srgbClr val="000080"/>
                          </a:solidFill>
                          <a:effectLst/>
                          <a:latin typeface="Arial" charset="0"/>
                          <a:cs typeface="Arial" charset="0"/>
                        </a:rPr>
                        <a:t>dt</a:t>
                      </a:r>
                      <a:r>
                        <a:rPr kumimoji="0" lang="de-DE" sz="1800" b="1" i="0" u="none" strike="noStrike" cap="none" normalizeH="0" baseline="0" dirty="0" smtClean="0">
                          <a:ln>
                            <a:noFill/>
                          </a:ln>
                          <a:solidFill>
                            <a:srgbClr val="000080"/>
                          </a:solidFill>
                          <a:effectLst/>
                          <a:latin typeface="Arial" charset="0"/>
                          <a:cs typeface="Arial" charset="0"/>
                        </a:rPr>
                        <a:t> (</a:t>
                      </a:r>
                      <a:r>
                        <a:rPr kumimoji="0" lang="de-DE" sz="1800" b="1" i="0" u="none" strike="noStrike" cap="none" normalizeH="0" baseline="0" dirty="0" err="1" smtClean="0">
                          <a:ln>
                            <a:noFill/>
                          </a:ln>
                          <a:solidFill>
                            <a:srgbClr val="000080"/>
                          </a:solidFill>
                          <a:effectLst/>
                          <a:latin typeface="Arial" charset="0"/>
                          <a:cs typeface="Arial" charset="0"/>
                        </a:rPr>
                        <a:t>wolves</a:t>
                      </a:r>
                      <a:r>
                        <a:rPr kumimoji="0" lang="de-DE" sz="1800" b="1" i="0" u="none" strike="noStrike" cap="none" normalizeH="0" baseline="0" dirty="0" smtClean="0">
                          <a:ln>
                            <a:noFill/>
                          </a:ln>
                          <a:solidFill>
                            <a:srgbClr val="000080"/>
                          </a:solidFill>
                          <a:effectLst/>
                          <a:latin typeface="Arial" charset="0"/>
                          <a:cs typeface="Arial" charset="0"/>
                        </a:rPr>
                        <a:t>)</a:t>
                      </a:r>
                      <a:r>
                        <a:rPr kumimoji="0" lang="de-DE" sz="1800" b="0" i="0" u="none" strike="noStrike" cap="none" normalizeH="0" baseline="0" dirty="0" smtClean="0">
                          <a:ln>
                            <a:noFill/>
                          </a:ln>
                          <a:solidFill>
                            <a:schemeClr val="tx1"/>
                          </a:solidFill>
                          <a:effectLst/>
                          <a:latin typeface="Arial" charset="0"/>
                          <a:cs typeface="Arial" charset="0"/>
                        </a:rPr>
                        <a:t> </a:t>
                      </a:r>
                    </a:p>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400" b="1" i="0" u="none" strike="noStrike" cap="none" normalizeH="0" baseline="0" dirty="0" smtClean="0">
                          <a:ln>
                            <a:noFill/>
                          </a:ln>
                          <a:solidFill>
                            <a:srgbClr val="000080"/>
                          </a:solidFill>
                          <a:effectLst/>
                          <a:latin typeface="Arial" charset="0"/>
                          <a:cs typeface="Arial" charset="0"/>
                        </a:rPr>
                        <a:t>Term </a:t>
                      </a:r>
                    </a:p>
                  </a:txBody>
                  <a:tcPr anchor="b" horzOverflow="overflow">
                    <a:lnL cap="flat">
                      <a:noFill/>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de-DE" sz="1400" b="1" i="0" u="none" strike="noStrike" cap="none" normalizeH="0" baseline="0" dirty="0" err="1" smtClean="0">
                          <a:ln>
                            <a:noFill/>
                          </a:ln>
                          <a:solidFill>
                            <a:srgbClr val="000080"/>
                          </a:solidFill>
                          <a:effectLst/>
                          <a:latin typeface="Arial" charset="0"/>
                          <a:cs typeface="Arial" charset="0"/>
                        </a:rPr>
                        <a:t>Coefficient</a:t>
                      </a:r>
                      <a:endParaRPr kumimoji="0" lang="de-DE" sz="2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de-DE" sz="1400" b="1" i="0" u="none" strike="noStrike" cap="none" normalizeH="0" baseline="0" dirty="0" smtClean="0">
                          <a:ln>
                            <a:noFill/>
                          </a:ln>
                          <a:solidFill>
                            <a:srgbClr val="000080"/>
                          </a:solidFill>
                          <a:effectLst/>
                          <a:latin typeface="Arial" charset="0"/>
                          <a:cs typeface="Arial" charset="0"/>
                        </a:rPr>
                        <a:t>SE</a:t>
                      </a:r>
                      <a:endParaRPr kumimoji="0" lang="de-DE" sz="2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de-DE" sz="1400" b="1" i="0" u="none" strike="noStrike" cap="none" normalizeH="0" baseline="0" dirty="0" smtClean="0">
                          <a:ln>
                            <a:noFill/>
                          </a:ln>
                          <a:solidFill>
                            <a:srgbClr val="000080"/>
                          </a:solidFill>
                          <a:effectLst/>
                          <a:latin typeface="Arial" charset="0"/>
                          <a:cs typeface="Arial" charset="0"/>
                        </a:rPr>
                        <a:t>p</a:t>
                      </a:r>
                      <a:endParaRPr kumimoji="0" lang="de-DE" sz="2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de-DE" sz="1400" b="1" i="0" u="none" strike="noStrike" cap="none" normalizeH="0" baseline="0" dirty="0" smtClean="0">
                          <a:ln>
                            <a:noFill/>
                          </a:ln>
                          <a:solidFill>
                            <a:srgbClr val="000080"/>
                          </a:solidFill>
                          <a:effectLst/>
                          <a:latin typeface="Arial" charset="0"/>
                          <a:cs typeface="Arial" charset="0"/>
                        </a:rPr>
                        <a:t>95% CI </a:t>
                      </a:r>
                      <a:r>
                        <a:rPr kumimoji="0" lang="de-DE" sz="1400" b="1" i="0" u="none" strike="noStrike" cap="none" normalizeH="0" baseline="0" dirty="0" err="1" smtClean="0">
                          <a:ln>
                            <a:noFill/>
                          </a:ln>
                          <a:solidFill>
                            <a:srgbClr val="000080"/>
                          </a:solidFill>
                          <a:effectLst/>
                          <a:latin typeface="Arial" charset="0"/>
                          <a:cs typeface="Arial" charset="0"/>
                        </a:rPr>
                        <a:t>of</a:t>
                      </a:r>
                      <a:r>
                        <a:rPr kumimoji="0" lang="de-DE" sz="1400" b="1" i="0" u="none" strike="noStrike" cap="none" normalizeH="0" baseline="0" dirty="0" smtClean="0">
                          <a:ln>
                            <a:noFill/>
                          </a:ln>
                          <a:solidFill>
                            <a:srgbClr val="000080"/>
                          </a:solidFill>
                          <a:effectLst/>
                          <a:latin typeface="Arial" charset="0"/>
                          <a:cs typeface="Arial" charset="0"/>
                        </a:rPr>
                        <a:t> </a:t>
                      </a:r>
                      <a:r>
                        <a:rPr kumimoji="0" lang="de-DE" sz="1400" b="1" i="0" u="none" strike="noStrike" cap="none" normalizeH="0" baseline="0" dirty="0" err="1" smtClean="0">
                          <a:ln>
                            <a:noFill/>
                          </a:ln>
                          <a:solidFill>
                            <a:srgbClr val="000080"/>
                          </a:solidFill>
                          <a:effectLst/>
                          <a:latin typeface="Arial" charset="0"/>
                          <a:cs typeface="Arial" charset="0"/>
                        </a:rPr>
                        <a:t>Coefficient</a:t>
                      </a:r>
                      <a:endParaRPr kumimoji="0" lang="de-DE" sz="2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338138">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1" i="0" u="none" strike="noStrike" cap="none" normalizeH="0" baseline="0" smtClean="0">
                          <a:ln>
                            <a:noFill/>
                          </a:ln>
                          <a:solidFill>
                            <a:srgbClr val="000080"/>
                          </a:solidFill>
                          <a:effectLst/>
                          <a:latin typeface="Arial" charset="0"/>
                          <a:cs typeface="Arial" charset="0"/>
                        </a:rPr>
                        <a:t>y </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-0,0397</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0,0013</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&lt;0.0001</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-0,0423</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to -0,0370</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228600">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1" i="0" u="none" strike="noStrike" cap="none" normalizeH="0" baseline="0" smtClean="0">
                          <a:ln>
                            <a:noFill/>
                          </a:ln>
                          <a:solidFill>
                            <a:srgbClr val="000080"/>
                          </a:solidFill>
                          <a:effectLst/>
                          <a:latin typeface="Arial" charset="0"/>
                          <a:cs typeface="Arial" charset="0"/>
                        </a:rPr>
                        <a:t>xy </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0,0002</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0,0000</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&lt;0.0001</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0,0002</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to 0,0002</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a:noFill/>
                    </a:lnL>
                    <a:lnR cap="flat">
                      <a:noFill/>
                    </a:lnR>
                    <a:lnT>
                      <a:noFill/>
                    </a:lnT>
                    <a:lnB cap="flat">
                      <a:noFill/>
                    </a:lnB>
                    <a:lnTlToBr>
                      <a:noFill/>
                    </a:lnTlToBr>
                    <a:lnBlToTr>
                      <a:noFill/>
                    </a:lnBlToTr>
                    <a:noFill/>
                  </a:tcPr>
                </a:tc>
              </a:tr>
            </a:tbl>
          </a:graphicData>
        </a:graphic>
      </p:graphicFrame>
      <p:graphicFrame>
        <p:nvGraphicFramePr>
          <p:cNvPr id="511008" name="Group 32"/>
          <p:cNvGraphicFramePr>
            <a:graphicFrameLocks noGrp="1"/>
          </p:cNvGraphicFramePr>
          <p:nvPr>
            <p:ph sz="half" idx="2"/>
          </p:nvPr>
        </p:nvGraphicFramePr>
        <p:xfrm>
          <a:off x="468313" y="1231900"/>
          <a:ext cx="8218487" cy="1819276"/>
        </p:xfrm>
        <a:graphic>
          <a:graphicData uri="http://schemas.openxmlformats.org/drawingml/2006/table">
            <a:tbl>
              <a:tblPr/>
              <a:tblGrid>
                <a:gridCol w="2273300"/>
                <a:gridCol w="1190625"/>
                <a:gridCol w="1189037"/>
                <a:gridCol w="1189038"/>
                <a:gridCol w="1068387"/>
                <a:gridCol w="1308100"/>
              </a:tblGrid>
              <a:tr h="903288">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1" i="0" u="none" strike="noStrike" cap="none" normalizeH="0" baseline="0" dirty="0" err="1" smtClean="0">
                          <a:ln>
                            <a:noFill/>
                          </a:ln>
                          <a:solidFill>
                            <a:srgbClr val="000080"/>
                          </a:solidFill>
                          <a:effectLst/>
                          <a:latin typeface="Arial" charset="0"/>
                          <a:cs typeface="Arial" charset="0"/>
                        </a:rPr>
                        <a:t>dx</a:t>
                      </a:r>
                      <a:r>
                        <a:rPr kumimoji="0" lang="de-DE" sz="1800" b="1" i="0" u="none" strike="noStrike" cap="none" normalizeH="0" baseline="0" dirty="0" smtClean="0">
                          <a:ln>
                            <a:noFill/>
                          </a:ln>
                          <a:solidFill>
                            <a:srgbClr val="000080"/>
                          </a:solidFill>
                          <a:effectLst/>
                          <a:latin typeface="Arial" charset="0"/>
                          <a:cs typeface="Arial" charset="0"/>
                        </a:rPr>
                        <a:t>/</a:t>
                      </a:r>
                      <a:r>
                        <a:rPr kumimoji="0" lang="de-DE" sz="1800" b="1" i="0" u="none" strike="noStrike" cap="none" normalizeH="0" baseline="0" dirty="0" err="1" smtClean="0">
                          <a:ln>
                            <a:noFill/>
                          </a:ln>
                          <a:solidFill>
                            <a:srgbClr val="000080"/>
                          </a:solidFill>
                          <a:effectLst/>
                          <a:latin typeface="Arial" charset="0"/>
                          <a:cs typeface="Arial" charset="0"/>
                        </a:rPr>
                        <a:t>dt</a:t>
                      </a:r>
                      <a:r>
                        <a:rPr kumimoji="0" lang="de-DE" sz="1800" b="1" i="0" u="none" strike="noStrike" cap="none" normalizeH="0" baseline="0" dirty="0" smtClean="0">
                          <a:ln>
                            <a:noFill/>
                          </a:ln>
                          <a:solidFill>
                            <a:srgbClr val="000080"/>
                          </a:solidFill>
                          <a:effectLst/>
                          <a:latin typeface="Arial" charset="0"/>
                          <a:cs typeface="Arial" charset="0"/>
                        </a:rPr>
                        <a:t> (</a:t>
                      </a:r>
                      <a:r>
                        <a:rPr kumimoji="0" lang="de-DE" sz="1800" b="1" i="0" u="none" strike="noStrike" cap="none" normalizeH="0" baseline="0" dirty="0" err="1" smtClean="0">
                          <a:ln>
                            <a:noFill/>
                          </a:ln>
                          <a:solidFill>
                            <a:srgbClr val="000080"/>
                          </a:solidFill>
                          <a:effectLst/>
                          <a:latin typeface="Arial" charset="0"/>
                          <a:cs typeface="Arial" charset="0"/>
                        </a:rPr>
                        <a:t>sheep</a:t>
                      </a:r>
                      <a:r>
                        <a:rPr kumimoji="0" lang="de-DE" sz="1800" b="1" i="0" u="none" strike="noStrike" cap="none" normalizeH="0" baseline="0" dirty="0" smtClean="0">
                          <a:ln>
                            <a:noFill/>
                          </a:ln>
                          <a:solidFill>
                            <a:srgbClr val="000080"/>
                          </a:solidFill>
                          <a:effectLst/>
                          <a:latin typeface="Arial" charset="0"/>
                          <a:cs typeface="Arial" charset="0"/>
                        </a:rPr>
                        <a:t>)</a:t>
                      </a:r>
                      <a:r>
                        <a:rPr kumimoji="0" lang="de-DE" sz="2800" b="0" i="0" u="none" strike="noStrike" cap="none" normalizeH="0" baseline="0" dirty="0" smtClean="0">
                          <a:ln>
                            <a:noFill/>
                          </a:ln>
                          <a:solidFill>
                            <a:schemeClr val="tx1"/>
                          </a:solidFill>
                          <a:effectLst/>
                          <a:latin typeface="Arial" charset="0"/>
                          <a:cs typeface="Arial" charset="0"/>
                        </a:rPr>
                        <a:t> </a:t>
                      </a:r>
                    </a:p>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400" b="1" i="0" u="none" strike="noStrike" cap="none" normalizeH="0" baseline="0" dirty="0" smtClean="0">
                          <a:ln>
                            <a:noFill/>
                          </a:ln>
                          <a:solidFill>
                            <a:srgbClr val="000080"/>
                          </a:solidFill>
                          <a:effectLst/>
                          <a:latin typeface="Arial" charset="0"/>
                          <a:cs typeface="Arial" charset="0"/>
                        </a:rPr>
                        <a:t>Term </a:t>
                      </a:r>
                    </a:p>
                  </a:txBody>
                  <a:tcPr anchor="b" horzOverflow="overflow">
                    <a:lnL cap="flat">
                      <a:noFill/>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de-DE" sz="1400" b="1" i="0" u="none" strike="noStrike" cap="none" normalizeH="0" baseline="0" dirty="0" err="1" smtClean="0">
                          <a:ln>
                            <a:noFill/>
                          </a:ln>
                          <a:solidFill>
                            <a:srgbClr val="000080"/>
                          </a:solidFill>
                          <a:effectLst/>
                          <a:latin typeface="Arial" charset="0"/>
                          <a:cs typeface="Arial" charset="0"/>
                        </a:rPr>
                        <a:t>Coefficient</a:t>
                      </a:r>
                      <a:endParaRPr kumimoji="0" lang="de-DE" sz="2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de-DE" sz="1400" b="1" i="0" u="none" strike="noStrike" cap="none" normalizeH="0" baseline="0" dirty="0" smtClean="0">
                          <a:ln>
                            <a:noFill/>
                          </a:ln>
                          <a:solidFill>
                            <a:srgbClr val="000080"/>
                          </a:solidFill>
                          <a:effectLst/>
                          <a:latin typeface="Arial" charset="0"/>
                          <a:cs typeface="Arial" charset="0"/>
                        </a:rPr>
                        <a:t>SE</a:t>
                      </a:r>
                      <a:endParaRPr kumimoji="0" lang="de-DE" sz="2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de-DE" sz="1400" b="1" i="0" u="none" strike="noStrike" cap="none" normalizeH="0" baseline="0" dirty="0" smtClean="0">
                          <a:ln>
                            <a:noFill/>
                          </a:ln>
                          <a:solidFill>
                            <a:srgbClr val="000080"/>
                          </a:solidFill>
                          <a:effectLst/>
                          <a:latin typeface="Arial" charset="0"/>
                          <a:cs typeface="Arial" charset="0"/>
                        </a:rPr>
                        <a:t>p</a:t>
                      </a:r>
                      <a:endParaRPr kumimoji="0" lang="de-DE" sz="2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de-DE" sz="1400" b="1" i="0" u="none" strike="noStrike" cap="none" normalizeH="0" baseline="0" dirty="0" smtClean="0">
                          <a:ln>
                            <a:noFill/>
                          </a:ln>
                          <a:solidFill>
                            <a:srgbClr val="000080"/>
                          </a:solidFill>
                          <a:effectLst/>
                          <a:latin typeface="Arial" charset="0"/>
                          <a:cs typeface="Arial" charset="0"/>
                        </a:rPr>
                        <a:t>95% CI </a:t>
                      </a:r>
                      <a:r>
                        <a:rPr kumimoji="0" lang="de-DE" sz="1400" b="1" i="0" u="none" strike="noStrike" cap="none" normalizeH="0" baseline="0" dirty="0" err="1" smtClean="0">
                          <a:ln>
                            <a:noFill/>
                          </a:ln>
                          <a:solidFill>
                            <a:srgbClr val="000080"/>
                          </a:solidFill>
                          <a:effectLst/>
                          <a:latin typeface="Arial" charset="0"/>
                          <a:cs typeface="Arial" charset="0"/>
                        </a:rPr>
                        <a:t>of</a:t>
                      </a:r>
                      <a:r>
                        <a:rPr kumimoji="0" lang="de-DE" sz="1400" b="1" i="0" u="none" strike="noStrike" cap="none" normalizeH="0" baseline="0" dirty="0" smtClean="0">
                          <a:ln>
                            <a:noFill/>
                          </a:ln>
                          <a:solidFill>
                            <a:srgbClr val="000080"/>
                          </a:solidFill>
                          <a:effectLst/>
                          <a:latin typeface="Arial" charset="0"/>
                          <a:cs typeface="Arial" charset="0"/>
                        </a:rPr>
                        <a:t> </a:t>
                      </a:r>
                      <a:r>
                        <a:rPr kumimoji="0" lang="de-DE" sz="1400" b="1" i="0" u="none" strike="noStrike" cap="none" normalizeH="0" baseline="0" dirty="0" err="1" smtClean="0">
                          <a:ln>
                            <a:noFill/>
                          </a:ln>
                          <a:solidFill>
                            <a:srgbClr val="000080"/>
                          </a:solidFill>
                          <a:effectLst/>
                          <a:latin typeface="Arial" charset="0"/>
                          <a:cs typeface="Arial" charset="0"/>
                        </a:rPr>
                        <a:t>Coefficient</a:t>
                      </a:r>
                      <a:endParaRPr kumimoji="0" lang="de-DE" sz="2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458788">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1" i="0" u="none" strike="noStrike" cap="none" normalizeH="0" baseline="0" smtClean="0">
                          <a:ln>
                            <a:noFill/>
                          </a:ln>
                          <a:solidFill>
                            <a:srgbClr val="000080"/>
                          </a:solidFill>
                          <a:effectLst/>
                          <a:latin typeface="Arial" charset="0"/>
                          <a:cs typeface="Arial" charset="0"/>
                        </a:rPr>
                        <a:t>x </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0,0129</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0,0011</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&lt;0.0001</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0,0107</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dirty="0" err="1" smtClean="0">
                          <a:ln>
                            <a:noFill/>
                          </a:ln>
                          <a:solidFill>
                            <a:schemeClr val="tx1"/>
                          </a:solidFill>
                          <a:effectLst/>
                          <a:latin typeface="Arial" charset="0"/>
                          <a:cs typeface="Arial" charset="0"/>
                        </a:rPr>
                        <a:t>to</a:t>
                      </a:r>
                      <a:r>
                        <a:rPr kumimoji="0" lang="de-DE" sz="1800" b="0" i="0" u="none" strike="noStrike" cap="none" normalizeH="0" baseline="0" dirty="0" smtClean="0">
                          <a:ln>
                            <a:noFill/>
                          </a:ln>
                          <a:solidFill>
                            <a:schemeClr val="tx1"/>
                          </a:solidFill>
                          <a:effectLst/>
                          <a:latin typeface="Arial" charset="0"/>
                          <a:cs typeface="Arial" charset="0"/>
                        </a:rPr>
                        <a:t> 0,0151</a:t>
                      </a:r>
                      <a:endParaRPr kumimoji="0" lang="de-DE" sz="3600" b="0" i="0" u="none" strike="noStrike" cap="none" normalizeH="0" baseline="0" dirty="0" smtClean="0">
                        <a:ln>
                          <a:noFill/>
                        </a:ln>
                        <a:solidFill>
                          <a:schemeClr val="tx1"/>
                        </a:solidFill>
                        <a:effectLst/>
                        <a:latin typeface="Arial" charset="0"/>
                        <a:cs typeface="Arial" charset="0"/>
                      </a:endParaRPr>
                    </a:p>
                  </a:txBody>
                  <a:tcPr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457200">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1" i="0" u="none" strike="noStrike" cap="none" normalizeH="0" baseline="0" smtClean="0">
                          <a:ln>
                            <a:noFill/>
                          </a:ln>
                          <a:solidFill>
                            <a:srgbClr val="000080"/>
                          </a:solidFill>
                          <a:effectLst/>
                          <a:latin typeface="Arial" charset="0"/>
                          <a:cs typeface="Arial" charset="0"/>
                        </a:rPr>
                        <a:t>xy </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cap="flat">
                      <a:noFill/>
                    </a:lnL>
                    <a:lnR w="127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-0,0002</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0,0000</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&lt;0.0001</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cs typeface="Arial" charset="0"/>
                        </a:rPr>
                        <a:t>-0,0002</a:t>
                      </a:r>
                      <a:endParaRPr kumimoji="0" lang="de-DE" sz="3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dirty="0" err="1" smtClean="0">
                          <a:ln>
                            <a:noFill/>
                          </a:ln>
                          <a:solidFill>
                            <a:schemeClr val="tx1"/>
                          </a:solidFill>
                          <a:effectLst/>
                          <a:latin typeface="Arial" charset="0"/>
                          <a:cs typeface="Arial" charset="0"/>
                        </a:rPr>
                        <a:t>to</a:t>
                      </a:r>
                      <a:r>
                        <a:rPr kumimoji="0" lang="de-DE" sz="1800" b="0" i="0" u="none" strike="noStrike" cap="none" normalizeH="0" baseline="0" dirty="0" smtClean="0">
                          <a:ln>
                            <a:noFill/>
                          </a:ln>
                          <a:solidFill>
                            <a:schemeClr val="tx1"/>
                          </a:solidFill>
                          <a:effectLst/>
                          <a:latin typeface="Arial" charset="0"/>
                          <a:cs typeface="Arial" charset="0"/>
                        </a:rPr>
                        <a:t> -0,0001</a:t>
                      </a:r>
                      <a:endParaRPr kumimoji="0" lang="de-DE" sz="3600" b="0" i="0" u="none" strike="noStrike" cap="none" normalizeH="0" baseline="0" dirty="0" smtClean="0">
                        <a:ln>
                          <a:noFill/>
                        </a:ln>
                        <a:solidFill>
                          <a:schemeClr val="tx1"/>
                        </a:solidFill>
                        <a:effectLst/>
                        <a:latin typeface="Arial" charset="0"/>
                        <a:cs typeface="Arial" charset="0"/>
                      </a:endParaRPr>
                    </a:p>
                  </a:txBody>
                  <a:tcPr anchor="b"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85788" y="0"/>
            <a:ext cx="8443912" cy="1063625"/>
          </a:xfrm>
          <a:noFill/>
        </p:spPr>
        <p:txBody>
          <a:bodyPr/>
          <a:lstStyle/>
          <a:p>
            <a:pPr algn="l" eaLnBrk="1" hangingPunct="1"/>
            <a:r>
              <a:rPr lang="de-DE" sz="2800" dirty="0" smtClean="0"/>
              <a:t>Agenten-basierte </a:t>
            </a:r>
            <a:r>
              <a:rPr lang="de-DE" sz="2800" dirty="0" smtClean="0"/>
              <a:t>Modelle/Mikrosimulation:</a:t>
            </a:r>
            <a:r>
              <a:rPr lang="de-DE" sz="2800" dirty="0" smtClean="0"/>
              <a:t/>
            </a:r>
            <a:br>
              <a:rPr lang="de-DE" sz="2800" dirty="0" smtClean="0"/>
            </a:br>
            <a:r>
              <a:rPr lang="de-AT" sz="2800" dirty="0" smtClean="0"/>
              <a:t>Vier Arten von Verständnis durch ABS</a:t>
            </a:r>
            <a:endParaRPr lang="de-DE" sz="2800" dirty="0" smtClean="0"/>
          </a:p>
        </p:txBody>
      </p:sp>
      <p:sp>
        <p:nvSpPr>
          <p:cNvPr id="41987" name="Rectangle 3"/>
          <p:cNvSpPr>
            <a:spLocks noGrp="1" noChangeArrowheads="1"/>
          </p:cNvSpPr>
          <p:nvPr>
            <p:ph type="body" idx="1"/>
          </p:nvPr>
        </p:nvSpPr>
        <p:spPr>
          <a:xfrm>
            <a:off x="457200" y="1485900"/>
            <a:ext cx="8229600" cy="4467225"/>
          </a:xfrm>
          <a:noFill/>
        </p:spPr>
        <p:txBody>
          <a:bodyPr/>
          <a:lstStyle/>
          <a:p>
            <a:pPr eaLnBrk="1" hangingPunct="1">
              <a:lnSpc>
                <a:spcPct val="90000"/>
              </a:lnSpc>
            </a:pPr>
            <a:r>
              <a:rPr lang="de-AT" sz="2400" smtClean="0"/>
              <a:t>Empirisch</a:t>
            </a:r>
          </a:p>
          <a:p>
            <a:pPr lvl="1" eaLnBrk="1" hangingPunct="1">
              <a:lnSpc>
                <a:spcPct val="90000"/>
              </a:lnSpc>
            </a:pPr>
            <a:r>
              <a:rPr lang="de-AT" sz="2000" smtClean="0"/>
              <a:t>Warum haben sich bestimmte Makrophänomene entwickelt (auch wenn keine top-down-Kontrolle existiert)?</a:t>
            </a:r>
          </a:p>
          <a:p>
            <a:pPr eaLnBrk="1" hangingPunct="1">
              <a:lnSpc>
                <a:spcPct val="90000"/>
              </a:lnSpc>
            </a:pPr>
            <a:r>
              <a:rPr lang="de-AT" sz="2400" smtClean="0"/>
              <a:t>Normativ</a:t>
            </a:r>
          </a:p>
          <a:p>
            <a:pPr lvl="1" eaLnBrk="1" hangingPunct="1">
              <a:lnSpc>
                <a:spcPct val="90000"/>
              </a:lnSpc>
            </a:pPr>
            <a:r>
              <a:rPr lang="de-AT" sz="2000" smtClean="0"/>
              <a:t>Welches Design ist für bestimmte Institutionen optimal?</a:t>
            </a:r>
          </a:p>
          <a:p>
            <a:pPr eaLnBrk="1" hangingPunct="1">
              <a:lnSpc>
                <a:spcPct val="90000"/>
              </a:lnSpc>
            </a:pPr>
            <a:r>
              <a:rPr lang="de-AT" sz="2400" smtClean="0"/>
              <a:t>Heuristisch</a:t>
            </a:r>
          </a:p>
          <a:p>
            <a:pPr lvl="1" eaLnBrk="1" hangingPunct="1">
              <a:lnSpc>
                <a:spcPct val="90000"/>
              </a:lnSpc>
            </a:pPr>
            <a:r>
              <a:rPr lang="de-AT" sz="2000" smtClean="0"/>
              <a:t>Können Einsichten über die grundlegenden Kausalmechanismen des Systems gewonnen werden?</a:t>
            </a:r>
          </a:p>
          <a:p>
            <a:pPr eaLnBrk="1" hangingPunct="1">
              <a:lnSpc>
                <a:spcPct val="90000"/>
              </a:lnSpc>
            </a:pPr>
            <a:r>
              <a:rPr lang="de-AT" sz="2400" smtClean="0"/>
              <a:t>Methodisch</a:t>
            </a:r>
          </a:p>
          <a:p>
            <a:pPr lvl="1" eaLnBrk="1" hangingPunct="1">
              <a:lnSpc>
                <a:spcPct val="90000"/>
              </a:lnSpc>
            </a:pPr>
            <a:r>
              <a:rPr lang="de-AT" sz="2000" smtClean="0"/>
              <a:t>Wie können Theorien mit ABS getestet, erweitert und verbessert werden (was bisher aus methodischen Beschränkungen nicht möglich war)?</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76263" y="274638"/>
            <a:ext cx="8208962" cy="1282700"/>
          </a:xfrm>
          <a:noFill/>
        </p:spPr>
        <p:txBody>
          <a:bodyPr/>
          <a:lstStyle/>
          <a:p>
            <a:pPr algn="l" eaLnBrk="1" hangingPunct="1"/>
            <a:r>
              <a:rPr lang="de-DE" smtClean="0"/>
              <a:t>Drei dynamische aggregierte Bilanzgleichungen</a:t>
            </a:r>
          </a:p>
        </p:txBody>
      </p:sp>
      <p:sp>
        <p:nvSpPr>
          <p:cNvPr id="48131" name="Rectangle 3"/>
          <p:cNvSpPr>
            <a:spLocks noGrp="1" noChangeArrowheads="1"/>
          </p:cNvSpPr>
          <p:nvPr>
            <p:ph type="body" idx="1"/>
          </p:nvPr>
        </p:nvSpPr>
        <p:spPr>
          <a:xfrm>
            <a:off x="627063" y="1881188"/>
            <a:ext cx="8337550" cy="4608512"/>
          </a:xfrm>
          <a:noFill/>
        </p:spPr>
        <p:txBody>
          <a:bodyPr/>
          <a:lstStyle/>
          <a:p>
            <a:pPr eaLnBrk="1" hangingPunct="1">
              <a:lnSpc>
                <a:spcPct val="80000"/>
              </a:lnSpc>
              <a:buFontTx/>
              <a:buNone/>
            </a:pPr>
            <a:r>
              <a:rPr lang="de-DE" sz="2800" smtClean="0"/>
              <a:t>Bestand(t) = Bestand(t-1) + Veränderung(t-1 -&gt; t)</a:t>
            </a:r>
          </a:p>
          <a:p>
            <a:pPr eaLnBrk="1" hangingPunct="1">
              <a:lnSpc>
                <a:spcPct val="80000"/>
              </a:lnSpc>
            </a:pPr>
            <a:endParaRPr lang="de-DE" sz="2800" smtClean="0"/>
          </a:p>
          <a:p>
            <a:pPr eaLnBrk="1" hangingPunct="1">
              <a:lnSpc>
                <a:spcPct val="80000"/>
              </a:lnSpc>
            </a:pPr>
            <a:r>
              <a:rPr lang="de-DE" sz="2800" smtClean="0"/>
              <a:t>Bevölkerungsbilanz</a:t>
            </a:r>
          </a:p>
          <a:p>
            <a:pPr lvl="1" eaLnBrk="1" hangingPunct="1">
              <a:lnSpc>
                <a:spcPct val="80000"/>
              </a:lnSpc>
            </a:pPr>
            <a:r>
              <a:rPr lang="de-DE" sz="2400" smtClean="0"/>
              <a:t>für Wohnbevölkerung</a:t>
            </a:r>
          </a:p>
          <a:p>
            <a:pPr lvl="1" eaLnBrk="1" hangingPunct="1">
              <a:lnSpc>
                <a:spcPct val="80000"/>
              </a:lnSpc>
            </a:pPr>
            <a:endParaRPr lang="de-DE" sz="2400" smtClean="0"/>
          </a:p>
          <a:p>
            <a:pPr eaLnBrk="1" hangingPunct="1">
              <a:lnSpc>
                <a:spcPct val="80000"/>
              </a:lnSpc>
            </a:pPr>
            <a:r>
              <a:rPr lang="de-DE" sz="2800" smtClean="0"/>
              <a:t>Beschäftigtenbilanz</a:t>
            </a:r>
          </a:p>
          <a:p>
            <a:pPr lvl="1" eaLnBrk="1" hangingPunct="1">
              <a:lnSpc>
                <a:spcPct val="80000"/>
              </a:lnSpc>
            </a:pPr>
            <a:r>
              <a:rPr lang="de-DE" sz="2400" smtClean="0"/>
              <a:t>für ArbeiterInnen und Angestellte</a:t>
            </a:r>
          </a:p>
          <a:p>
            <a:pPr eaLnBrk="1" hangingPunct="1">
              <a:lnSpc>
                <a:spcPct val="80000"/>
              </a:lnSpc>
            </a:pPr>
            <a:endParaRPr lang="de-DE" sz="2800" smtClean="0"/>
          </a:p>
          <a:p>
            <a:pPr eaLnBrk="1" hangingPunct="1">
              <a:lnSpc>
                <a:spcPct val="80000"/>
              </a:lnSpc>
            </a:pPr>
            <a:r>
              <a:rPr lang="de-DE" sz="2800" smtClean="0"/>
              <a:t>PensionistInnenbilanz</a:t>
            </a:r>
          </a:p>
          <a:p>
            <a:pPr lvl="1" eaLnBrk="1" hangingPunct="1">
              <a:lnSpc>
                <a:spcPct val="80000"/>
              </a:lnSpc>
            </a:pPr>
            <a:r>
              <a:rPr lang="de-DE" sz="2400" smtClean="0"/>
              <a:t>für ArbeiterInnen und Angestellte in Invaliditätspension</a:t>
            </a:r>
          </a:p>
          <a:p>
            <a:pPr lvl="1" eaLnBrk="1" hangingPunct="1">
              <a:lnSpc>
                <a:spcPct val="80000"/>
              </a:lnSpc>
            </a:pPr>
            <a:r>
              <a:rPr lang="de-DE" sz="2400" smtClean="0"/>
              <a:t>für ArbeiterInnen und Angestellte in Alterspension</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98538" y="404813"/>
            <a:ext cx="6310312" cy="633412"/>
          </a:xfrm>
          <a:noFill/>
        </p:spPr>
        <p:txBody>
          <a:bodyPr/>
          <a:lstStyle/>
          <a:p>
            <a:pPr algn="l" eaLnBrk="1" hangingPunct="1"/>
            <a:r>
              <a:rPr lang="de-DE" smtClean="0"/>
              <a:t>Bevölkerungsbilanz</a:t>
            </a:r>
          </a:p>
        </p:txBody>
      </p:sp>
      <p:sp>
        <p:nvSpPr>
          <p:cNvPr id="49155" name="Rectangle 3"/>
          <p:cNvSpPr>
            <a:spLocks noGrp="1" noChangeArrowheads="1"/>
          </p:cNvSpPr>
          <p:nvPr>
            <p:ph type="body" idx="1"/>
          </p:nvPr>
        </p:nvSpPr>
        <p:spPr>
          <a:xfrm>
            <a:off x="539750" y="5516563"/>
            <a:ext cx="8181975" cy="600075"/>
          </a:xfrm>
          <a:noFill/>
        </p:spPr>
        <p:txBody>
          <a:bodyPr/>
          <a:lstStyle/>
          <a:p>
            <a:pPr algn="ctr" eaLnBrk="1" hangingPunct="1">
              <a:buFontTx/>
              <a:buNone/>
            </a:pPr>
            <a:r>
              <a:rPr lang="de-DE" sz="2400" smtClean="0"/>
              <a:t>Bev(t) = Bev(t-1) + Geburten – Tote + Einw - Ausw</a:t>
            </a:r>
          </a:p>
          <a:p>
            <a:pPr algn="ctr" eaLnBrk="1" hangingPunct="1">
              <a:buFontTx/>
              <a:buNone/>
            </a:pPr>
            <a:endParaRPr lang="de-DE" sz="2400" smtClean="0"/>
          </a:p>
        </p:txBody>
      </p:sp>
      <p:sp>
        <p:nvSpPr>
          <p:cNvPr id="137220" name="Rectangle 4"/>
          <p:cNvSpPr>
            <a:spLocks noChangeArrowheads="1"/>
          </p:cNvSpPr>
          <p:nvPr/>
        </p:nvSpPr>
        <p:spPr bwMode="auto">
          <a:xfrm>
            <a:off x="1152525" y="1809750"/>
            <a:ext cx="5975350" cy="503238"/>
          </a:xfrm>
          <a:prstGeom prst="rect">
            <a:avLst/>
          </a:prstGeom>
          <a:solidFill>
            <a:srgbClr val="FFFF00"/>
          </a:solidFill>
          <a:ln w="9525">
            <a:solidFill>
              <a:schemeClr val="tx1"/>
            </a:solidFill>
            <a:miter lim="800000"/>
            <a:headEnd/>
            <a:tailEnd/>
          </a:ln>
        </p:spPr>
        <p:txBody>
          <a:bodyPr wrap="none" anchor="ctr"/>
          <a:lstStyle/>
          <a:p>
            <a:pPr>
              <a:defRPr/>
            </a:pPr>
            <a:r>
              <a:rPr lang="de-DE" sz="1600">
                <a:latin typeface="+mn-lt"/>
              </a:rPr>
              <a:t>Bev(t-1)</a:t>
            </a:r>
          </a:p>
        </p:txBody>
      </p:sp>
      <p:sp>
        <p:nvSpPr>
          <p:cNvPr id="137221" name="Rectangle 5"/>
          <p:cNvSpPr>
            <a:spLocks noChangeArrowheads="1"/>
          </p:cNvSpPr>
          <p:nvPr/>
        </p:nvSpPr>
        <p:spPr bwMode="auto">
          <a:xfrm>
            <a:off x="7129463" y="2312988"/>
            <a:ext cx="1258887" cy="503237"/>
          </a:xfrm>
          <a:prstGeom prst="rect">
            <a:avLst/>
          </a:prstGeom>
          <a:solidFill>
            <a:schemeClr val="accent1"/>
          </a:solidFill>
          <a:ln w="9525">
            <a:solidFill>
              <a:schemeClr val="tx1"/>
            </a:solidFill>
            <a:miter lim="800000"/>
            <a:headEnd/>
            <a:tailEnd/>
          </a:ln>
        </p:spPr>
        <p:txBody>
          <a:bodyPr wrap="none" anchor="ctr"/>
          <a:lstStyle/>
          <a:p>
            <a:pPr>
              <a:defRPr/>
            </a:pPr>
            <a:endParaRPr lang="es-ES_tradnl" sz="1600">
              <a:latin typeface="+mn-lt"/>
            </a:endParaRPr>
          </a:p>
        </p:txBody>
      </p:sp>
      <p:sp>
        <p:nvSpPr>
          <p:cNvPr id="137222" name="Rectangle 6"/>
          <p:cNvSpPr>
            <a:spLocks noChangeArrowheads="1"/>
          </p:cNvSpPr>
          <p:nvPr/>
        </p:nvSpPr>
        <p:spPr bwMode="auto">
          <a:xfrm>
            <a:off x="6661150" y="3321050"/>
            <a:ext cx="1441450" cy="503238"/>
          </a:xfrm>
          <a:prstGeom prst="rect">
            <a:avLst/>
          </a:prstGeom>
          <a:solidFill>
            <a:schemeClr val="accent1"/>
          </a:solidFill>
          <a:ln w="9525">
            <a:solidFill>
              <a:schemeClr val="tx1"/>
            </a:solidFill>
            <a:miter lim="800000"/>
            <a:headEnd/>
            <a:tailEnd/>
          </a:ln>
        </p:spPr>
        <p:txBody>
          <a:bodyPr wrap="none" anchor="ctr"/>
          <a:lstStyle/>
          <a:p>
            <a:pPr>
              <a:defRPr/>
            </a:pPr>
            <a:r>
              <a:rPr lang="de-DE" sz="1600">
                <a:latin typeface="+mn-lt"/>
              </a:rPr>
              <a:t>+ Einw</a:t>
            </a:r>
          </a:p>
        </p:txBody>
      </p:sp>
      <p:sp>
        <p:nvSpPr>
          <p:cNvPr id="137223" name="Rectangle 7"/>
          <p:cNvSpPr>
            <a:spLocks noChangeArrowheads="1"/>
          </p:cNvSpPr>
          <p:nvPr/>
        </p:nvSpPr>
        <p:spPr bwMode="auto">
          <a:xfrm>
            <a:off x="1116013" y="4329113"/>
            <a:ext cx="6192837" cy="503237"/>
          </a:xfrm>
          <a:prstGeom prst="rect">
            <a:avLst/>
          </a:prstGeom>
          <a:solidFill>
            <a:srgbClr val="FFFF00"/>
          </a:solidFill>
          <a:ln w="9525">
            <a:solidFill>
              <a:schemeClr val="tx1"/>
            </a:solidFill>
            <a:miter lim="800000"/>
            <a:headEnd/>
            <a:tailEnd/>
          </a:ln>
        </p:spPr>
        <p:txBody>
          <a:bodyPr wrap="none" anchor="ctr"/>
          <a:lstStyle/>
          <a:p>
            <a:pPr>
              <a:defRPr/>
            </a:pPr>
            <a:endParaRPr lang="es-ES_tradnl" sz="1600">
              <a:latin typeface="+mn-lt"/>
            </a:endParaRPr>
          </a:p>
        </p:txBody>
      </p:sp>
      <p:sp>
        <p:nvSpPr>
          <p:cNvPr id="137224" name="Rectangle 8"/>
          <p:cNvSpPr>
            <a:spLocks noChangeArrowheads="1"/>
          </p:cNvSpPr>
          <p:nvPr/>
        </p:nvSpPr>
        <p:spPr bwMode="auto">
          <a:xfrm>
            <a:off x="7308850" y="3825875"/>
            <a:ext cx="792163" cy="503238"/>
          </a:xfrm>
          <a:prstGeom prst="rect">
            <a:avLst/>
          </a:prstGeom>
          <a:solidFill>
            <a:srgbClr val="FF6600"/>
          </a:solidFill>
          <a:ln w="9525">
            <a:solidFill>
              <a:schemeClr val="tx1"/>
            </a:solidFill>
            <a:miter lim="800000"/>
            <a:headEnd/>
            <a:tailEnd/>
          </a:ln>
        </p:spPr>
        <p:txBody>
          <a:bodyPr wrap="none" anchor="ctr"/>
          <a:lstStyle/>
          <a:p>
            <a:pPr>
              <a:defRPr/>
            </a:pPr>
            <a:r>
              <a:rPr lang="de-DE" sz="1600">
                <a:latin typeface="+mn-lt"/>
              </a:rPr>
              <a:t>- Ausw</a:t>
            </a:r>
          </a:p>
        </p:txBody>
      </p:sp>
      <p:sp>
        <p:nvSpPr>
          <p:cNvPr id="137225" name="Rectangle 9"/>
          <p:cNvSpPr>
            <a:spLocks noChangeArrowheads="1"/>
          </p:cNvSpPr>
          <p:nvPr/>
        </p:nvSpPr>
        <p:spPr bwMode="auto">
          <a:xfrm>
            <a:off x="6659563" y="2817813"/>
            <a:ext cx="1728787" cy="503237"/>
          </a:xfrm>
          <a:prstGeom prst="rect">
            <a:avLst/>
          </a:prstGeom>
          <a:solidFill>
            <a:srgbClr val="FF6600"/>
          </a:solidFill>
          <a:ln w="9525">
            <a:solidFill>
              <a:schemeClr val="tx1"/>
            </a:solidFill>
            <a:miter lim="800000"/>
            <a:headEnd/>
            <a:tailEnd/>
          </a:ln>
        </p:spPr>
        <p:txBody>
          <a:bodyPr wrap="none" anchor="ctr"/>
          <a:lstStyle/>
          <a:p>
            <a:pPr>
              <a:defRPr/>
            </a:pPr>
            <a:r>
              <a:rPr lang="de-DE" sz="1600">
                <a:latin typeface="+mn-lt"/>
              </a:rPr>
              <a:t>- Tote</a:t>
            </a:r>
          </a:p>
        </p:txBody>
      </p:sp>
      <p:sp>
        <p:nvSpPr>
          <p:cNvPr id="137226" name="Line 10"/>
          <p:cNvSpPr>
            <a:spLocks noChangeShapeType="1"/>
          </p:cNvSpPr>
          <p:nvPr/>
        </p:nvSpPr>
        <p:spPr bwMode="auto">
          <a:xfrm>
            <a:off x="7129463" y="1809750"/>
            <a:ext cx="0" cy="1008063"/>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7227" name="Line 11"/>
          <p:cNvSpPr>
            <a:spLocks noChangeShapeType="1"/>
          </p:cNvSpPr>
          <p:nvPr/>
        </p:nvSpPr>
        <p:spPr bwMode="auto">
          <a:xfrm>
            <a:off x="8388350" y="2312988"/>
            <a:ext cx="0" cy="1008062"/>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7228" name="Line 12"/>
          <p:cNvSpPr>
            <a:spLocks noChangeShapeType="1"/>
          </p:cNvSpPr>
          <p:nvPr/>
        </p:nvSpPr>
        <p:spPr bwMode="auto">
          <a:xfrm>
            <a:off x="8101013" y="3321050"/>
            <a:ext cx="0" cy="1008063"/>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7229" name="Line 13"/>
          <p:cNvSpPr>
            <a:spLocks noChangeShapeType="1"/>
          </p:cNvSpPr>
          <p:nvPr/>
        </p:nvSpPr>
        <p:spPr bwMode="auto">
          <a:xfrm>
            <a:off x="7308850" y="3825875"/>
            <a:ext cx="0" cy="1008063"/>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7230" name="Line 14"/>
          <p:cNvSpPr>
            <a:spLocks noChangeShapeType="1"/>
          </p:cNvSpPr>
          <p:nvPr/>
        </p:nvSpPr>
        <p:spPr bwMode="auto">
          <a:xfrm>
            <a:off x="6661150" y="2817813"/>
            <a:ext cx="0" cy="1008062"/>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7231" name="Line 15"/>
          <p:cNvSpPr>
            <a:spLocks noChangeShapeType="1"/>
          </p:cNvSpPr>
          <p:nvPr/>
        </p:nvSpPr>
        <p:spPr bwMode="auto">
          <a:xfrm flipH="1">
            <a:off x="1116013" y="1557338"/>
            <a:ext cx="36512" cy="3671887"/>
          </a:xfrm>
          <a:prstGeom prst="line">
            <a:avLst/>
          </a:prstGeom>
          <a:noFill/>
          <a:ln w="28575">
            <a:solidFill>
              <a:schemeClr val="tx1"/>
            </a:solidFill>
            <a:round/>
            <a:headEnd/>
            <a:tailEnd type="triangle" w="lg" len="lg"/>
          </a:ln>
        </p:spPr>
        <p:txBody>
          <a:bodyPr/>
          <a:lstStyle/>
          <a:p>
            <a:pPr>
              <a:defRPr/>
            </a:pPr>
            <a:endParaRPr lang="es-ES_tradnl" sz="1600">
              <a:latin typeface="+mn-lt"/>
            </a:endParaRPr>
          </a:p>
        </p:txBody>
      </p:sp>
      <p:sp>
        <p:nvSpPr>
          <p:cNvPr id="137232" name="Rectangle 16"/>
          <p:cNvSpPr>
            <a:spLocks noChangeArrowheads="1"/>
          </p:cNvSpPr>
          <p:nvPr/>
        </p:nvSpPr>
        <p:spPr bwMode="auto">
          <a:xfrm>
            <a:off x="1152525" y="4329113"/>
            <a:ext cx="6119813" cy="503237"/>
          </a:xfrm>
          <a:prstGeom prst="rect">
            <a:avLst/>
          </a:prstGeom>
          <a:noFill/>
          <a:ln w="9525">
            <a:noFill/>
            <a:miter lim="800000"/>
            <a:headEnd/>
            <a:tailEnd/>
          </a:ln>
        </p:spPr>
        <p:txBody>
          <a:bodyPr wrap="none" anchor="ctr"/>
          <a:lstStyle/>
          <a:p>
            <a:pPr>
              <a:defRPr/>
            </a:pPr>
            <a:r>
              <a:rPr lang="de-DE" sz="1600">
                <a:latin typeface="+mn-lt"/>
              </a:rPr>
              <a:t>Bev(t)</a:t>
            </a:r>
          </a:p>
        </p:txBody>
      </p:sp>
      <p:sp>
        <p:nvSpPr>
          <p:cNvPr id="137233" name="Text Box 17"/>
          <p:cNvSpPr txBox="1">
            <a:spLocks noChangeArrowheads="1"/>
          </p:cNvSpPr>
          <p:nvPr/>
        </p:nvSpPr>
        <p:spPr bwMode="auto">
          <a:xfrm>
            <a:off x="7164388" y="2386013"/>
            <a:ext cx="1008062" cy="338137"/>
          </a:xfrm>
          <a:prstGeom prst="rect">
            <a:avLst/>
          </a:prstGeom>
          <a:noFill/>
          <a:ln w="9525">
            <a:noFill/>
            <a:miter lim="800000"/>
            <a:headEnd/>
            <a:tailEnd/>
          </a:ln>
        </p:spPr>
        <p:txBody>
          <a:bodyPr>
            <a:spAutoFit/>
          </a:bodyPr>
          <a:lstStyle/>
          <a:p>
            <a:pPr>
              <a:spcBef>
                <a:spcPct val="50000"/>
              </a:spcBef>
              <a:defRPr/>
            </a:pPr>
            <a:r>
              <a:rPr lang="de-DE" sz="1600">
                <a:latin typeface="+mn-lt"/>
              </a:rPr>
              <a:t>+ Geb</a:t>
            </a:r>
          </a:p>
        </p:txBody>
      </p:sp>
      <p:sp>
        <p:nvSpPr>
          <p:cNvPr id="137234" name="Text Box 18"/>
          <p:cNvSpPr txBox="1">
            <a:spLocks noChangeArrowheads="1"/>
          </p:cNvSpPr>
          <p:nvPr/>
        </p:nvSpPr>
        <p:spPr bwMode="auto">
          <a:xfrm>
            <a:off x="358775" y="1844675"/>
            <a:ext cx="792163" cy="338138"/>
          </a:xfrm>
          <a:prstGeom prst="rect">
            <a:avLst/>
          </a:prstGeom>
          <a:noFill/>
          <a:ln w="9525">
            <a:noFill/>
            <a:miter lim="800000"/>
            <a:headEnd/>
            <a:tailEnd/>
          </a:ln>
        </p:spPr>
        <p:txBody>
          <a:bodyPr>
            <a:spAutoFit/>
          </a:bodyPr>
          <a:lstStyle/>
          <a:p>
            <a:pPr>
              <a:spcBef>
                <a:spcPct val="50000"/>
              </a:spcBef>
              <a:defRPr/>
            </a:pPr>
            <a:r>
              <a:rPr lang="de-DE" sz="1600">
                <a:latin typeface="+mn-lt"/>
              </a:rPr>
              <a:t>t-1</a:t>
            </a:r>
          </a:p>
        </p:txBody>
      </p:sp>
      <p:sp>
        <p:nvSpPr>
          <p:cNvPr id="137235" name="Text Box 19"/>
          <p:cNvSpPr txBox="1">
            <a:spLocks noChangeArrowheads="1"/>
          </p:cNvSpPr>
          <p:nvPr/>
        </p:nvSpPr>
        <p:spPr bwMode="auto">
          <a:xfrm>
            <a:off x="503238" y="4365625"/>
            <a:ext cx="396875" cy="338138"/>
          </a:xfrm>
          <a:prstGeom prst="rect">
            <a:avLst/>
          </a:prstGeom>
          <a:noFill/>
          <a:ln w="9525">
            <a:noFill/>
            <a:miter lim="800000"/>
            <a:headEnd/>
            <a:tailEnd/>
          </a:ln>
        </p:spPr>
        <p:txBody>
          <a:bodyPr>
            <a:spAutoFit/>
          </a:bodyPr>
          <a:lstStyle/>
          <a:p>
            <a:pPr>
              <a:spcBef>
                <a:spcPct val="50000"/>
              </a:spcBef>
              <a:defRPr/>
            </a:pPr>
            <a:r>
              <a:rPr lang="de-DE" sz="1600">
                <a:latin typeface="+mn-lt"/>
              </a:rPr>
              <a:t>t</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98538" y="260350"/>
            <a:ext cx="6310312" cy="633413"/>
          </a:xfrm>
          <a:noFill/>
        </p:spPr>
        <p:txBody>
          <a:bodyPr/>
          <a:lstStyle/>
          <a:p>
            <a:pPr algn="l" eaLnBrk="1" hangingPunct="1"/>
            <a:r>
              <a:rPr lang="de-DE" smtClean="0"/>
              <a:t>Beschäftigtenbilanz</a:t>
            </a:r>
          </a:p>
        </p:txBody>
      </p:sp>
      <p:sp>
        <p:nvSpPr>
          <p:cNvPr id="50179" name="Rectangle 3"/>
          <p:cNvSpPr>
            <a:spLocks noGrp="1" noChangeArrowheads="1"/>
          </p:cNvSpPr>
          <p:nvPr>
            <p:ph type="body" idx="1"/>
          </p:nvPr>
        </p:nvSpPr>
        <p:spPr>
          <a:xfrm>
            <a:off x="1584325" y="6069013"/>
            <a:ext cx="6264275" cy="600075"/>
          </a:xfrm>
          <a:noFill/>
        </p:spPr>
        <p:txBody>
          <a:bodyPr/>
          <a:lstStyle/>
          <a:p>
            <a:pPr eaLnBrk="1" hangingPunct="1">
              <a:lnSpc>
                <a:spcPct val="80000"/>
              </a:lnSpc>
              <a:buFontTx/>
              <a:buNone/>
            </a:pPr>
            <a:r>
              <a:rPr lang="de-DE" sz="1800" smtClean="0"/>
              <a:t>Arb/Ang(t) = Arb/Ang(t-1) + Zugg aus 0 – Abgg nach 0 -</a:t>
            </a:r>
          </a:p>
          <a:p>
            <a:pPr eaLnBrk="1" hangingPunct="1">
              <a:lnSpc>
                <a:spcPct val="80000"/>
              </a:lnSpc>
              <a:buFontTx/>
              <a:buNone/>
            </a:pPr>
            <a:r>
              <a:rPr lang="de-DE" sz="1800" smtClean="0"/>
              <a:t>- InvalPens – Alterspens -Tote - Ausw</a:t>
            </a:r>
          </a:p>
          <a:p>
            <a:pPr algn="ctr" eaLnBrk="1" hangingPunct="1">
              <a:lnSpc>
                <a:spcPct val="80000"/>
              </a:lnSpc>
              <a:buFontTx/>
              <a:buNone/>
            </a:pPr>
            <a:endParaRPr lang="de-DE" sz="1800" smtClean="0"/>
          </a:p>
        </p:txBody>
      </p:sp>
      <p:sp>
        <p:nvSpPr>
          <p:cNvPr id="138244" name="Rectangle 4"/>
          <p:cNvSpPr>
            <a:spLocks noChangeArrowheads="1"/>
          </p:cNvSpPr>
          <p:nvPr/>
        </p:nvSpPr>
        <p:spPr bwMode="auto">
          <a:xfrm>
            <a:off x="1152525" y="1196975"/>
            <a:ext cx="2603500" cy="503238"/>
          </a:xfrm>
          <a:prstGeom prst="rect">
            <a:avLst/>
          </a:prstGeom>
          <a:solidFill>
            <a:srgbClr val="FFFF00"/>
          </a:solidFill>
          <a:ln w="9525">
            <a:solidFill>
              <a:schemeClr val="tx1"/>
            </a:solidFill>
            <a:miter lim="800000"/>
            <a:headEnd/>
            <a:tailEnd/>
          </a:ln>
        </p:spPr>
        <p:txBody>
          <a:bodyPr wrap="none" anchor="ctr"/>
          <a:lstStyle/>
          <a:p>
            <a:pPr>
              <a:defRPr/>
            </a:pPr>
            <a:r>
              <a:rPr lang="de-DE" sz="1600">
                <a:latin typeface="+mn-lt"/>
              </a:rPr>
              <a:t>Arb/Ang(t-1)</a:t>
            </a:r>
          </a:p>
        </p:txBody>
      </p:sp>
      <p:sp>
        <p:nvSpPr>
          <p:cNvPr id="138245" name="Rectangle 5"/>
          <p:cNvSpPr>
            <a:spLocks noChangeArrowheads="1"/>
          </p:cNvSpPr>
          <p:nvPr/>
        </p:nvSpPr>
        <p:spPr bwMode="auto">
          <a:xfrm>
            <a:off x="3748088" y="1700213"/>
            <a:ext cx="4964112" cy="503237"/>
          </a:xfrm>
          <a:prstGeom prst="rect">
            <a:avLst/>
          </a:prstGeom>
          <a:solidFill>
            <a:schemeClr val="accent1"/>
          </a:solidFill>
          <a:ln w="9525">
            <a:solidFill>
              <a:schemeClr val="tx1"/>
            </a:solidFill>
            <a:miter lim="800000"/>
            <a:headEnd/>
            <a:tailEnd/>
          </a:ln>
        </p:spPr>
        <p:txBody>
          <a:bodyPr wrap="none" anchor="ctr"/>
          <a:lstStyle/>
          <a:p>
            <a:pPr>
              <a:defRPr/>
            </a:pPr>
            <a:endParaRPr lang="es-ES_tradnl" sz="1600">
              <a:latin typeface="+mn-lt"/>
            </a:endParaRPr>
          </a:p>
        </p:txBody>
      </p:sp>
      <p:sp>
        <p:nvSpPr>
          <p:cNvPr id="138246" name="Rectangle 6"/>
          <p:cNvSpPr>
            <a:spLocks noChangeArrowheads="1"/>
          </p:cNvSpPr>
          <p:nvPr/>
        </p:nvSpPr>
        <p:spPr bwMode="auto">
          <a:xfrm>
            <a:off x="1116013" y="4735513"/>
            <a:ext cx="2017712" cy="503237"/>
          </a:xfrm>
          <a:prstGeom prst="rect">
            <a:avLst/>
          </a:prstGeom>
          <a:solidFill>
            <a:srgbClr val="FFFF00"/>
          </a:solidFill>
          <a:ln w="9525">
            <a:solidFill>
              <a:schemeClr val="tx1"/>
            </a:solidFill>
            <a:miter lim="800000"/>
            <a:headEnd/>
            <a:tailEnd/>
          </a:ln>
        </p:spPr>
        <p:txBody>
          <a:bodyPr wrap="none" anchor="ctr"/>
          <a:lstStyle/>
          <a:p>
            <a:pPr>
              <a:defRPr/>
            </a:pPr>
            <a:endParaRPr lang="es-ES_tradnl" sz="1600">
              <a:latin typeface="+mn-lt"/>
            </a:endParaRPr>
          </a:p>
        </p:txBody>
      </p:sp>
      <p:sp>
        <p:nvSpPr>
          <p:cNvPr id="138247" name="Rectangle 7"/>
          <p:cNvSpPr>
            <a:spLocks noChangeArrowheads="1"/>
          </p:cNvSpPr>
          <p:nvPr/>
        </p:nvSpPr>
        <p:spPr bwMode="auto">
          <a:xfrm>
            <a:off x="3140075" y="4233863"/>
            <a:ext cx="728663" cy="503237"/>
          </a:xfrm>
          <a:prstGeom prst="rect">
            <a:avLst/>
          </a:prstGeom>
          <a:solidFill>
            <a:srgbClr val="FF6600"/>
          </a:solidFill>
          <a:ln w="9525">
            <a:solidFill>
              <a:schemeClr val="tx1"/>
            </a:solidFill>
            <a:miter lim="800000"/>
            <a:headEnd/>
            <a:tailEnd/>
          </a:ln>
        </p:spPr>
        <p:txBody>
          <a:bodyPr wrap="none" anchor="ctr"/>
          <a:lstStyle/>
          <a:p>
            <a:pPr>
              <a:defRPr/>
            </a:pPr>
            <a:r>
              <a:rPr lang="de-DE" sz="1600">
                <a:latin typeface="+mn-lt"/>
              </a:rPr>
              <a:t>- Tote</a:t>
            </a:r>
          </a:p>
        </p:txBody>
      </p:sp>
      <p:sp>
        <p:nvSpPr>
          <p:cNvPr id="138248" name="Line 8"/>
          <p:cNvSpPr>
            <a:spLocks noChangeShapeType="1"/>
          </p:cNvSpPr>
          <p:nvPr/>
        </p:nvSpPr>
        <p:spPr bwMode="auto">
          <a:xfrm>
            <a:off x="3756025" y="1196975"/>
            <a:ext cx="0" cy="1008063"/>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8249" name="Line 9"/>
          <p:cNvSpPr>
            <a:spLocks noChangeShapeType="1"/>
          </p:cNvSpPr>
          <p:nvPr/>
        </p:nvSpPr>
        <p:spPr bwMode="auto">
          <a:xfrm>
            <a:off x="3132138" y="4233863"/>
            <a:ext cx="1587" cy="1008062"/>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50186" name="Line 10"/>
          <p:cNvSpPr>
            <a:spLocks noChangeShapeType="1"/>
          </p:cNvSpPr>
          <p:nvPr/>
        </p:nvSpPr>
        <p:spPr bwMode="auto">
          <a:xfrm flipH="1">
            <a:off x="1116013" y="1052513"/>
            <a:ext cx="34925" cy="5472112"/>
          </a:xfrm>
          <a:prstGeom prst="line">
            <a:avLst/>
          </a:prstGeom>
          <a:noFill/>
          <a:ln w="28575">
            <a:solidFill>
              <a:schemeClr val="tx1"/>
            </a:solidFill>
            <a:round/>
            <a:headEnd/>
            <a:tailEnd type="triangle" w="lg" len="lg"/>
          </a:ln>
        </p:spPr>
        <p:txBody>
          <a:bodyPr/>
          <a:lstStyle/>
          <a:p>
            <a:endParaRPr lang="en-US"/>
          </a:p>
        </p:txBody>
      </p:sp>
      <p:sp>
        <p:nvSpPr>
          <p:cNvPr id="138251" name="Rectangle 11"/>
          <p:cNvSpPr>
            <a:spLocks noChangeArrowheads="1"/>
          </p:cNvSpPr>
          <p:nvPr/>
        </p:nvSpPr>
        <p:spPr bwMode="auto">
          <a:xfrm>
            <a:off x="360363" y="4221163"/>
            <a:ext cx="2747962" cy="503237"/>
          </a:xfrm>
          <a:prstGeom prst="rect">
            <a:avLst/>
          </a:prstGeom>
          <a:noFill/>
          <a:ln w="9525">
            <a:noFill/>
            <a:miter lim="800000"/>
            <a:headEnd/>
            <a:tailEnd/>
          </a:ln>
        </p:spPr>
        <p:txBody>
          <a:bodyPr wrap="none" anchor="ctr"/>
          <a:lstStyle/>
          <a:p>
            <a:pPr>
              <a:defRPr/>
            </a:pPr>
            <a:r>
              <a:rPr lang="de-DE" sz="1600">
                <a:latin typeface="+mn-lt"/>
              </a:rPr>
              <a:t>Arb/Ang(t)</a:t>
            </a:r>
          </a:p>
        </p:txBody>
      </p:sp>
      <p:sp>
        <p:nvSpPr>
          <p:cNvPr id="138252" name="Text Box 12"/>
          <p:cNvSpPr txBox="1">
            <a:spLocks noChangeArrowheads="1"/>
          </p:cNvSpPr>
          <p:nvPr/>
        </p:nvSpPr>
        <p:spPr bwMode="auto">
          <a:xfrm>
            <a:off x="3827463" y="1773238"/>
            <a:ext cx="4129087" cy="338137"/>
          </a:xfrm>
          <a:prstGeom prst="rect">
            <a:avLst/>
          </a:prstGeom>
          <a:noFill/>
          <a:ln w="9525">
            <a:noFill/>
            <a:miter lim="800000"/>
            <a:headEnd/>
            <a:tailEnd/>
          </a:ln>
        </p:spPr>
        <p:txBody>
          <a:bodyPr>
            <a:spAutoFit/>
          </a:bodyPr>
          <a:lstStyle/>
          <a:p>
            <a:pPr>
              <a:spcBef>
                <a:spcPct val="50000"/>
              </a:spcBef>
              <a:defRPr/>
            </a:pPr>
            <a:r>
              <a:rPr lang="de-DE" sz="1600">
                <a:latin typeface="+mn-lt"/>
              </a:rPr>
              <a:t>+ Zuggang aus 0</a:t>
            </a:r>
          </a:p>
        </p:txBody>
      </p:sp>
      <p:sp>
        <p:nvSpPr>
          <p:cNvPr id="138253" name="Text Box 13"/>
          <p:cNvSpPr txBox="1">
            <a:spLocks noChangeArrowheads="1"/>
          </p:cNvSpPr>
          <p:nvPr/>
        </p:nvSpPr>
        <p:spPr bwMode="auto">
          <a:xfrm>
            <a:off x="358775" y="1268413"/>
            <a:ext cx="792163" cy="338137"/>
          </a:xfrm>
          <a:prstGeom prst="rect">
            <a:avLst/>
          </a:prstGeom>
          <a:noFill/>
          <a:ln w="9525">
            <a:noFill/>
            <a:miter lim="800000"/>
            <a:headEnd/>
            <a:tailEnd/>
          </a:ln>
        </p:spPr>
        <p:txBody>
          <a:bodyPr>
            <a:spAutoFit/>
          </a:bodyPr>
          <a:lstStyle/>
          <a:p>
            <a:pPr>
              <a:spcBef>
                <a:spcPct val="50000"/>
              </a:spcBef>
              <a:defRPr/>
            </a:pPr>
            <a:r>
              <a:rPr lang="de-DE" sz="1600">
                <a:latin typeface="+mn-lt"/>
              </a:rPr>
              <a:t>t-1</a:t>
            </a:r>
          </a:p>
        </p:txBody>
      </p:sp>
      <p:sp>
        <p:nvSpPr>
          <p:cNvPr id="138254" name="Text Box 14"/>
          <p:cNvSpPr txBox="1">
            <a:spLocks noChangeArrowheads="1"/>
          </p:cNvSpPr>
          <p:nvPr/>
        </p:nvSpPr>
        <p:spPr bwMode="auto">
          <a:xfrm>
            <a:off x="503238" y="4805363"/>
            <a:ext cx="396875" cy="338137"/>
          </a:xfrm>
          <a:prstGeom prst="rect">
            <a:avLst/>
          </a:prstGeom>
          <a:noFill/>
          <a:ln w="9525">
            <a:noFill/>
            <a:miter lim="800000"/>
            <a:headEnd/>
            <a:tailEnd/>
          </a:ln>
        </p:spPr>
        <p:txBody>
          <a:bodyPr>
            <a:spAutoFit/>
          </a:bodyPr>
          <a:lstStyle/>
          <a:p>
            <a:pPr>
              <a:spcBef>
                <a:spcPct val="50000"/>
              </a:spcBef>
              <a:defRPr/>
            </a:pPr>
            <a:r>
              <a:rPr lang="de-DE" sz="1600">
                <a:latin typeface="+mn-lt"/>
              </a:rPr>
              <a:t>t</a:t>
            </a:r>
          </a:p>
        </p:txBody>
      </p:sp>
      <p:sp>
        <p:nvSpPr>
          <p:cNvPr id="138255" name="Rectangle 15"/>
          <p:cNvSpPr>
            <a:spLocks noChangeArrowheads="1"/>
          </p:cNvSpPr>
          <p:nvPr/>
        </p:nvSpPr>
        <p:spPr bwMode="auto">
          <a:xfrm>
            <a:off x="7200900" y="2205038"/>
            <a:ext cx="1511300" cy="503237"/>
          </a:xfrm>
          <a:prstGeom prst="rect">
            <a:avLst/>
          </a:prstGeom>
          <a:solidFill>
            <a:srgbClr val="FF6600"/>
          </a:solidFill>
          <a:ln w="9525">
            <a:solidFill>
              <a:schemeClr val="tx1"/>
            </a:solidFill>
            <a:miter lim="800000"/>
            <a:headEnd/>
            <a:tailEnd/>
          </a:ln>
        </p:spPr>
        <p:txBody>
          <a:bodyPr wrap="none" anchor="ctr"/>
          <a:lstStyle/>
          <a:p>
            <a:pPr>
              <a:defRPr/>
            </a:pPr>
            <a:endParaRPr lang="es-ES_tradnl" sz="1600">
              <a:latin typeface="+mn-lt"/>
            </a:endParaRPr>
          </a:p>
        </p:txBody>
      </p:sp>
      <p:sp>
        <p:nvSpPr>
          <p:cNvPr id="138256" name="Text Box 16"/>
          <p:cNvSpPr txBox="1">
            <a:spLocks noChangeArrowheads="1"/>
          </p:cNvSpPr>
          <p:nvPr/>
        </p:nvSpPr>
        <p:spPr bwMode="auto">
          <a:xfrm>
            <a:off x="7164388" y="2276475"/>
            <a:ext cx="1620837" cy="338138"/>
          </a:xfrm>
          <a:prstGeom prst="rect">
            <a:avLst/>
          </a:prstGeom>
          <a:noFill/>
          <a:ln w="9525">
            <a:noFill/>
            <a:miter lim="800000"/>
            <a:headEnd/>
            <a:tailEnd/>
          </a:ln>
        </p:spPr>
        <p:txBody>
          <a:bodyPr>
            <a:spAutoFit/>
          </a:bodyPr>
          <a:lstStyle/>
          <a:p>
            <a:pPr>
              <a:spcBef>
                <a:spcPct val="50000"/>
              </a:spcBef>
              <a:defRPr/>
            </a:pPr>
            <a:r>
              <a:rPr lang="de-DE" sz="1600">
                <a:latin typeface="+mn-lt"/>
              </a:rPr>
              <a:t>- Abgg nach 0</a:t>
            </a:r>
          </a:p>
        </p:txBody>
      </p:sp>
      <p:sp>
        <p:nvSpPr>
          <p:cNvPr id="138257" name="Rectangle 17"/>
          <p:cNvSpPr>
            <a:spLocks noChangeArrowheads="1"/>
          </p:cNvSpPr>
          <p:nvPr/>
        </p:nvSpPr>
        <p:spPr bwMode="auto">
          <a:xfrm>
            <a:off x="5167313" y="3222625"/>
            <a:ext cx="1166812" cy="503238"/>
          </a:xfrm>
          <a:prstGeom prst="rect">
            <a:avLst/>
          </a:prstGeom>
          <a:solidFill>
            <a:srgbClr val="FF6600"/>
          </a:solidFill>
          <a:ln w="9525">
            <a:solidFill>
              <a:schemeClr val="tx1"/>
            </a:solidFill>
            <a:miter lim="800000"/>
            <a:headEnd/>
            <a:tailEnd/>
          </a:ln>
        </p:spPr>
        <p:txBody>
          <a:bodyPr wrap="none" anchor="ctr"/>
          <a:lstStyle/>
          <a:p>
            <a:pPr>
              <a:defRPr/>
            </a:pPr>
            <a:r>
              <a:rPr lang="de-DE" sz="1600">
                <a:latin typeface="+mn-lt"/>
              </a:rPr>
              <a:t>- InvalPens</a:t>
            </a:r>
          </a:p>
        </p:txBody>
      </p:sp>
      <p:sp>
        <p:nvSpPr>
          <p:cNvPr id="138258" name="Rectangle 18"/>
          <p:cNvSpPr>
            <a:spLocks noChangeArrowheads="1"/>
          </p:cNvSpPr>
          <p:nvPr/>
        </p:nvSpPr>
        <p:spPr bwMode="auto">
          <a:xfrm>
            <a:off x="3868738" y="3727450"/>
            <a:ext cx="1298575" cy="503238"/>
          </a:xfrm>
          <a:prstGeom prst="rect">
            <a:avLst/>
          </a:prstGeom>
          <a:solidFill>
            <a:srgbClr val="FF6600"/>
          </a:solidFill>
          <a:ln w="9525">
            <a:solidFill>
              <a:schemeClr val="tx1"/>
            </a:solidFill>
            <a:miter lim="800000"/>
            <a:headEnd/>
            <a:tailEnd/>
          </a:ln>
        </p:spPr>
        <p:txBody>
          <a:bodyPr wrap="none" anchor="ctr"/>
          <a:lstStyle/>
          <a:p>
            <a:pPr>
              <a:defRPr/>
            </a:pPr>
            <a:r>
              <a:rPr lang="de-DE" sz="1600">
                <a:latin typeface="+mn-lt"/>
              </a:rPr>
              <a:t>- AltersPens</a:t>
            </a:r>
          </a:p>
        </p:txBody>
      </p:sp>
      <p:sp>
        <p:nvSpPr>
          <p:cNvPr id="138259" name="Line 19"/>
          <p:cNvSpPr>
            <a:spLocks noChangeShapeType="1"/>
          </p:cNvSpPr>
          <p:nvPr/>
        </p:nvSpPr>
        <p:spPr bwMode="auto">
          <a:xfrm>
            <a:off x="8712200" y="1700213"/>
            <a:ext cx="0" cy="1008062"/>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8260" name="Line 20"/>
          <p:cNvSpPr>
            <a:spLocks noChangeShapeType="1"/>
          </p:cNvSpPr>
          <p:nvPr/>
        </p:nvSpPr>
        <p:spPr bwMode="auto">
          <a:xfrm>
            <a:off x="7200900" y="2205038"/>
            <a:ext cx="0" cy="1008062"/>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8261" name="Line 21"/>
          <p:cNvSpPr>
            <a:spLocks noChangeShapeType="1"/>
          </p:cNvSpPr>
          <p:nvPr/>
        </p:nvSpPr>
        <p:spPr bwMode="auto">
          <a:xfrm>
            <a:off x="5167313" y="3222625"/>
            <a:ext cx="0" cy="1008063"/>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8262" name="Line 22"/>
          <p:cNvSpPr>
            <a:spLocks noChangeShapeType="1"/>
          </p:cNvSpPr>
          <p:nvPr/>
        </p:nvSpPr>
        <p:spPr bwMode="auto">
          <a:xfrm>
            <a:off x="3868738" y="3727450"/>
            <a:ext cx="0" cy="1008063"/>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8263" name="Rectangle 23"/>
          <p:cNvSpPr>
            <a:spLocks noChangeArrowheads="1"/>
          </p:cNvSpPr>
          <p:nvPr/>
        </p:nvSpPr>
        <p:spPr bwMode="auto">
          <a:xfrm>
            <a:off x="6337300" y="2711450"/>
            <a:ext cx="858838" cy="503238"/>
          </a:xfrm>
          <a:prstGeom prst="rect">
            <a:avLst/>
          </a:prstGeom>
          <a:solidFill>
            <a:srgbClr val="FF6600"/>
          </a:solidFill>
          <a:ln w="9525">
            <a:solidFill>
              <a:schemeClr val="tx1"/>
            </a:solidFill>
            <a:miter lim="800000"/>
            <a:headEnd/>
            <a:tailEnd/>
          </a:ln>
        </p:spPr>
        <p:txBody>
          <a:bodyPr wrap="none" anchor="ctr"/>
          <a:lstStyle/>
          <a:p>
            <a:pPr>
              <a:defRPr/>
            </a:pPr>
            <a:r>
              <a:rPr lang="de-DE" sz="1600">
                <a:latin typeface="+mn-lt"/>
              </a:rPr>
              <a:t>- Ausw</a:t>
            </a:r>
          </a:p>
        </p:txBody>
      </p:sp>
      <p:sp>
        <p:nvSpPr>
          <p:cNvPr id="138264" name="Line 24"/>
          <p:cNvSpPr>
            <a:spLocks noChangeShapeType="1"/>
          </p:cNvSpPr>
          <p:nvPr/>
        </p:nvSpPr>
        <p:spPr bwMode="auto">
          <a:xfrm>
            <a:off x="6337300" y="2716213"/>
            <a:ext cx="0" cy="1008062"/>
          </a:xfrm>
          <a:prstGeom prst="line">
            <a:avLst/>
          </a:prstGeom>
          <a:noFill/>
          <a:ln w="28575">
            <a:solidFill>
              <a:schemeClr val="tx1"/>
            </a:solidFill>
            <a:round/>
            <a:headEnd/>
            <a:tailEnd/>
          </a:ln>
        </p:spPr>
        <p:txBody>
          <a:bodyPr/>
          <a:lstStyle/>
          <a:p>
            <a:pPr>
              <a:defRPr/>
            </a:pPr>
            <a:endParaRPr lang="es-ES_tradnl" sz="1600">
              <a:latin typeface="+mn-lt"/>
            </a:endParaRP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998538" y="260350"/>
            <a:ext cx="6310312" cy="633413"/>
          </a:xfrm>
          <a:noFill/>
        </p:spPr>
        <p:txBody>
          <a:bodyPr/>
          <a:lstStyle/>
          <a:p>
            <a:pPr algn="l" eaLnBrk="1" hangingPunct="1"/>
            <a:r>
              <a:rPr lang="de-DE" smtClean="0"/>
              <a:t>PensionistInnenbilanz</a:t>
            </a:r>
          </a:p>
        </p:txBody>
      </p:sp>
      <p:sp>
        <p:nvSpPr>
          <p:cNvPr id="51203" name="Rectangle 3"/>
          <p:cNvSpPr>
            <a:spLocks noGrp="1" noChangeArrowheads="1"/>
          </p:cNvSpPr>
          <p:nvPr>
            <p:ph type="body" idx="1"/>
          </p:nvPr>
        </p:nvSpPr>
        <p:spPr>
          <a:xfrm>
            <a:off x="1258888" y="4652963"/>
            <a:ext cx="7489825" cy="1512887"/>
          </a:xfrm>
          <a:noFill/>
        </p:spPr>
        <p:txBody>
          <a:bodyPr/>
          <a:lstStyle/>
          <a:p>
            <a:pPr indent="12700" eaLnBrk="1" hangingPunct="1">
              <a:lnSpc>
                <a:spcPct val="80000"/>
              </a:lnSpc>
              <a:buFontTx/>
              <a:buNone/>
            </a:pPr>
            <a:r>
              <a:rPr lang="de-DE" sz="2400" smtClean="0"/>
              <a:t>Invalpens/Alterspens Arb/Ang(t) =</a:t>
            </a:r>
          </a:p>
          <a:p>
            <a:pPr indent="12700" eaLnBrk="1" hangingPunct="1">
              <a:lnSpc>
                <a:spcPct val="80000"/>
              </a:lnSpc>
              <a:buFontTx/>
              <a:buNone/>
            </a:pPr>
            <a:endParaRPr lang="de-DE" sz="2400" smtClean="0"/>
          </a:p>
          <a:p>
            <a:pPr indent="12700" eaLnBrk="1" hangingPunct="1">
              <a:lnSpc>
                <a:spcPct val="80000"/>
              </a:lnSpc>
              <a:buFontTx/>
              <a:buNone/>
            </a:pPr>
            <a:r>
              <a:rPr lang="de-DE" sz="2400" smtClean="0"/>
              <a:t>Invalpens/Alterspens Arb/Ang(t-1) + </a:t>
            </a:r>
          </a:p>
          <a:p>
            <a:pPr indent="12700" eaLnBrk="1" hangingPunct="1">
              <a:lnSpc>
                <a:spcPct val="80000"/>
              </a:lnSpc>
              <a:buFontTx/>
              <a:buNone/>
            </a:pPr>
            <a:r>
              <a:rPr lang="de-DE" sz="2400" smtClean="0"/>
              <a:t>+ Zugg von Arb/Ang -Tote - Ausw</a:t>
            </a:r>
          </a:p>
        </p:txBody>
      </p:sp>
      <p:sp>
        <p:nvSpPr>
          <p:cNvPr id="139268" name="Rectangle 4"/>
          <p:cNvSpPr>
            <a:spLocks noChangeArrowheads="1"/>
          </p:cNvSpPr>
          <p:nvPr/>
        </p:nvSpPr>
        <p:spPr bwMode="auto">
          <a:xfrm>
            <a:off x="1152525" y="1196975"/>
            <a:ext cx="5003800" cy="503238"/>
          </a:xfrm>
          <a:prstGeom prst="rect">
            <a:avLst/>
          </a:prstGeom>
          <a:solidFill>
            <a:srgbClr val="FFFF00"/>
          </a:solidFill>
          <a:ln w="9525">
            <a:solidFill>
              <a:schemeClr val="tx1"/>
            </a:solidFill>
            <a:miter lim="800000"/>
            <a:headEnd/>
            <a:tailEnd/>
          </a:ln>
        </p:spPr>
        <p:txBody>
          <a:bodyPr wrap="none" anchor="ctr"/>
          <a:lstStyle/>
          <a:p>
            <a:pPr>
              <a:defRPr/>
            </a:pPr>
            <a:r>
              <a:rPr lang="de-DE" sz="2000">
                <a:latin typeface="+mn-lt"/>
              </a:rPr>
              <a:t>Invalpens/Alterspens Arb/Ang(t-1)</a:t>
            </a:r>
          </a:p>
        </p:txBody>
      </p:sp>
      <p:sp>
        <p:nvSpPr>
          <p:cNvPr id="139269" name="Rectangle 5"/>
          <p:cNvSpPr>
            <a:spLocks noChangeArrowheads="1"/>
          </p:cNvSpPr>
          <p:nvPr/>
        </p:nvSpPr>
        <p:spPr bwMode="auto">
          <a:xfrm>
            <a:off x="6157913" y="1700213"/>
            <a:ext cx="2554287" cy="503237"/>
          </a:xfrm>
          <a:prstGeom prst="rect">
            <a:avLst/>
          </a:prstGeom>
          <a:solidFill>
            <a:schemeClr val="accent1"/>
          </a:solidFill>
          <a:ln w="9525">
            <a:solidFill>
              <a:schemeClr val="tx1"/>
            </a:solidFill>
            <a:miter lim="800000"/>
            <a:headEnd/>
            <a:tailEnd/>
          </a:ln>
        </p:spPr>
        <p:txBody>
          <a:bodyPr wrap="none" anchor="ctr"/>
          <a:lstStyle/>
          <a:p>
            <a:pPr>
              <a:defRPr/>
            </a:pPr>
            <a:endParaRPr lang="es-ES_tradnl" sz="2000">
              <a:latin typeface="+mn-lt"/>
            </a:endParaRPr>
          </a:p>
        </p:txBody>
      </p:sp>
      <p:sp>
        <p:nvSpPr>
          <p:cNvPr id="139270" name="Rectangle 6"/>
          <p:cNvSpPr>
            <a:spLocks noChangeArrowheads="1"/>
          </p:cNvSpPr>
          <p:nvPr/>
        </p:nvSpPr>
        <p:spPr bwMode="auto">
          <a:xfrm>
            <a:off x="1116013" y="2717800"/>
            <a:ext cx="5649912" cy="503238"/>
          </a:xfrm>
          <a:prstGeom prst="rect">
            <a:avLst/>
          </a:prstGeom>
          <a:solidFill>
            <a:srgbClr val="FFFF00"/>
          </a:solidFill>
          <a:ln w="9525">
            <a:solidFill>
              <a:schemeClr val="tx1"/>
            </a:solidFill>
            <a:miter lim="800000"/>
            <a:headEnd/>
            <a:tailEnd/>
          </a:ln>
        </p:spPr>
        <p:txBody>
          <a:bodyPr wrap="none" anchor="ctr"/>
          <a:lstStyle/>
          <a:p>
            <a:pPr>
              <a:defRPr/>
            </a:pPr>
            <a:endParaRPr lang="es-ES_tradnl" sz="2000">
              <a:latin typeface="+mn-lt"/>
            </a:endParaRPr>
          </a:p>
        </p:txBody>
      </p:sp>
      <p:sp>
        <p:nvSpPr>
          <p:cNvPr id="139271" name="Rectangle 7"/>
          <p:cNvSpPr>
            <a:spLocks noChangeArrowheads="1"/>
          </p:cNvSpPr>
          <p:nvPr/>
        </p:nvSpPr>
        <p:spPr bwMode="auto">
          <a:xfrm>
            <a:off x="6759575" y="2205038"/>
            <a:ext cx="1954213" cy="503237"/>
          </a:xfrm>
          <a:prstGeom prst="rect">
            <a:avLst/>
          </a:prstGeom>
          <a:solidFill>
            <a:srgbClr val="FF6600"/>
          </a:solidFill>
          <a:ln w="9525">
            <a:solidFill>
              <a:schemeClr val="tx1"/>
            </a:solidFill>
            <a:miter lim="800000"/>
            <a:headEnd/>
            <a:tailEnd/>
          </a:ln>
        </p:spPr>
        <p:txBody>
          <a:bodyPr wrap="none" anchor="ctr"/>
          <a:lstStyle/>
          <a:p>
            <a:pPr>
              <a:defRPr/>
            </a:pPr>
            <a:r>
              <a:rPr lang="de-DE" sz="2000">
                <a:latin typeface="+mn-lt"/>
              </a:rPr>
              <a:t>- Tote</a:t>
            </a:r>
          </a:p>
        </p:txBody>
      </p:sp>
      <p:sp>
        <p:nvSpPr>
          <p:cNvPr id="139272" name="Line 8"/>
          <p:cNvSpPr>
            <a:spLocks noChangeShapeType="1"/>
          </p:cNvSpPr>
          <p:nvPr/>
        </p:nvSpPr>
        <p:spPr bwMode="auto">
          <a:xfrm>
            <a:off x="6156325" y="1196975"/>
            <a:ext cx="0" cy="1008063"/>
          </a:xfrm>
          <a:prstGeom prst="line">
            <a:avLst/>
          </a:prstGeom>
          <a:noFill/>
          <a:ln w="28575">
            <a:solidFill>
              <a:schemeClr val="tx1"/>
            </a:solidFill>
            <a:round/>
            <a:headEnd/>
            <a:tailEnd/>
          </a:ln>
        </p:spPr>
        <p:txBody>
          <a:bodyPr/>
          <a:lstStyle/>
          <a:p>
            <a:pPr>
              <a:defRPr/>
            </a:pPr>
            <a:endParaRPr lang="es-ES_tradnl" sz="2000">
              <a:latin typeface="+mn-lt"/>
            </a:endParaRPr>
          </a:p>
        </p:txBody>
      </p:sp>
      <p:sp>
        <p:nvSpPr>
          <p:cNvPr id="139273" name="Line 9"/>
          <p:cNvSpPr>
            <a:spLocks noChangeShapeType="1"/>
          </p:cNvSpPr>
          <p:nvPr/>
        </p:nvSpPr>
        <p:spPr bwMode="auto">
          <a:xfrm>
            <a:off x="6765925" y="2212975"/>
            <a:ext cx="1588" cy="1008063"/>
          </a:xfrm>
          <a:prstGeom prst="line">
            <a:avLst/>
          </a:prstGeom>
          <a:noFill/>
          <a:ln w="28575">
            <a:solidFill>
              <a:schemeClr val="tx1"/>
            </a:solidFill>
            <a:round/>
            <a:headEnd/>
            <a:tailEnd/>
          </a:ln>
        </p:spPr>
        <p:txBody>
          <a:bodyPr/>
          <a:lstStyle/>
          <a:p>
            <a:pPr>
              <a:defRPr/>
            </a:pPr>
            <a:endParaRPr lang="es-ES_tradnl" sz="2000">
              <a:latin typeface="+mn-lt"/>
            </a:endParaRPr>
          </a:p>
        </p:txBody>
      </p:sp>
      <p:sp>
        <p:nvSpPr>
          <p:cNvPr id="139274" name="Line 10"/>
          <p:cNvSpPr>
            <a:spLocks noChangeShapeType="1"/>
          </p:cNvSpPr>
          <p:nvPr/>
        </p:nvSpPr>
        <p:spPr bwMode="auto">
          <a:xfrm flipH="1">
            <a:off x="1116013" y="1052513"/>
            <a:ext cx="34925" cy="3097212"/>
          </a:xfrm>
          <a:prstGeom prst="line">
            <a:avLst/>
          </a:prstGeom>
          <a:noFill/>
          <a:ln w="28575">
            <a:solidFill>
              <a:schemeClr val="tx1"/>
            </a:solidFill>
            <a:round/>
            <a:headEnd/>
            <a:tailEnd type="triangle" w="lg" len="lg"/>
          </a:ln>
        </p:spPr>
        <p:txBody>
          <a:bodyPr/>
          <a:lstStyle/>
          <a:p>
            <a:pPr>
              <a:defRPr/>
            </a:pPr>
            <a:endParaRPr lang="es-ES_tradnl" sz="2000">
              <a:latin typeface="+mn-lt"/>
            </a:endParaRPr>
          </a:p>
        </p:txBody>
      </p:sp>
      <p:sp>
        <p:nvSpPr>
          <p:cNvPr id="139275" name="Rectangle 11"/>
          <p:cNvSpPr>
            <a:spLocks noChangeArrowheads="1"/>
          </p:cNvSpPr>
          <p:nvPr/>
        </p:nvSpPr>
        <p:spPr bwMode="auto">
          <a:xfrm>
            <a:off x="1150938" y="2717800"/>
            <a:ext cx="5329237" cy="503238"/>
          </a:xfrm>
          <a:prstGeom prst="rect">
            <a:avLst/>
          </a:prstGeom>
          <a:noFill/>
          <a:ln w="9525">
            <a:noFill/>
            <a:miter lim="800000"/>
            <a:headEnd/>
            <a:tailEnd/>
          </a:ln>
        </p:spPr>
        <p:txBody>
          <a:bodyPr wrap="none" anchor="ctr"/>
          <a:lstStyle/>
          <a:p>
            <a:pPr>
              <a:defRPr/>
            </a:pPr>
            <a:r>
              <a:rPr lang="de-DE" sz="2000">
                <a:latin typeface="+mn-lt"/>
              </a:rPr>
              <a:t>Invalpens/Alterspens Arb/Ang(t)</a:t>
            </a:r>
          </a:p>
        </p:txBody>
      </p:sp>
      <p:sp>
        <p:nvSpPr>
          <p:cNvPr id="139276" name="Text Box 12"/>
          <p:cNvSpPr txBox="1">
            <a:spLocks noChangeArrowheads="1"/>
          </p:cNvSpPr>
          <p:nvPr/>
        </p:nvSpPr>
        <p:spPr bwMode="auto">
          <a:xfrm>
            <a:off x="6227763" y="1773238"/>
            <a:ext cx="2447925" cy="400050"/>
          </a:xfrm>
          <a:prstGeom prst="rect">
            <a:avLst/>
          </a:prstGeom>
          <a:noFill/>
          <a:ln w="9525">
            <a:noFill/>
            <a:miter lim="800000"/>
            <a:headEnd/>
            <a:tailEnd/>
          </a:ln>
        </p:spPr>
        <p:txBody>
          <a:bodyPr>
            <a:spAutoFit/>
          </a:bodyPr>
          <a:lstStyle/>
          <a:p>
            <a:pPr>
              <a:spcBef>
                <a:spcPct val="50000"/>
              </a:spcBef>
              <a:defRPr/>
            </a:pPr>
            <a:r>
              <a:rPr lang="de-DE" sz="2000">
                <a:latin typeface="+mn-lt"/>
              </a:rPr>
              <a:t>+ Zugg von Arb/Ang</a:t>
            </a:r>
          </a:p>
        </p:txBody>
      </p:sp>
      <p:sp>
        <p:nvSpPr>
          <p:cNvPr id="139277" name="Text Box 13"/>
          <p:cNvSpPr txBox="1">
            <a:spLocks noChangeArrowheads="1"/>
          </p:cNvSpPr>
          <p:nvPr/>
        </p:nvSpPr>
        <p:spPr bwMode="auto">
          <a:xfrm>
            <a:off x="358775" y="1268413"/>
            <a:ext cx="792163" cy="400050"/>
          </a:xfrm>
          <a:prstGeom prst="rect">
            <a:avLst/>
          </a:prstGeom>
          <a:noFill/>
          <a:ln w="9525">
            <a:noFill/>
            <a:miter lim="800000"/>
            <a:headEnd/>
            <a:tailEnd/>
          </a:ln>
        </p:spPr>
        <p:txBody>
          <a:bodyPr>
            <a:spAutoFit/>
          </a:bodyPr>
          <a:lstStyle/>
          <a:p>
            <a:pPr>
              <a:spcBef>
                <a:spcPct val="50000"/>
              </a:spcBef>
              <a:defRPr/>
            </a:pPr>
            <a:r>
              <a:rPr lang="de-DE" sz="2000">
                <a:latin typeface="+mn-lt"/>
              </a:rPr>
              <a:t>t-1</a:t>
            </a:r>
          </a:p>
        </p:txBody>
      </p:sp>
      <p:sp>
        <p:nvSpPr>
          <p:cNvPr id="139278" name="Text Box 14"/>
          <p:cNvSpPr txBox="1">
            <a:spLocks noChangeArrowheads="1"/>
          </p:cNvSpPr>
          <p:nvPr/>
        </p:nvSpPr>
        <p:spPr bwMode="auto">
          <a:xfrm>
            <a:off x="468313" y="2824163"/>
            <a:ext cx="396875" cy="400050"/>
          </a:xfrm>
          <a:prstGeom prst="rect">
            <a:avLst/>
          </a:prstGeom>
          <a:noFill/>
          <a:ln w="9525">
            <a:noFill/>
            <a:miter lim="800000"/>
            <a:headEnd/>
            <a:tailEnd/>
          </a:ln>
        </p:spPr>
        <p:txBody>
          <a:bodyPr>
            <a:spAutoFit/>
          </a:bodyPr>
          <a:lstStyle/>
          <a:p>
            <a:pPr>
              <a:spcBef>
                <a:spcPct val="50000"/>
              </a:spcBef>
              <a:defRPr/>
            </a:pPr>
            <a:r>
              <a:rPr lang="de-DE" sz="2000">
                <a:latin typeface="+mn-lt"/>
              </a:rPr>
              <a:t>t</a:t>
            </a:r>
          </a:p>
        </p:txBody>
      </p:sp>
      <p:sp>
        <p:nvSpPr>
          <p:cNvPr id="139279" name="Line 15"/>
          <p:cNvSpPr>
            <a:spLocks noChangeShapeType="1"/>
          </p:cNvSpPr>
          <p:nvPr/>
        </p:nvSpPr>
        <p:spPr bwMode="auto">
          <a:xfrm>
            <a:off x="8712200" y="1700213"/>
            <a:ext cx="0" cy="1008062"/>
          </a:xfrm>
          <a:prstGeom prst="line">
            <a:avLst/>
          </a:prstGeom>
          <a:noFill/>
          <a:ln w="28575">
            <a:solidFill>
              <a:schemeClr val="tx1"/>
            </a:solidFill>
            <a:round/>
            <a:headEnd/>
            <a:tailEnd/>
          </a:ln>
        </p:spPr>
        <p:txBody>
          <a:bodyPr/>
          <a:lstStyle/>
          <a:p>
            <a:pPr>
              <a:defRPr/>
            </a:pPr>
            <a:endParaRPr lang="es-ES_tradnl" sz="2000">
              <a:latin typeface="+mn-lt"/>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52475" y="0"/>
            <a:ext cx="7772400" cy="1143000"/>
          </a:xfrm>
          <a:noFill/>
        </p:spPr>
        <p:txBody>
          <a:bodyPr/>
          <a:lstStyle/>
          <a:p>
            <a:pPr eaLnBrk="1" hangingPunct="1"/>
            <a:r>
              <a:rPr lang="de-DE" smtClean="0"/>
              <a:t>Pensionsrechner</a:t>
            </a:r>
          </a:p>
        </p:txBody>
      </p:sp>
      <p:sp>
        <p:nvSpPr>
          <p:cNvPr id="52227" name="Rectangle 3"/>
          <p:cNvSpPr>
            <a:spLocks noGrp="1" noChangeArrowheads="1"/>
          </p:cNvSpPr>
          <p:nvPr>
            <p:ph type="body" idx="1"/>
          </p:nvPr>
        </p:nvSpPr>
        <p:spPr>
          <a:xfrm>
            <a:off x="619125" y="1257300"/>
            <a:ext cx="7772400" cy="4114800"/>
          </a:xfrm>
          <a:noFill/>
        </p:spPr>
        <p:txBody>
          <a:bodyPr/>
          <a:lstStyle/>
          <a:p>
            <a:pPr eaLnBrk="1" hangingPunct="1"/>
            <a:r>
              <a:rPr lang="de-DE" sz="2800" smtClean="0"/>
              <a:t>Der Pensionsrechner wird mit folgenden Parametern aufgerufen</a:t>
            </a:r>
          </a:p>
          <a:p>
            <a:pPr lvl="1" eaLnBrk="1" hangingPunct="1"/>
            <a:r>
              <a:rPr lang="de-DE" sz="2400" smtClean="0"/>
              <a:t>Geburtsdatum</a:t>
            </a:r>
          </a:p>
          <a:p>
            <a:pPr lvl="1" eaLnBrk="1" hangingPunct="1"/>
            <a:r>
              <a:rPr lang="de-DE" sz="2400" smtClean="0"/>
              <a:t>Geschlecht</a:t>
            </a:r>
          </a:p>
          <a:p>
            <a:pPr lvl="1" eaLnBrk="1" hangingPunct="1"/>
            <a:r>
              <a:rPr lang="de-DE" sz="2400" smtClean="0"/>
              <a:t>Stichtag</a:t>
            </a:r>
          </a:p>
          <a:p>
            <a:pPr lvl="1" eaLnBrk="1" hangingPunct="1"/>
            <a:r>
              <a:rPr lang="de-DE" sz="2400" smtClean="0"/>
              <a:t>Einkommensvektor</a:t>
            </a:r>
          </a:p>
          <a:p>
            <a:pPr lvl="2" eaLnBrk="1" hangingPunct="1"/>
            <a:r>
              <a:rPr lang="de-DE" sz="2000" smtClean="0"/>
              <a:t>Einkommen seit Beginn Erwerbstätigkeit bis zum Stichtag</a:t>
            </a:r>
          </a:p>
          <a:p>
            <a:pPr lvl="1" eaLnBrk="1" hangingPunct="1"/>
            <a:r>
              <a:rPr lang="de-DE" sz="2400" smtClean="0"/>
              <a:t>Vektor der Beitragsmonate</a:t>
            </a:r>
          </a:p>
          <a:p>
            <a:pPr lvl="1" eaLnBrk="1" hangingPunct="1"/>
            <a:r>
              <a:rPr lang="de-DE" sz="2400" smtClean="0"/>
              <a:t>Vektor der Ersatzmonate</a:t>
            </a:r>
          </a:p>
          <a:p>
            <a:pPr lvl="1" eaLnBrk="1" hangingPunct="1"/>
            <a:r>
              <a:rPr lang="de-DE" sz="2400" smtClean="0"/>
              <a:t>Invalidität eingetreten (ja/nein)</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00075" y="0"/>
            <a:ext cx="7772400" cy="1143000"/>
          </a:xfrm>
          <a:noFill/>
        </p:spPr>
        <p:txBody>
          <a:bodyPr/>
          <a:lstStyle/>
          <a:p>
            <a:pPr eaLnBrk="1" hangingPunct="1"/>
            <a:r>
              <a:rPr lang="de-DE" smtClean="0"/>
              <a:t>Pensionsrechner</a:t>
            </a:r>
          </a:p>
        </p:txBody>
      </p:sp>
      <p:sp>
        <p:nvSpPr>
          <p:cNvPr id="53251" name="Rectangle 3"/>
          <p:cNvSpPr>
            <a:spLocks noGrp="1" noChangeArrowheads="1"/>
          </p:cNvSpPr>
          <p:nvPr>
            <p:ph type="body" idx="1"/>
          </p:nvPr>
        </p:nvSpPr>
        <p:spPr>
          <a:xfrm>
            <a:off x="714375" y="1295400"/>
            <a:ext cx="7772400" cy="4114800"/>
          </a:xfrm>
          <a:noFill/>
        </p:spPr>
        <p:txBody>
          <a:bodyPr/>
          <a:lstStyle/>
          <a:p>
            <a:pPr eaLnBrk="1" hangingPunct="1"/>
            <a:r>
              <a:rPr lang="de-DE" smtClean="0"/>
              <a:t>Der Pensionsrechner liefert</a:t>
            </a:r>
          </a:p>
          <a:p>
            <a:pPr lvl="1" eaLnBrk="1" hangingPunct="1"/>
            <a:r>
              <a:rPr lang="de-DE" smtClean="0"/>
              <a:t>die Pensionshöhe,</a:t>
            </a:r>
          </a:p>
          <a:p>
            <a:pPr lvl="2" eaLnBrk="1" hangingPunct="1"/>
            <a:r>
              <a:rPr lang="de-DE" smtClean="0"/>
              <a:t>Wenn eine Person mit Geburtsdatum, Geschlecht, Einkommensvektor, Beitrags- und Ersatzzeiten (laut Parametern) – zum Stichtag – in Pension geht (bzw. gehen möchte)</a:t>
            </a:r>
          </a:p>
          <a:p>
            <a:pPr lvl="2" eaLnBrk="1" hangingPunct="1"/>
            <a:r>
              <a:rPr lang="de-DE" smtClean="0"/>
              <a:t>Sind zum Stichtag die Voraussetzungen für eine Pension nicht erfüllt, liefert der Pensionsrechner eine Fehlerbedingung</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14375" y="0"/>
            <a:ext cx="7772400" cy="1143000"/>
          </a:xfrm>
          <a:noFill/>
        </p:spPr>
        <p:txBody>
          <a:bodyPr/>
          <a:lstStyle/>
          <a:p>
            <a:pPr eaLnBrk="1" hangingPunct="1"/>
            <a:r>
              <a:rPr lang="de-DE" sz="3200" smtClean="0"/>
              <a:t>Verrentung des Pensionskapitals</a:t>
            </a:r>
          </a:p>
        </p:txBody>
      </p:sp>
      <p:sp>
        <p:nvSpPr>
          <p:cNvPr id="54275" name="Rectangle 3"/>
          <p:cNvSpPr>
            <a:spLocks noGrp="1" noChangeArrowheads="1"/>
          </p:cNvSpPr>
          <p:nvPr>
            <p:ph type="body" idx="1"/>
          </p:nvPr>
        </p:nvSpPr>
        <p:spPr>
          <a:xfrm>
            <a:off x="638175" y="1238250"/>
            <a:ext cx="7772400" cy="4114800"/>
          </a:xfrm>
          <a:noFill/>
        </p:spPr>
        <p:txBody>
          <a:bodyPr/>
          <a:lstStyle/>
          <a:p>
            <a:pPr eaLnBrk="1" hangingPunct="1">
              <a:lnSpc>
                <a:spcPct val="90000"/>
              </a:lnSpc>
            </a:pPr>
            <a:r>
              <a:rPr lang="de-DE" smtClean="0"/>
              <a:t>Das Modell sieht derzeit eine Verrentung des Pensionskapitals wie folgt vor:</a:t>
            </a:r>
          </a:p>
          <a:p>
            <a:pPr lvl="1" eaLnBrk="1" hangingPunct="1">
              <a:lnSpc>
                <a:spcPct val="90000"/>
              </a:lnSpc>
            </a:pPr>
            <a:r>
              <a:rPr lang="de-DE" smtClean="0"/>
              <a:t>Rechnungszins 3,75% p.a.</a:t>
            </a:r>
          </a:p>
          <a:p>
            <a:pPr lvl="1" eaLnBrk="1" hangingPunct="1">
              <a:lnSpc>
                <a:spcPct val="90000"/>
              </a:lnSpc>
            </a:pPr>
            <a:r>
              <a:rPr lang="de-DE" smtClean="0"/>
              <a:t>Pensionssteigerung 2,00% p.a.</a:t>
            </a:r>
          </a:p>
          <a:p>
            <a:pPr lvl="1" eaLnBrk="1" hangingPunct="1">
              <a:lnSpc>
                <a:spcPct val="90000"/>
              </a:lnSpc>
            </a:pPr>
            <a:r>
              <a:rPr lang="de-DE" smtClean="0"/>
              <a:t>Sterbetafel ÖSTZ 2000/2002</a:t>
            </a:r>
          </a:p>
          <a:p>
            <a:pPr lvl="1" eaLnBrk="1" hangingPunct="1">
              <a:lnSpc>
                <a:spcPct val="90000"/>
              </a:lnSpc>
            </a:pPr>
            <a:r>
              <a:rPr lang="de-DE" smtClean="0"/>
              <a:t>Unterjährige Zahlungsweise</a:t>
            </a:r>
          </a:p>
          <a:p>
            <a:pPr eaLnBrk="1" hangingPunct="1">
              <a:lnSpc>
                <a:spcPct val="90000"/>
              </a:lnSpc>
            </a:pPr>
            <a:r>
              <a:rPr lang="de-DE" smtClean="0"/>
              <a:t>Kosten für Abschluss und Verwaltung wurden im Rahmen der Ansparphase in Abzug gebracht</a:t>
            </a:r>
          </a:p>
          <a:p>
            <a:pPr lvl="1" eaLnBrk="1" hangingPunct="1">
              <a:lnSpc>
                <a:spcPct val="90000"/>
              </a:lnSpc>
            </a:pPr>
            <a:endParaRPr lang="de-DE" smtClean="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04850" y="0"/>
            <a:ext cx="7772400" cy="933450"/>
          </a:xfrm>
          <a:noFill/>
        </p:spPr>
        <p:txBody>
          <a:bodyPr/>
          <a:lstStyle/>
          <a:p>
            <a:pPr eaLnBrk="1" hangingPunct="1"/>
            <a:r>
              <a:rPr lang="de-AT" sz="3200" smtClean="0"/>
              <a:t>Bisherige Ergebnisse/Erkenntnisse</a:t>
            </a:r>
            <a:endParaRPr lang="de-DE" sz="3200" smtClean="0"/>
          </a:p>
        </p:txBody>
      </p:sp>
      <p:sp>
        <p:nvSpPr>
          <p:cNvPr id="55299" name="Rectangle 3"/>
          <p:cNvSpPr>
            <a:spLocks noGrp="1" noChangeArrowheads="1"/>
          </p:cNvSpPr>
          <p:nvPr>
            <p:ph type="body" idx="1"/>
          </p:nvPr>
        </p:nvSpPr>
        <p:spPr>
          <a:xfrm>
            <a:off x="476250" y="990600"/>
            <a:ext cx="8439150" cy="4983163"/>
          </a:xfrm>
          <a:noFill/>
        </p:spPr>
        <p:txBody>
          <a:bodyPr/>
          <a:lstStyle/>
          <a:p>
            <a:pPr marL="609600" indent="-609600" eaLnBrk="1" hangingPunct="1"/>
            <a:r>
              <a:rPr lang="de-AT" sz="2800" smtClean="0"/>
              <a:t>Simulationen (in bestimmter Tiefe)</a:t>
            </a:r>
            <a:r>
              <a:rPr lang="de-DE" sz="2800" smtClean="0"/>
              <a:t> </a:t>
            </a:r>
            <a:r>
              <a:rPr lang="de-AT" sz="2800" smtClean="0"/>
              <a:t>berechenbar</a:t>
            </a:r>
            <a:endParaRPr lang="de-DE" sz="2800" smtClean="0"/>
          </a:p>
          <a:p>
            <a:pPr marL="609600" indent="-609600" eaLnBrk="1" hangingPunct="1"/>
            <a:r>
              <a:rPr lang="de-AT" sz="2800" smtClean="0"/>
              <a:t>Unter gegebenen Annahmen positiver „Haushalt“ der PV bis etwa 2033</a:t>
            </a:r>
          </a:p>
          <a:p>
            <a:pPr marL="609600" indent="-609600" eaLnBrk="1" hangingPunct="1"/>
            <a:r>
              <a:rPr lang="de-AT" sz="2800" smtClean="0"/>
              <a:t>Effekte der „Nachhaltigkeitsfaktoren“ können simuliert werden</a:t>
            </a:r>
            <a:r>
              <a:rPr lang="de-DE" sz="2800" smtClean="0"/>
              <a:t> </a:t>
            </a:r>
          </a:p>
          <a:p>
            <a:pPr marL="609600" indent="-609600" eaLnBrk="1" hangingPunct="1"/>
            <a:r>
              <a:rPr lang="de-AT" sz="2800" smtClean="0"/>
              <a:t>Umlagefinanzierte und kapitalfinanzierte Pension für einzelnen Pensionsempfänger/in und im Aggregat darstellbar</a:t>
            </a:r>
            <a:r>
              <a:rPr lang="de-DE" sz="2800" smtClean="0"/>
              <a:t> </a:t>
            </a:r>
          </a:p>
          <a:p>
            <a:pPr marL="609600" indent="-609600" eaLnBrk="1" hangingPunct="1"/>
            <a:r>
              <a:rPr lang="de-AT" sz="2800" smtClean="0"/>
              <a:t>„Typische“ und nicht-„typische“ Verläufe können aus dem Modell ermittelt werden</a:t>
            </a:r>
            <a:r>
              <a:rPr lang="de-DE" sz="2800" smtClean="0"/>
              <a:t> </a:t>
            </a:r>
          </a:p>
          <a:p>
            <a:pPr marL="609600" indent="-609600" eaLnBrk="1" hangingPunct="1"/>
            <a:endParaRPr lang="de-DE" sz="280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23528" y="663574"/>
            <a:ext cx="7772400" cy="821209"/>
          </a:xfrm>
        </p:spPr>
        <p:txBody>
          <a:bodyPr/>
          <a:lstStyle/>
          <a:p>
            <a:pPr algn="r" eaLnBrk="1" hangingPunct="1"/>
            <a:r>
              <a:rPr lang="de-AT" sz="2000" dirty="0" smtClean="0">
                <a:solidFill>
                  <a:schemeClr val="tx1"/>
                </a:solidFill>
              </a:rPr>
              <a:t>Gleichung  </a:t>
            </a:r>
            <a:r>
              <a:rPr lang="de-AT" sz="2000" dirty="0" smtClean="0">
                <a:solidFill>
                  <a:schemeClr val="tx1"/>
                </a:solidFill>
              </a:rPr>
              <a:t>    y </a:t>
            </a:r>
            <a:r>
              <a:rPr lang="de-AT" sz="2000" dirty="0" smtClean="0">
                <a:solidFill>
                  <a:schemeClr val="tx1"/>
                </a:solidFill>
              </a:rPr>
              <a:t>= </a:t>
            </a:r>
            <a:r>
              <a:rPr lang="de-AT" sz="2000" dirty="0" smtClean="0">
                <a:solidFill>
                  <a:srgbClr val="0000FF"/>
                </a:solidFill>
              </a:rPr>
              <a:t>y</a:t>
            </a:r>
            <a:r>
              <a:rPr lang="de-AT" sz="2000" dirty="0" smtClean="0">
                <a:solidFill>
                  <a:schemeClr val="tx1"/>
                </a:solidFill>
              </a:rPr>
              <a:t> </a:t>
            </a:r>
            <a:r>
              <a:rPr lang="de-AT" sz="2000" dirty="0" smtClean="0">
                <a:solidFill>
                  <a:schemeClr val="tx1"/>
                </a:solidFill>
              </a:rPr>
              <a:t>  </a:t>
            </a:r>
            <a:r>
              <a:rPr lang="de-AT" sz="2000" dirty="0" smtClean="0">
                <a:solidFill>
                  <a:schemeClr val="tx1"/>
                </a:solidFill>
              </a:rPr>
              <a:t>+ </a:t>
            </a:r>
            <a:r>
              <a:rPr lang="de-AT" sz="2000" dirty="0" smtClean="0">
                <a:solidFill>
                  <a:srgbClr val="CC6600"/>
                </a:solidFill>
              </a:rPr>
              <a:t>e    = deterministischer Teil + stochastischer Teil =</a:t>
            </a:r>
            <a:br>
              <a:rPr lang="de-AT" sz="2000" dirty="0" smtClean="0">
                <a:solidFill>
                  <a:srgbClr val="CC6600"/>
                </a:solidFill>
              </a:rPr>
            </a:br>
            <a:r>
              <a:rPr lang="de-AT" sz="2000" dirty="0" smtClean="0">
                <a:solidFill>
                  <a:srgbClr val="CC6600"/>
                </a:solidFill>
              </a:rPr>
              <a:t>„Stochastisches Gesetz“ (Herbert </a:t>
            </a:r>
            <a:r>
              <a:rPr lang="de-AT" sz="2000" dirty="0" err="1" smtClean="0">
                <a:solidFill>
                  <a:srgbClr val="CC6600"/>
                </a:solidFill>
              </a:rPr>
              <a:t>Hörz</a:t>
            </a:r>
            <a:r>
              <a:rPr lang="de-AT" sz="2000" dirty="0" smtClean="0">
                <a:solidFill>
                  <a:srgbClr val="CC6600"/>
                </a:solidFill>
              </a:rPr>
              <a:t>)</a:t>
            </a:r>
            <a:endParaRPr lang="de-DE" sz="2000" dirty="0" smtClean="0">
              <a:solidFill>
                <a:srgbClr val="CC6600"/>
              </a:solidFill>
            </a:endParaRPr>
          </a:p>
        </p:txBody>
      </p:sp>
      <p:pic>
        <p:nvPicPr>
          <p:cNvPr id="37891" name="Picture 3" descr="scat2"/>
          <p:cNvPicPr>
            <a:picLocks noChangeAspect="1" noChangeArrowheads="1"/>
          </p:cNvPicPr>
          <p:nvPr>
            <p:ph idx="1"/>
          </p:nvPr>
        </p:nvPicPr>
        <p:blipFill>
          <a:blip r:embed="rId3" cstate="print"/>
          <a:srcRect/>
          <a:stretch>
            <a:fillRect/>
          </a:stretch>
        </p:blipFill>
        <p:spPr>
          <a:xfrm>
            <a:off x="539750" y="1520825"/>
            <a:ext cx="7993063" cy="4570413"/>
          </a:xfrm>
          <a:noFill/>
        </p:spPr>
      </p:pic>
      <p:sp>
        <p:nvSpPr>
          <p:cNvPr id="37892" name="AutoShape 4"/>
          <p:cNvSpPr>
            <a:spLocks noChangeArrowheads="1"/>
          </p:cNvSpPr>
          <p:nvPr/>
        </p:nvSpPr>
        <p:spPr bwMode="auto">
          <a:xfrm>
            <a:off x="7100888" y="4217988"/>
            <a:ext cx="1003300" cy="977900"/>
          </a:xfrm>
          <a:prstGeom prst="wedgeEllipseCallout">
            <a:avLst>
              <a:gd name="adj1" fmla="val -249051"/>
              <a:gd name="adj2" fmla="val 45778"/>
            </a:avLst>
          </a:prstGeom>
          <a:solidFill>
            <a:srgbClr val="0000FF"/>
          </a:solidFill>
          <a:ln w="9525">
            <a:solidFill>
              <a:srgbClr val="000000"/>
            </a:solidFill>
            <a:miter lim="800000"/>
            <a:headEnd/>
            <a:tailEnd/>
          </a:ln>
        </p:spPr>
        <p:txBody>
          <a:bodyPr/>
          <a:lstStyle/>
          <a:p>
            <a:endParaRPr lang="es-ES_tradnl"/>
          </a:p>
        </p:txBody>
      </p:sp>
      <p:sp>
        <p:nvSpPr>
          <p:cNvPr id="37893" name="AutoShape 5"/>
          <p:cNvSpPr>
            <a:spLocks noChangeArrowheads="1"/>
          </p:cNvSpPr>
          <p:nvPr/>
        </p:nvSpPr>
        <p:spPr bwMode="auto">
          <a:xfrm>
            <a:off x="6629400" y="1409700"/>
            <a:ext cx="939800" cy="863600"/>
          </a:xfrm>
          <a:prstGeom prst="wedgeEllipseCallout">
            <a:avLst>
              <a:gd name="adj1" fmla="val -209796"/>
              <a:gd name="adj2" fmla="val 217278"/>
            </a:avLst>
          </a:prstGeom>
          <a:solidFill>
            <a:srgbClr val="FF0000"/>
          </a:solidFill>
          <a:ln w="9525">
            <a:solidFill>
              <a:schemeClr val="tx1"/>
            </a:solidFill>
            <a:miter lim="800000"/>
            <a:headEnd/>
            <a:tailEnd/>
          </a:ln>
        </p:spPr>
        <p:txBody>
          <a:bodyPr/>
          <a:lstStyle/>
          <a:p>
            <a:endParaRPr lang="es-ES_tradnl"/>
          </a:p>
        </p:txBody>
      </p:sp>
      <p:sp>
        <p:nvSpPr>
          <p:cNvPr id="37894" name="Rectangle 6"/>
          <p:cNvSpPr>
            <a:spLocks noChangeArrowheads="1"/>
          </p:cNvSpPr>
          <p:nvPr/>
        </p:nvSpPr>
        <p:spPr bwMode="auto">
          <a:xfrm>
            <a:off x="0" y="1776413"/>
            <a:ext cx="9144000" cy="0"/>
          </a:xfrm>
          <a:prstGeom prst="rect">
            <a:avLst/>
          </a:prstGeom>
          <a:noFill/>
          <a:ln w="9525">
            <a:noFill/>
            <a:miter lim="800000"/>
            <a:headEnd/>
            <a:tailEnd/>
          </a:ln>
        </p:spPr>
        <p:txBody>
          <a:bodyPr wrap="none" anchor="ctr">
            <a:spAutoFit/>
          </a:bodyPr>
          <a:lstStyle/>
          <a:p>
            <a:endParaRPr lang="es-ES_tradnl"/>
          </a:p>
        </p:txBody>
      </p:sp>
      <p:sp>
        <p:nvSpPr>
          <p:cNvPr id="125959" name="Rectangle 7"/>
          <p:cNvSpPr>
            <a:spLocks noChangeArrowheads="1"/>
          </p:cNvSpPr>
          <p:nvPr/>
        </p:nvSpPr>
        <p:spPr bwMode="auto">
          <a:xfrm>
            <a:off x="611560" y="115888"/>
            <a:ext cx="8213799" cy="468312"/>
          </a:xfrm>
          <a:prstGeom prst="rect">
            <a:avLst/>
          </a:prstGeom>
          <a:noFill/>
          <a:ln w="9525">
            <a:noFill/>
            <a:miter lim="800000"/>
            <a:headEnd/>
            <a:tailEnd/>
          </a:ln>
        </p:spPr>
        <p:txBody>
          <a:bodyPr anchor="ctr"/>
          <a:lstStyle/>
          <a:p>
            <a:pPr>
              <a:defRPr/>
            </a:pPr>
            <a:r>
              <a:rPr lang="de-DE" sz="2800" i="1" dirty="0" smtClean="0">
                <a:solidFill>
                  <a:schemeClr val="accent2"/>
                </a:solidFill>
                <a:latin typeface="+mj-lt"/>
                <a:ea typeface="+mj-ea"/>
                <a:cs typeface="+mj-cs"/>
              </a:rPr>
              <a:t>Der „störende“ Zufall </a:t>
            </a:r>
            <a:r>
              <a:rPr lang="de-DE" sz="2800" i="1" dirty="0">
                <a:solidFill>
                  <a:schemeClr val="accent2"/>
                </a:solidFill>
                <a:latin typeface="+mj-lt"/>
                <a:ea typeface="+mj-ea"/>
                <a:cs typeface="+mj-cs"/>
              </a:rPr>
              <a:t>in der Regressionsanalyse</a:t>
            </a:r>
          </a:p>
        </p:txBody>
      </p:sp>
      <p:sp>
        <p:nvSpPr>
          <p:cNvPr id="37896" name="Line 8"/>
          <p:cNvSpPr>
            <a:spLocks noChangeShapeType="1"/>
          </p:cNvSpPr>
          <p:nvPr/>
        </p:nvSpPr>
        <p:spPr bwMode="auto">
          <a:xfrm>
            <a:off x="5105400" y="3543300"/>
            <a:ext cx="0" cy="774700"/>
          </a:xfrm>
          <a:prstGeom prst="line">
            <a:avLst/>
          </a:prstGeom>
          <a:noFill/>
          <a:ln w="38100">
            <a:solidFill>
              <a:srgbClr val="FF0000"/>
            </a:solidFill>
            <a:round/>
            <a:headEnd/>
            <a:tailEnd/>
          </a:ln>
        </p:spPr>
        <p:txBody>
          <a:bodyPr/>
          <a:lstStyle/>
          <a:p>
            <a:endParaRPr lang="en-US"/>
          </a:p>
        </p:txBody>
      </p:sp>
      <p:sp>
        <p:nvSpPr>
          <p:cNvPr id="37897" name="Line 9"/>
          <p:cNvSpPr>
            <a:spLocks noChangeShapeType="1"/>
          </p:cNvSpPr>
          <p:nvPr/>
        </p:nvSpPr>
        <p:spPr bwMode="auto">
          <a:xfrm>
            <a:off x="6173788" y="3557588"/>
            <a:ext cx="0" cy="330200"/>
          </a:xfrm>
          <a:prstGeom prst="line">
            <a:avLst/>
          </a:prstGeom>
          <a:noFill/>
          <a:ln w="38100">
            <a:solidFill>
              <a:srgbClr val="FF0000"/>
            </a:solidFill>
            <a:round/>
            <a:headEnd/>
            <a:tailEnd/>
          </a:ln>
        </p:spPr>
        <p:txBody>
          <a:bodyPr/>
          <a:lstStyle/>
          <a:p>
            <a:endParaRPr lang="en-US"/>
          </a:p>
        </p:txBody>
      </p:sp>
      <p:sp>
        <p:nvSpPr>
          <p:cNvPr id="37898" name="Line 10"/>
          <p:cNvSpPr>
            <a:spLocks noChangeShapeType="1"/>
          </p:cNvSpPr>
          <p:nvPr/>
        </p:nvSpPr>
        <p:spPr bwMode="auto">
          <a:xfrm>
            <a:off x="3775075" y="4067175"/>
            <a:ext cx="0" cy="774700"/>
          </a:xfrm>
          <a:prstGeom prst="line">
            <a:avLst/>
          </a:prstGeom>
          <a:noFill/>
          <a:ln w="38100">
            <a:solidFill>
              <a:srgbClr val="FF0000"/>
            </a:solidFill>
            <a:round/>
            <a:headEnd/>
            <a:tailEnd/>
          </a:ln>
        </p:spPr>
        <p:txBody>
          <a:bodyPr/>
          <a:lstStyle/>
          <a:p>
            <a:endParaRPr lang="en-US"/>
          </a:p>
        </p:txBody>
      </p:sp>
      <p:sp>
        <p:nvSpPr>
          <p:cNvPr id="37899" name="Line 11"/>
          <p:cNvSpPr>
            <a:spLocks noChangeShapeType="1"/>
          </p:cNvSpPr>
          <p:nvPr/>
        </p:nvSpPr>
        <p:spPr bwMode="auto">
          <a:xfrm>
            <a:off x="4868863" y="4398963"/>
            <a:ext cx="0" cy="774700"/>
          </a:xfrm>
          <a:prstGeom prst="line">
            <a:avLst/>
          </a:prstGeom>
          <a:noFill/>
          <a:ln w="38100">
            <a:solidFill>
              <a:srgbClr val="FF0000"/>
            </a:solidFill>
            <a:round/>
            <a:headEnd/>
            <a:tailEnd/>
          </a:ln>
        </p:spPr>
        <p:txBody>
          <a:bodyPr/>
          <a:lstStyle/>
          <a:p>
            <a:endParaRPr lang="en-US"/>
          </a:p>
        </p:txBody>
      </p:sp>
      <p:sp>
        <p:nvSpPr>
          <p:cNvPr id="37900" name="Text Box 12"/>
          <p:cNvSpPr txBox="1">
            <a:spLocks noChangeArrowheads="1"/>
          </p:cNvSpPr>
          <p:nvPr/>
        </p:nvSpPr>
        <p:spPr bwMode="auto">
          <a:xfrm>
            <a:off x="431800" y="1397000"/>
            <a:ext cx="1219200" cy="366713"/>
          </a:xfrm>
          <a:prstGeom prst="rect">
            <a:avLst/>
          </a:prstGeom>
          <a:solidFill>
            <a:schemeClr val="bg1"/>
          </a:solidFill>
          <a:ln w="9525">
            <a:noFill/>
            <a:miter lim="800000"/>
            <a:headEnd/>
            <a:tailEnd/>
          </a:ln>
        </p:spPr>
        <p:txBody>
          <a:bodyPr>
            <a:spAutoFit/>
          </a:bodyPr>
          <a:lstStyle/>
          <a:p>
            <a:pPr>
              <a:spcBef>
                <a:spcPct val="50000"/>
              </a:spcBef>
            </a:pPr>
            <a:r>
              <a:rPr lang="de-DE"/>
              <a:t>y(x)</a:t>
            </a:r>
          </a:p>
        </p:txBody>
      </p:sp>
      <p:sp>
        <p:nvSpPr>
          <p:cNvPr id="37901" name="Text Box 13"/>
          <p:cNvSpPr txBox="1">
            <a:spLocks noChangeArrowheads="1"/>
          </p:cNvSpPr>
          <p:nvPr/>
        </p:nvSpPr>
        <p:spPr bwMode="auto">
          <a:xfrm>
            <a:off x="6477000" y="5930900"/>
            <a:ext cx="1905000" cy="366713"/>
          </a:xfrm>
          <a:prstGeom prst="rect">
            <a:avLst/>
          </a:prstGeom>
          <a:solidFill>
            <a:schemeClr val="bg1"/>
          </a:solidFill>
          <a:ln w="9525">
            <a:noFill/>
            <a:miter lim="800000"/>
            <a:headEnd/>
            <a:tailEnd/>
          </a:ln>
        </p:spPr>
        <p:txBody>
          <a:bodyPr>
            <a:spAutoFit/>
          </a:bodyPr>
          <a:lstStyle/>
          <a:p>
            <a:pPr algn="r">
              <a:spcBef>
                <a:spcPct val="50000"/>
              </a:spcBef>
            </a:pPr>
            <a:r>
              <a:rPr lang="de-DE"/>
              <a:t>x</a:t>
            </a:r>
          </a:p>
        </p:txBody>
      </p:sp>
      <p:sp>
        <p:nvSpPr>
          <p:cNvPr id="37902" name="Text Box 14"/>
          <p:cNvSpPr txBox="1">
            <a:spLocks noChangeArrowheads="1"/>
          </p:cNvSpPr>
          <p:nvPr/>
        </p:nvSpPr>
        <p:spPr bwMode="auto">
          <a:xfrm>
            <a:off x="7454900" y="4546600"/>
            <a:ext cx="952500" cy="366713"/>
          </a:xfrm>
          <a:prstGeom prst="rect">
            <a:avLst/>
          </a:prstGeom>
          <a:noFill/>
          <a:ln w="9525">
            <a:noFill/>
            <a:miter lim="800000"/>
            <a:headEnd/>
            <a:tailEnd/>
          </a:ln>
        </p:spPr>
        <p:txBody>
          <a:bodyPr>
            <a:spAutoFit/>
          </a:bodyPr>
          <a:lstStyle/>
          <a:p>
            <a:pPr>
              <a:spcBef>
                <a:spcPct val="50000"/>
              </a:spcBef>
            </a:pPr>
            <a:r>
              <a:rPr lang="de-DE"/>
              <a:t>y</a:t>
            </a:r>
          </a:p>
        </p:txBody>
      </p:sp>
      <p:sp>
        <p:nvSpPr>
          <p:cNvPr id="37903" name="Text Box 15"/>
          <p:cNvSpPr txBox="1">
            <a:spLocks noChangeArrowheads="1"/>
          </p:cNvSpPr>
          <p:nvPr/>
        </p:nvSpPr>
        <p:spPr bwMode="auto">
          <a:xfrm>
            <a:off x="6731000" y="1739900"/>
            <a:ext cx="774700" cy="366713"/>
          </a:xfrm>
          <a:prstGeom prst="rect">
            <a:avLst/>
          </a:prstGeom>
          <a:noFill/>
          <a:ln w="9525">
            <a:noFill/>
            <a:miter lim="800000"/>
            <a:headEnd/>
            <a:tailEnd/>
          </a:ln>
        </p:spPr>
        <p:txBody>
          <a:bodyPr>
            <a:spAutoFit/>
          </a:bodyPr>
          <a:lstStyle/>
          <a:p>
            <a:pPr algn="ctr">
              <a:spcBef>
                <a:spcPct val="50000"/>
              </a:spcBef>
            </a:pPr>
            <a:r>
              <a:rPr lang="de-DE" dirty="0"/>
              <a:t>e</a:t>
            </a:r>
          </a:p>
        </p:txBody>
      </p:sp>
      <p:grpSp>
        <p:nvGrpSpPr>
          <p:cNvPr id="2" name="Group 16"/>
          <p:cNvGrpSpPr>
            <a:grpSpLocks/>
          </p:cNvGrpSpPr>
          <p:nvPr/>
        </p:nvGrpSpPr>
        <p:grpSpPr bwMode="auto">
          <a:xfrm>
            <a:off x="7020272" y="1728788"/>
            <a:ext cx="192087" cy="77787"/>
            <a:chOff x="1729" y="3121"/>
            <a:chExt cx="121" cy="49"/>
          </a:xfrm>
        </p:grpSpPr>
        <p:sp>
          <p:nvSpPr>
            <p:cNvPr id="37918" name="Line 17"/>
            <p:cNvSpPr>
              <a:spLocks noChangeShapeType="1"/>
            </p:cNvSpPr>
            <p:nvPr/>
          </p:nvSpPr>
          <p:spPr bwMode="auto">
            <a:xfrm flipV="1">
              <a:off x="1729" y="3121"/>
              <a:ext cx="64" cy="48"/>
            </a:xfrm>
            <a:prstGeom prst="line">
              <a:avLst/>
            </a:prstGeom>
            <a:noFill/>
            <a:ln w="28575">
              <a:solidFill>
                <a:schemeClr val="tx1"/>
              </a:solidFill>
              <a:round/>
              <a:headEnd/>
              <a:tailEnd/>
            </a:ln>
          </p:spPr>
          <p:txBody>
            <a:bodyPr/>
            <a:lstStyle/>
            <a:p>
              <a:endParaRPr lang="en-US"/>
            </a:p>
          </p:txBody>
        </p:sp>
        <p:sp>
          <p:nvSpPr>
            <p:cNvPr id="37919" name="Line 18"/>
            <p:cNvSpPr>
              <a:spLocks noChangeShapeType="1"/>
            </p:cNvSpPr>
            <p:nvPr/>
          </p:nvSpPr>
          <p:spPr bwMode="auto">
            <a:xfrm flipH="1" flipV="1">
              <a:off x="1786" y="3122"/>
              <a:ext cx="64" cy="48"/>
            </a:xfrm>
            <a:prstGeom prst="line">
              <a:avLst/>
            </a:prstGeom>
            <a:noFill/>
            <a:ln w="28575">
              <a:solidFill>
                <a:schemeClr val="tx1"/>
              </a:solidFill>
              <a:round/>
              <a:headEnd/>
              <a:tailEnd/>
            </a:ln>
          </p:spPr>
          <p:txBody>
            <a:bodyPr/>
            <a:lstStyle/>
            <a:p>
              <a:endParaRPr lang="en-US"/>
            </a:p>
          </p:txBody>
        </p:sp>
      </p:grpSp>
      <p:grpSp>
        <p:nvGrpSpPr>
          <p:cNvPr id="3" name="Group 19"/>
          <p:cNvGrpSpPr>
            <a:grpSpLocks/>
          </p:cNvGrpSpPr>
          <p:nvPr/>
        </p:nvGrpSpPr>
        <p:grpSpPr bwMode="auto">
          <a:xfrm>
            <a:off x="7496175" y="4524375"/>
            <a:ext cx="192088" cy="77788"/>
            <a:chOff x="1729" y="3121"/>
            <a:chExt cx="121" cy="49"/>
          </a:xfrm>
        </p:grpSpPr>
        <p:sp>
          <p:nvSpPr>
            <p:cNvPr id="37916" name="Line 20"/>
            <p:cNvSpPr>
              <a:spLocks noChangeShapeType="1"/>
            </p:cNvSpPr>
            <p:nvPr/>
          </p:nvSpPr>
          <p:spPr bwMode="auto">
            <a:xfrm flipV="1">
              <a:off x="1729" y="3121"/>
              <a:ext cx="64" cy="48"/>
            </a:xfrm>
            <a:prstGeom prst="line">
              <a:avLst/>
            </a:prstGeom>
            <a:noFill/>
            <a:ln w="28575">
              <a:solidFill>
                <a:schemeClr val="tx1"/>
              </a:solidFill>
              <a:round/>
              <a:headEnd/>
              <a:tailEnd/>
            </a:ln>
          </p:spPr>
          <p:txBody>
            <a:bodyPr/>
            <a:lstStyle/>
            <a:p>
              <a:endParaRPr lang="en-US"/>
            </a:p>
          </p:txBody>
        </p:sp>
        <p:sp>
          <p:nvSpPr>
            <p:cNvPr id="37917" name="Line 21"/>
            <p:cNvSpPr>
              <a:spLocks noChangeShapeType="1"/>
            </p:cNvSpPr>
            <p:nvPr/>
          </p:nvSpPr>
          <p:spPr bwMode="auto">
            <a:xfrm flipH="1" flipV="1">
              <a:off x="1786" y="3122"/>
              <a:ext cx="64" cy="48"/>
            </a:xfrm>
            <a:prstGeom prst="line">
              <a:avLst/>
            </a:prstGeom>
            <a:noFill/>
            <a:ln w="28575">
              <a:solidFill>
                <a:schemeClr val="tx1"/>
              </a:solidFill>
              <a:round/>
              <a:headEnd/>
              <a:tailEnd/>
            </a:ln>
          </p:spPr>
          <p:txBody>
            <a:bodyPr/>
            <a:lstStyle/>
            <a:p>
              <a:endParaRPr lang="en-US"/>
            </a:p>
          </p:txBody>
        </p:sp>
      </p:grpSp>
      <p:sp>
        <p:nvSpPr>
          <p:cNvPr id="37906" name="Line 22"/>
          <p:cNvSpPr>
            <a:spLocks noChangeShapeType="1"/>
          </p:cNvSpPr>
          <p:nvPr/>
        </p:nvSpPr>
        <p:spPr bwMode="auto">
          <a:xfrm>
            <a:off x="5105400" y="4305300"/>
            <a:ext cx="0" cy="1397000"/>
          </a:xfrm>
          <a:prstGeom prst="line">
            <a:avLst/>
          </a:prstGeom>
          <a:noFill/>
          <a:ln w="38100">
            <a:solidFill>
              <a:srgbClr val="0000FF"/>
            </a:solidFill>
            <a:round/>
            <a:headEnd/>
            <a:tailEnd/>
          </a:ln>
        </p:spPr>
        <p:txBody>
          <a:bodyPr/>
          <a:lstStyle/>
          <a:p>
            <a:endParaRPr lang="en-US"/>
          </a:p>
        </p:txBody>
      </p:sp>
      <p:sp>
        <p:nvSpPr>
          <p:cNvPr id="37907" name="AutoShape 23"/>
          <p:cNvSpPr>
            <a:spLocks/>
          </p:cNvSpPr>
          <p:nvPr/>
        </p:nvSpPr>
        <p:spPr bwMode="auto">
          <a:xfrm>
            <a:off x="2044700" y="3517900"/>
            <a:ext cx="939800" cy="2184400"/>
          </a:xfrm>
          <a:prstGeom prst="leftBrace">
            <a:avLst>
              <a:gd name="adj1" fmla="val 19369"/>
              <a:gd name="adj2" fmla="val 31394"/>
            </a:avLst>
          </a:prstGeom>
          <a:noFill/>
          <a:ln w="9525">
            <a:solidFill>
              <a:schemeClr val="tx1"/>
            </a:solidFill>
            <a:round/>
            <a:headEnd/>
            <a:tailEnd/>
          </a:ln>
        </p:spPr>
        <p:txBody>
          <a:bodyPr wrap="none" anchor="ctr"/>
          <a:lstStyle/>
          <a:p>
            <a:endParaRPr lang="es-ES_tradnl"/>
          </a:p>
        </p:txBody>
      </p:sp>
      <p:sp>
        <p:nvSpPr>
          <p:cNvPr id="37908" name="Line 24"/>
          <p:cNvSpPr>
            <a:spLocks noChangeShapeType="1"/>
          </p:cNvSpPr>
          <p:nvPr/>
        </p:nvSpPr>
        <p:spPr bwMode="auto">
          <a:xfrm>
            <a:off x="1270000" y="3505200"/>
            <a:ext cx="3822700" cy="0"/>
          </a:xfrm>
          <a:prstGeom prst="line">
            <a:avLst/>
          </a:prstGeom>
          <a:noFill/>
          <a:ln w="9525">
            <a:solidFill>
              <a:schemeClr val="tx1"/>
            </a:solidFill>
            <a:round/>
            <a:headEnd/>
            <a:tailEnd/>
          </a:ln>
        </p:spPr>
        <p:txBody>
          <a:bodyPr/>
          <a:lstStyle/>
          <a:p>
            <a:endParaRPr lang="en-US"/>
          </a:p>
        </p:txBody>
      </p:sp>
      <p:sp>
        <p:nvSpPr>
          <p:cNvPr id="37909" name="Text Box 25"/>
          <p:cNvSpPr txBox="1">
            <a:spLocks noChangeArrowheads="1"/>
          </p:cNvSpPr>
          <p:nvPr/>
        </p:nvSpPr>
        <p:spPr bwMode="auto">
          <a:xfrm>
            <a:off x="1651000" y="4000500"/>
            <a:ext cx="279400" cy="366713"/>
          </a:xfrm>
          <a:prstGeom prst="rect">
            <a:avLst/>
          </a:prstGeom>
          <a:noFill/>
          <a:ln w="9525">
            <a:noFill/>
            <a:miter lim="800000"/>
            <a:headEnd/>
            <a:tailEnd/>
          </a:ln>
        </p:spPr>
        <p:txBody>
          <a:bodyPr>
            <a:spAutoFit/>
          </a:bodyPr>
          <a:lstStyle/>
          <a:p>
            <a:pPr>
              <a:spcBef>
                <a:spcPct val="50000"/>
              </a:spcBef>
            </a:pPr>
            <a:r>
              <a:rPr lang="de-DE"/>
              <a:t>y</a:t>
            </a:r>
          </a:p>
        </p:txBody>
      </p:sp>
      <p:grpSp>
        <p:nvGrpSpPr>
          <p:cNvPr id="4" name="Group 26"/>
          <p:cNvGrpSpPr>
            <a:grpSpLocks/>
          </p:cNvGrpSpPr>
          <p:nvPr/>
        </p:nvGrpSpPr>
        <p:grpSpPr bwMode="auto">
          <a:xfrm>
            <a:off x="2416175" y="752475"/>
            <a:ext cx="192088" cy="77788"/>
            <a:chOff x="1729" y="3121"/>
            <a:chExt cx="121" cy="49"/>
          </a:xfrm>
        </p:grpSpPr>
        <p:sp>
          <p:nvSpPr>
            <p:cNvPr id="37914" name="Line 27"/>
            <p:cNvSpPr>
              <a:spLocks noChangeShapeType="1"/>
            </p:cNvSpPr>
            <p:nvPr/>
          </p:nvSpPr>
          <p:spPr bwMode="auto">
            <a:xfrm flipV="1">
              <a:off x="1729" y="3121"/>
              <a:ext cx="64" cy="48"/>
            </a:xfrm>
            <a:prstGeom prst="line">
              <a:avLst/>
            </a:prstGeom>
            <a:noFill/>
            <a:ln w="28575">
              <a:solidFill>
                <a:srgbClr val="0000FF"/>
              </a:solidFill>
              <a:round/>
              <a:headEnd/>
              <a:tailEnd/>
            </a:ln>
          </p:spPr>
          <p:txBody>
            <a:bodyPr/>
            <a:lstStyle/>
            <a:p>
              <a:endParaRPr lang="en-US"/>
            </a:p>
          </p:txBody>
        </p:sp>
        <p:sp>
          <p:nvSpPr>
            <p:cNvPr id="37915" name="Line 28"/>
            <p:cNvSpPr>
              <a:spLocks noChangeShapeType="1"/>
            </p:cNvSpPr>
            <p:nvPr/>
          </p:nvSpPr>
          <p:spPr bwMode="auto">
            <a:xfrm flipH="1" flipV="1">
              <a:off x="1786" y="3122"/>
              <a:ext cx="64" cy="48"/>
            </a:xfrm>
            <a:prstGeom prst="line">
              <a:avLst/>
            </a:prstGeom>
            <a:noFill/>
            <a:ln w="28575">
              <a:solidFill>
                <a:srgbClr val="0000FF"/>
              </a:solidFill>
              <a:round/>
              <a:headEnd/>
              <a:tailEnd/>
            </a:ln>
          </p:spPr>
          <p:txBody>
            <a:bodyPr/>
            <a:lstStyle/>
            <a:p>
              <a:endParaRPr lang="en-US"/>
            </a:p>
          </p:txBody>
        </p:sp>
      </p:grpSp>
      <p:grpSp>
        <p:nvGrpSpPr>
          <p:cNvPr id="5" name="Group 29"/>
          <p:cNvGrpSpPr>
            <a:grpSpLocks/>
          </p:cNvGrpSpPr>
          <p:nvPr/>
        </p:nvGrpSpPr>
        <p:grpSpPr bwMode="auto">
          <a:xfrm>
            <a:off x="2924175" y="752475"/>
            <a:ext cx="192088" cy="77788"/>
            <a:chOff x="1729" y="3121"/>
            <a:chExt cx="121" cy="49"/>
          </a:xfrm>
        </p:grpSpPr>
        <p:sp>
          <p:nvSpPr>
            <p:cNvPr id="37912" name="Line 30"/>
            <p:cNvSpPr>
              <a:spLocks noChangeShapeType="1"/>
            </p:cNvSpPr>
            <p:nvPr/>
          </p:nvSpPr>
          <p:spPr bwMode="auto">
            <a:xfrm flipV="1">
              <a:off x="1729" y="3121"/>
              <a:ext cx="64" cy="48"/>
            </a:xfrm>
            <a:prstGeom prst="line">
              <a:avLst/>
            </a:prstGeom>
            <a:noFill/>
            <a:ln w="28575">
              <a:solidFill>
                <a:srgbClr val="FF0000"/>
              </a:solidFill>
              <a:round/>
              <a:headEnd/>
              <a:tailEnd/>
            </a:ln>
          </p:spPr>
          <p:txBody>
            <a:bodyPr/>
            <a:lstStyle/>
            <a:p>
              <a:endParaRPr lang="en-US"/>
            </a:p>
          </p:txBody>
        </p:sp>
        <p:sp>
          <p:nvSpPr>
            <p:cNvPr id="37913" name="Line 31"/>
            <p:cNvSpPr>
              <a:spLocks noChangeShapeType="1"/>
            </p:cNvSpPr>
            <p:nvPr/>
          </p:nvSpPr>
          <p:spPr bwMode="auto">
            <a:xfrm flipH="1" flipV="1">
              <a:off x="1786" y="3122"/>
              <a:ext cx="64" cy="48"/>
            </a:xfrm>
            <a:prstGeom prst="line">
              <a:avLst/>
            </a:prstGeom>
            <a:noFill/>
            <a:ln w="28575">
              <a:solidFill>
                <a:srgbClr val="FF0000"/>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p:txBody>
          <a:bodyPr/>
          <a:lstStyle/>
          <a:p>
            <a:pPr eaLnBrk="1" hangingPunct="1"/>
            <a:endParaRPr lang="es-ES_tradnl" smtClean="0"/>
          </a:p>
        </p:txBody>
      </p:sp>
      <p:pic>
        <p:nvPicPr>
          <p:cNvPr id="56323" name="Picture 3"/>
          <p:cNvPicPr>
            <a:picLocks noChangeAspect="1" noChangeArrowheads="1"/>
          </p:cNvPicPr>
          <p:nvPr/>
        </p:nvPicPr>
        <p:blipFill>
          <a:blip r:embed="rId2" cstate="print"/>
          <a:srcRect/>
          <a:stretch>
            <a:fillRect/>
          </a:stretch>
        </p:blipFill>
        <p:spPr bwMode="auto">
          <a:xfrm>
            <a:off x="0" y="849313"/>
            <a:ext cx="9144000" cy="5984875"/>
          </a:xfrm>
          <a:prstGeom prst="rect">
            <a:avLst/>
          </a:prstGeom>
          <a:noFill/>
          <a:ln w="9525">
            <a:noFill/>
            <a:miter lim="800000"/>
            <a:headEnd/>
            <a:tailEnd/>
          </a:ln>
        </p:spPr>
      </p:pic>
      <p:sp>
        <p:nvSpPr>
          <p:cNvPr id="144388" name="Text Box 4"/>
          <p:cNvSpPr txBox="1">
            <a:spLocks noChangeArrowheads="1"/>
          </p:cNvSpPr>
          <p:nvPr/>
        </p:nvSpPr>
        <p:spPr bwMode="auto">
          <a:xfrm>
            <a:off x="209550" y="123825"/>
            <a:ext cx="8791575" cy="579438"/>
          </a:xfrm>
          <a:prstGeom prst="rect">
            <a:avLst/>
          </a:prstGeom>
          <a:noFill/>
          <a:ln w="9525">
            <a:noFill/>
            <a:miter lim="800000"/>
            <a:headEnd/>
            <a:tailEnd/>
          </a:ln>
        </p:spPr>
        <p:txBody>
          <a:bodyPr>
            <a:spAutoFit/>
          </a:bodyPr>
          <a:lstStyle/>
          <a:p>
            <a:pPr>
              <a:spcBef>
                <a:spcPct val="50000"/>
              </a:spcBef>
              <a:defRPr/>
            </a:pPr>
            <a:r>
              <a:rPr lang="de-DE" sz="3200">
                <a:latin typeface="+mn-lt"/>
              </a:rPr>
              <a:t>Modellergebnisse:   Überblicksdiagramme</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79388"/>
            <a:ext cx="8258175" cy="1352550"/>
          </a:xfrm>
          <a:noFill/>
        </p:spPr>
        <p:txBody>
          <a:bodyPr/>
          <a:lstStyle/>
          <a:p>
            <a:pPr eaLnBrk="1" hangingPunct="1"/>
            <a:r>
              <a:rPr lang="de-DE" sz="2000" smtClean="0"/>
              <a:t>Bevölkerung und ASVG-Versicherte nach Ein-Jahres-Altersklassen</a:t>
            </a:r>
            <a:br>
              <a:rPr lang="de-DE" sz="2000" smtClean="0"/>
            </a:br>
            <a:r>
              <a:rPr lang="de-DE" sz="2000" smtClean="0"/>
              <a:t> </a:t>
            </a:r>
            <a:br>
              <a:rPr lang="de-DE" sz="2000" smtClean="0"/>
            </a:br>
            <a:r>
              <a:rPr lang="de-DE" sz="2000" smtClean="0"/>
              <a:t>2003                                                     2050</a:t>
            </a:r>
            <a:br>
              <a:rPr lang="de-DE" sz="2000" smtClean="0"/>
            </a:br>
            <a:r>
              <a:rPr lang="de-DE" sz="2000" smtClean="0"/>
              <a:t>männlich    weiblich                             männlich      weiblich</a:t>
            </a:r>
          </a:p>
        </p:txBody>
      </p:sp>
      <p:pic>
        <p:nvPicPr>
          <p:cNvPr id="57347" name="Picture 3"/>
          <p:cNvPicPr>
            <a:picLocks noChangeAspect="1" noChangeArrowheads="1"/>
          </p:cNvPicPr>
          <p:nvPr/>
        </p:nvPicPr>
        <p:blipFill>
          <a:blip r:embed="rId2" cstate="print"/>
          <a:srcRect/>
          <a:stretch>
            <a:fillRect/>
          </a:stretch>
        </p:blipFill>
        <p:spPr bwMode="auto">
          <a:xfrm>
            <a:off x="4610100" y="1676400"/>
            <a:ext cx="4533900" cy="5181600"/>
          </a:xfrm>
          <a:prstGeom prst="rect">
            <a:avLst/>
          </a:prstGeom>
          <a:noFill/>
          <a:ln w="9525">
            <a:noFill/>
            <a:miter lim="800000"/>
            <a:headEnd/>
            <a:tailEnd/>
          </a:ln>
        </p:spPr>
      </p:pic>
      <p:pic>
        <p:nvPicPr>
          <p:cNvPr id="57348" name="Picture 4"/>
          <p:cNvPicPr>
            <a:picLocks noChangeAspect="1" noChangeArrowheads="1"/>
          </p:cNvPicPr>
          <p:nvPr/>
        </p:nvPicPr>
        <p:blipFill>
          <a:blip r:embed="rId3" cstate="print"/>
          <a:srcRect/>
          <a:stretch>
            <a:fillRect/>
          </a:stretch>
        </p:blipFill>
        <p:spPr bwMode="auto">
          <a:xfrm>
            <a:off x="266700" y="1638300"/>
            <a:ext cx="4572000" cy="520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0" y="0"/>
            <a:ext cx="3524250" cy="2247900"/>
          </a:xfrm>
          <a:prstGeom prst="rect">
            <a:avLst/>
          </a:prstGeom>
          <a:noFill/>
          <a:ln w="9525">
            <a:noFill/>
            <a:miter lim="800000"/>
            <a:headEnd/>
            <a:tailEnd/>
          </a:ln>
        </p:spPr>
      </p:pic>
      <p:pic>
        <p:nvPicPr>
          <p:cNvPr id="58371" name="Picture 3"/>
          <p:cNvPicPr>
            <a:picLocks noChangeAspect="1" noChangeArrowheads="1"/>
          </p:cNvPicPr>
          <p:nvPr/>
        </p:nvPicPr>
        <p:blipFill>
          <a:blip r:embed="rId3" cstate="print"/>
          <a:srcRect/>
          <a:stretch>
            <a:fillRect/>
          </a:stretch>
        </p:blipFill>
        <p:spPr bwMode="auto">
          <a:xfrm>
            <a:off x="5972175" y="3429000"/>
            <a:ext cx="3171825" cy="3419475"/>
          </a:xfrm>
          <a:prstGeom prst="rect">
            <a:avLst/>
          </a:prstGeom>
          <a:noFill/>
          <a:ln w="9525">
            <a:noFill/>
            <a:miter lim="800000"/>
            <a:headEnd/>
            <a:tailEnd/>
          </a:ln>
        </p:spPr>
      </p:pic>
      <p:sp>
        <p:nvSpPr>
          <p:cNvPr id="58372" name="Text Box 4"/>
          <p:cNvSpPr txBox="1">
            <a:spLocks noChangeArrowheads="1"/>
          </p:cNvSpPr>
          <p:nvPr/>
        </p:nvSpPr>
        <p:spPr bwMode="auto">
          <a:xfrm>
            <a:off x="1076325" y="271463"/>
            <a:ext cx="6153150" cy="519112"/>
          </a:xfrm>
          <a:prstGeom prst="rect">
            <a:avLst/>
          </a:prstGeom>
          <a:noFill/>
          <a:ln w="9525">
            <a:noFill/>
            <a:miter lim="800000"/>
            <a:headEnd/>
            <a:tailEnd/>
          </a:ln>
        </p:spPr>
        <p:txBody>
          <a:bodyPr>
            <a:spAutoFit/>
          </a:bodyPr>
          <a:lstStyle/>
          <a:p>
            <a:pPr algn="r">
              <a:spcBef>
                <a:spcPct val="50000"/>
              </a:spcBef>
            </a:pPr>
            <a:r>
              <a:rPr lang="de-DE" sz="2800"/>
              <a:t>Lebensläufe, Lebensläufe</a:t>
            </a:r>
          </a:p>
        </p:txBody>
      </p:sp>
      <p:pic>
        <p:nvPicPr>
          <p:cNvPr id="58373" name="Picture 5"/>
          <p:cNvPicPr>
            <a:picLocks noChangeAspect="1" noChangeArrowheads="1"/>
          </p:cNvPicPr>
          <p:nvPr/>
        </p:nvPicPr>
        <p:blipFill>
          <a:blip r:embed="rId4" cstate="print"/>
          <a:srcRect/>
          <a:stretch>
            <a:fillRect/>
          </a:stretch>
        </p:blipFill>
        <p:spPr bwMode="auto">
          <a:xfrm>
            <a:off x="6034088" y="2605088"/>
            <a:ext cx="3095625" cy="638175"/>
          </a:xfrm>
          <a:prstGeom prst="rect">
            <a:avLst/>
          </a:prstGeom>
          <a:noFill/>
          <a:ln w="9525">
            <a:noFill/>
            <a:miter lim="800000"/>
            <a:headEnd/>
            <a:tailEnd/>
          </a:ln>
        </p:spPr>
      </p:pic>
      <p:pic>
        <p:nvPicPr>
          <p:cNvPr id="58374" name="Picture 6"/>
          <p:cNvPicPr>
            <a:picLocks noChangeAspect="1" noChangeArrowheads="1"/>
          </p:cNvPicPr>
          <p:nvPr/>
        </p:nvPicPr>
        <p:blipFill>
          <a:blip r:embed="rId5" cstate="print"/>
          <a:srcRect/>
          <a:stretch>
            <a:fillRect/>
          </a:stretch>
        </p:blipFill>
        <p:spPr bwMode="auto">
          <a:xfrm>
            <a:off x="6086475" y="2062163"/>
            <a:ext cx="1333500" cy="695325"/>
          </a:xfrm>
          <a:prstGeom prst="rect">
            <a:avLst/>
          </a:prstGeom>
          <a:noFill/>
          <a:ln w="9525">
            <a:noFill/>
            <a:miter lim="800000"/>
            <a:headEnd/>
            <a:tailEnd/>
          </a:ln>
        </p:spPr>
      </p:pic>
      <p:pic>
        <p:nvPicPr>
          <p:cNvPr id="58375" name="Picture 7"/>
          <p:cNvPicPr>
            <a:picLocks noChangeAspect="1" noChangeArrowheads="1"/>
          </p:cNvPicPr>
          <p:nvPr/>
        </p:nvPicPr>
        <p:blipFill>
          <a:blip r:embed="rId6" cstate="print"/>
          <a:srcRect/>
          <a:stretch>
            <a:fillRect/>
          </a:stretch>
        </p:blipFill>
        <p:spPr bwMode="auto">
          <a:xfrm>
            <a:off x="200025" y="4391025"/>
            <a:ext cx="3124200" cy="2247900"/>
          </a:xfrm>
          <a:prstGeom prst="rect">
            <a:avLst/>
          </a:prstGeom>
          <a:noFill/>
          <a:ln w="9525">
            <a:noFill/>
            <a:miter lim="800000"/>
            <a:headEnd/>
            <a:tailEnd/>
          </a:ln>
        </p:spPr>
      </p:pic>
      <p:pic>
        <p:nvPicPr>
          <p:cNvPr id="58376" name="Picture 8"/>
          <p:cNvPicPr>
            <a:picLocks noChangeAspect="1" noChangeArrowheads="1"/>
          </p:cNvPicPr>
          <p:nvPr/>
        </p:nvPicPr>
        <p:blipFill>
          <a:blip r:embed="rId7" cstate="print"/>
          <a:srcRect/>
          <a:stretch>
            <a:fillRect/>
          </a:stretch>
        </p:blipFill>
        <p:spPr bwMode="auto">
          <a:xfrm>
            <a:off x="142875" y="1978025"/>
            <a:ext cx="3152775" cy="3086100"/>
          </a:xfrm>
          <a:prstGeom prst="rect">
            <a:avLst/>
          </a:prstGeom>
          <a:noFill/>
          <a:ln w="9525">
            <a:noFill/>
            <a:miter lim="800000"/>
            <a:headEnd/>
            <a:tailEnd/>
          </a:ln>
        </p:spPr>
      </p:pic>
      <p:pic>
        <p:nvPicPr>
          <p:cNvPr id="58377" name="Picture 9"/>
          <p:cNvPicPr>
            <a:picLocks noChangeAspect="1" noChangeArrowheads="1"/>
          </p:cNvPicPr>
          <p:nvPr/>
        </p:nvPicPr>
        <p:blipFill>
          <a:blip r:embed="rId8" cstate="print"/>
          <a:srcRect/>
          <a:stretch>
            <a:fillRect/>
          </a:stretch>
        </p:blipFill>
        <p:spPr bwMode="auto">
          <a:xfrm>
            <a:off x="266700" y="5014913"/>
            <a:ext cx="1219200" cy="695325"/>
          </a:xfrm>
          <a:prstGeom prst="rect">
            <a:avLst/>
          </a:prstGeom>
          <a:noFill/>
          <a:ln w="9525">
            <a:noFill/>
            <a:miter lim="800000"/>
            <a:headEnd/>
            <a:tailEnd/>
          </a:ln>
        </p:spPr>
      </p:pic>
      <p:pic>
        <p:nvPicPr>
          <p:cNvPr id="58378" name="Picture 10"/>
          <p:cNvPicPr>
            <a:picLocks noChangeAspect="1" noChangeArrowheads="1"/>
          </p:cNvPicPr>
          <p:nvPr/>
        </p:nvPicPr>
        <p:blipFill>
          <a:blip r:embed="rId9" cstate="print"/>
          <a:srcRect/>
          <a:stretch>
            <a:fillRect/>
          </a:stretch>
        </p:blipFill>
        <p:spPr bwMode="auto">
          <a:xfrm>
            <a:off x="6038850" y="1266825"/>
            <a:ext cx="3057525" cy="819150"/>
          </a:xfrm>
          <a:prstGeom prst="rect">
            <a:avLst/>
          </a:prstGeom>
          <a:noFill/>
          <a:ln w="9525">
            <a:noFill/>
            <a:miter lim="800000"/>
            <a:headEnd/>
            <a:tailEnd/>
          </a:ln>
        </p:spPr>
      </p:pic>
      <p:pic>
        <p:nvPicPr>
          <p:cNvPr id="58379" name="Picture 11"/>
          <p:cNvPicPr>
            <a:picLocks noChangeAspect="1" noChangeArrowheads="1"/>
          </p:cNvPicPr>
          <p:nvPr/>
        </p:nvPicPr>
        <p:blipFill>
          <a:blip r:embed="rId10" cstate="print"/>
          <a:srcRect/>
          <a:stretch>
            <a:fillRect/>
          </a:stretch>
        </p:blipFill>
        <p:spPr bwMode="auto">
          <a:xfrm>
            <a:off x="7386638" y="604838"/>
            <a:ext cx="1323975" cy="714375"/>
          </a:xfrm>
          <a:prstGeom prst="rect">
            <a:avLst/>
          </a:prstGeom>
          <a:noFill/>
          <a:ln w="9525">
            <a:noFill/>
            <a:miter lim="800000"/>
            <a:headEnd/>
            <a:tailEnd/>
          </a:ln>
        </p:spPr>
      </p:pic>
      <p:pic>
        <p:nvPicPr>
          <p:cNvPr id="58380" name="Picture 12"/>
          <p:cNvPicPr>
            <a:picLocks noChangeAspect="1" noChangeArrowheads="1"/>
          </p:cNvPicPr>
          <p:nvPr/>
        </p:nvPicPr>
        <p:blipFill>
          <a:blip r:embed="rId11" cstate="print"/>
          <a:srcRect/>
          <a:stretch>
            <a:fillRect/>
          </a:stretch>
        </p:blipFill>
        <p:spPr bwMode="auto">
          <a:xfrm>
            <a:off x="3409950" y="5095875"/>
            <a:ext cx="3028950" cy="1647825"/>
          </a:xfrm>
          <a:prstGeom prst="rect">
            <a:avLst/>
          </a:prstGeom>
          <a:noFill/>
          <a:ln w="9525">
            <a:noFill/>
            <a:miter lim="800000"/>
            <a:headEnd/>
            <a:tailEnd/>
          </a:ln>
        </p:spPr>
      </p:pic>
      <p:pic>
        <p:nvPicPr>
          <p:cNvPr id="58381" name="Picture 13"/>
          <p:cNvPicPr>
            <a:picLocks noChangeAspect="1" noChangeArrowheads="1"/>
          </p:cNvPicPr>
          <p:nvPr/>
        </p:nvPicPr>
        <p:blipFill>
          <a:blip r:embed="rId12" cstate="print"/>
          <a:srcRect/>
          <a:stretch>
            <a:fillRect/>
          </a:stretch>
        </p:blipFill>
        <p:spPr bwMode="auto">
          <a:xfrm>
            <a:off x="3438525" y="4748213"/>
            <a:ext cx="1238250" cy="733425"/>
          </a:xfrm>
          <a:prstGeom prst="rect">
            <a:avLst/>
          </a:prstGeom>
          <a:noFill/>
          <a:ln w="9525">
            <a:noFill/>
            <a:miter lim="800000"/>
            <a:headEnd/>
            <a:tailEnd/>
          </a:ln>
        </p:spPr>
      </p:pic>
      <p:pic>
        <p:nvPicPr>
          <p:cNvPr id="58382" name="Picture 14"/>
          <p:cNvPicPr>
            <a:picLocks noChangeAspect="1" noChangeArrowheads="1"/>
          </p:cNvPicPr>
          <p:nvPr/>
        </p:nvPicPr>
        <p:blipFill>
          <a:blip r:embed="rId13" cstate="print"/>
          <a:srcRect/>
          <a:stretch>
            <a:fillRect/>
          </a:stretch>
        </p:blipFill>
        <p:spPr bwMode="auto">
          <a:xfrm>
            <a:off x="3062288" y="690563"/>
            <a:ext cx="3019425" cy="4124325"/>
          </a:xfrm>
          <a:prstGeom prst="rect">
            <a:avLst/>
          </a:prstGeom>
          <a:noFill/>
          <a:ln w="9525">
            <a:noFill/>
            <a:miter lim="800000"/>
            <a:headEnd/>
            <a:tailEnd/>
          </a:ln>
        </p:spPr>
      </p:pic>
      <p:sp>
        <p:nvSpPr>
          <p:cNvPr id="58383" name="Rectangle 15"/>
          <p:cNvSpPr>
            <a:spLocks noChangeArrowheads="1"/>
          </p:cNvSpPr>
          <p:nvPr/>
        </p:nvSpPr>
        <p:spPr bwMode="auto">
          <a:xfrm>
            <a:off x="3000375" y="847725"/>
            <a:ext cx="1419225" cy="914400"/>
          </a:xfrm>
          <a:prstGeom prst="rect">
            <a:avLst/>
          </a:prstGeom>
          <a:solidFill>
            <a:schemeClr val="bg1"/>
          </a:solidFill>
          <a:ln w="9525">
            <a:noFill/>
            <a:miter lim="800000"/>
            <a:headEnd/>
            <a:tailEnd/>
          </a:ln>
        </p:spPr>
        <p:txBody>
          <a:bodyPr wrap="none" anchor="ctr"/>
          <a:lstStyle/>
          <a:p>
            <a:endParaRPr lang="es-ES_tradnl"/>
          </a:p>
        </p:txBody>
      </p:sp>
      <p:pic>
        <p:nvPicPr>
          <p:cNvPr id="58384" name="Picture 16"/>
          <p:cNvPicPr>
            <a:picLocks noChangeAspect="1" noChangeArrowheads="1"/>
          </p:cNvPicPr>
          <p:nvPr/>
        </p:nvPicPr>
        <p:blipFill>
          <a:blip r:embed="rId14" cstate="print"/>
          <a:srcRect/>
          <a:stretch>
            <a:fillRect/>
          </a:stretch>
        </p:blipFill>
        <p:spPr bwMode="auto">
          <a:xfrm>
            <a:off x="3471863" y="1423988"/>
            <a:ext cx="1323975" cy="71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74638"/>
            <a:ext cx="2771775" cy="6238875"/>
          </a:xfrm>
          <a:noFill/>
        </p:spPr>
        <p:txBody>
          <a:bodyPr/>
          <a:lstStyle/>
          <a:p>
            <a:pPr algn="l" eaLnBrk="1" hangingPunct="1"/>
            <a:r>
              <a:rPr lang="de-DE" sz="3200" smtClean="0"/>
              <a:t>Einkommens-</a:t>
            </a:r>
            <a:br>
              <a:rPr lang="de-DE" sz="3200" smtClean="0"/>
            </a:br>
            <a:r>
              <a:rPr lang="de-DE" sz="3200" smtClean="0"/>
              <a:t>verteilung</a:t>
            </a:r>
            <a:br>
              <a:rPr lang="de-DE" sz="3200" smtClean="0"/>
            </a:br>
            <a:r>
              <a:rPr lang="de-DE" sz="3200" smtClean="0"/>
              <a:t>in Österreich</a:t>
            </a:r>
            <a:br>
              <a:rPr lang="de-DE" sz="3200" smtClean="0"/>
            </a:br>
            <a:r>
              <a:rPr lang="de-DE" sz="3200" smtClean="0"/>
              <a:t>2003 / 2050</a:t>
            </a:r>
            <a:br>
              <a:rPr lang="de-DE" sz="3200" smtClean="0"/>
            </a:br>
            <a:r>
              <a:rPr lang="de-DE" sz="3200" smtClean="0"/>
              <a:t/>
            </a:r>
            <a:br>
              <a:rPr lang="de-DE" sz="3200" smtClean="0"/>
            </a:br>
            <a:r>
              <a:rPr lang="de-DE" sz="3200" smtClean="0"/>
              <a:t/>
            </a:r>
            <a:br>
              <a:rPr lang="de-DE" sz="3200" smtClean="0"/>
            </a:br>
            <a:r>
              <a:rPr lang="de-DE" sz="3200" smtClean="0"/>
              <a:t/>
            </a:r>
            <a:br>
              <a:rPr lang="de-DE" sz="3200" smtClean="0"/>
            </a:br>
            <a:r>
              <a:rPr lang="de-DE" sz="3200" smtClean="0"/>
              <a:t/>
            </a:r>
            <a:br>
              <a:rPr lang="de-DE" sz="3200" smtClean="0"/>
            </a:br>
            <a:r>
              <a:rPr lang="de-DE" sz="3200" smtClean="0"/>
              <a:t/>
            </a:r>
            <a:br>
              <a:rPr lang="de-DE" sz="3200" smtClean="0"/>
            </a:br>
            <a:r>
              <a:rPr lang="de-DE" sz="3200" smtClean="0"/>
              <a:t>ArbeiterInnen und Angestellte</a:t>
            </a:r>
          </a:p>
        </p:txBody>
      </p:sp>
      <p:pic>
        <p:nvPicPr>
          <p:cNvPr id="59395" name="Picture 3"/>
          <p:cNvPicPr>
            <a:picLocks noChangeAspect="1" noChangeArrowheads="1"/>
          </p:cNvPicPr>
          <p:nvPr/>
        </p:nvPicPr>
        <p:blipFill>
          <a:blip r:embed="rId2" cstate="print"/>
          <a:srcRect/>
          <a:stretch>
            <a:fillRect/>
          </a:stretch>
        </p:blipFill>
        <p:spPr bwMode="auto">
          <a:xfrm>
            <a:off x="3178175" y="0"/>
            <a:ext cx="59658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hteck 10"/>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0419" name="Picture 2"/>
          <p:cNvPicPr>
            <a:picLocks noChangeAspect="1" noChangeArrowheads="1"/>
          </p:cNvPicPr>
          <p:nvPr/>
        </p:nvPicPr>
        <p:blipFill>
          <a:blip r:embed="rId2" cstate="print"/>
          <a:srcRect/>
          <a:stretch>
            <a:fillRect/>
          </a:stretch>
        </p:blipFill>
        <p:spPr bwMode="auto">
          <a:xfrm>
            <a:off x="4763" y="971550"/>
            <a:ext cx="9134475" cy="4914900"/>
          </a:xfrm>
          <a:prstGeom prst="rect">
            <a:avLst/>
          </a:prstGeom>
          <a:noFill/>
          <a:ln w="9525">
            <a:noFill/>
            <a:miter lim="800000"/>
            <a:headEnd/>
            <a:tailEnd/>
          </a:ln>
        </p:spPr>
      </p:pic>
      <p:sp>
        <p:nvSpPr>
          <p:cNvPr id="6042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2004</a:t>
            </a:r>
          </a:p>
        </p:txBody>
      </p:sp>
      <p:sp>
        <p:nvSpPr>
          <p:cNvPr id="60421" name="Line 5"/>
          <p:cNvSpPr>
            <a:spLocks noChangeShapeType="1"/>
          </p:cNvSpPr>
          <p:nvPr/>
        </p:nvSpPr>
        <p:spPr bwMode="auto">
          <a:xfrm flipH="1">
            <a:off x="3619500" y="5651500"/>
            <a:ext cx="0" cy="628650"/>
          </a:xfrm>
          <a:prstGeom prst="line">
            <a:avLst/>
          </a:prstGeom>
          <a:noFill/>
          <a:ln w="38100">
            <a:solidFill>
              <a:schemeClr val="tx1"/>
            </a:solidFill>
            <a:round/>
            <a:headEnd type="triangle" w="med" len="med"/>
            <a:tailEnd/>
          </a:ln>
        </p:spPr>
        <p:txBody>
          <a:bodyPr/>
          <a:lstStyle/>
          <a:p>
            <a:endParaRPr lang="en-US"/>
          </a:p>
        </p:txBody>
      </p:sp>
      <p:sp>
        <p:nvSpPr>
          <p:cNvPr id="60422" name="Line 6"/>
          <p:cNvSpPr>
            <a:spLocks noChangeShapeType="1"/>
          </p:cNvSpPr>
          <p:nvPr/>
        </p:nvSpPr>
        <p:spPr bwMode="auto">
          <a:xfrm flipH="1">
            <a:off x="8180388" y="5653088"/>
            <a:ext cx="0" cy="628650"/>
          </a:xfrm>
          <a:prstGeom prst="line">
            <a:avLst/>
          </a:prstGeom>
          <a:noFill/>
          <a:ln w="38100">
            <a:solidFill>
              <a:schemeClr val="tx1"/>
            </a:solidFill>
            <a:round/>
            <a:headEnd type="triangle" w="med" len="med"/>
            <a:tailEnd/>
          </a:ln>
        </p:spPr>
        <p:txBody>
          <a:bodyPr/>
          <a:lstStyle/>
          <a:p>
            <a:endParaRPr lang="en-US"/>
          </a:p>
        </p:txBody>
      </p:sp>
      <p:sp>
        <p:nvSpPr>
          <p:cNvPr id="148487" name="Text Box 7"/>
          <p:cNvSpPr txBox="1">
            <a:spLocks noChangeArrowheads="1"/>
          </p:cNvSpPr>
          <p:nvPr/>
        </p:nvSpPr>
        <p:spPr bwMode="auto">
          <a:xfrm>
            <a:off x="4073525" y="6081713"/>
            <a:ext cx="2749550" cy="369887"/>
          </a:xfrm>
          <a:prstGeom prst="rect">
            <a:avLst/>
          </a:prstGeom>
          <a:noFill/>
          <a:ln w="9525">
            <a:noFill/>
            <a:miter lim="800000"/>
            <a:headEnd/>
            <a:tailEnd/>
          </a:ln>
        </p:spPr>
        <p:txBody>
          <a:bodyPr wrap="none">
            <a:spAutoFit/>
          </a:bodyPr>
          <a:lstStyle/>
          <a:p>
            <a:pPr>
              <a:defRPr/>
            </a:pPr>
            <a:r>
              <a:rPr lang="de-DE" sz="1800" dirty="0">
                <a:latin typeface="+mn-lt"/>
              </a:rPr>
              <a:t>Höchstbeitragsgrundlage</a:t>
            </a:r>
          </a:p>
        </p:txBody>
      </p:sp>
      <p:sp>
        <p:nvSpPr>
          <p:cNvPr id="60424" name="Line 8"/>
          <p:cNvSpPr>
            <a:spLocks noChangeShapeType="1"/>
          </p:cNvSpPr>
          <p:nvPr/>
        </p:nvSpPr>
        <p:spPr bwMode="auto">
          <a:xfrm>
            <a:off x="3619500" y="6261100"/>
            <a:ext cx="482600" cy="0"/>
          </a:xfrm>
          <a:prstGeom prst="line">
            <a:avLst/>
          </a:prstGeom>
          <a:noFill/>
          <a:ln w="38100">
            <a:solidFill>
              <a:schemeClr val="tx1"/>
            </a:solidFill>
            <a:round/>
            <a:headEnd/>
            <a:tailEnd/>
          </a:ln>
        </p:spPr>
        <p:txBody>
          <a:bodyPr/>
          <a:lstStyle/>
          <a:p>
            <a:endParaRPr lang="en-US"/>
          </a:p>
        </p:txBody>
      </p:sp>
      <p:sp>
        <p:nvSpPr>
          <p:cNvPr id="60425" name="Line 9"/>
          <p:cNvSpPr>
            <a:spLocks noChangeShapeType="1"/>
          </p:cNvSpPr>
          <p:nvPr/>
        </p:nvSpPr>
        <p:spPr bwMode="auto">
          <a:xfrm>
            <a:off x="6770688" y="6262688"/>
            <a:ext cx="1409700" cy="12700"/>
          </a:xfrm>
          <a:prstGeom prst="line">
            <a:avLst/>
          </a:prstGeom>
          <a:noFill/>
          <a:ln w="38100">
            <a:solidFill>
              <a:schemeClr val="tx1"/>
            </a:solidFill>
            <a:round/>
            <a:headEnd/>
            <a:tailEnd/>
          </a:ln>
        </p:spPr>
        <p:txBody>
          <a:bodyPr/>
          <a:lstStyle/>
          <a:p>
            <a:endParaRPr lang="en-US"/>
          </a:p>
        </p:txBody>
      </p:sp>
      <p:sp>
        <p:nvSpPr>
          <p:cNvPr id="60426"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hteck 4"/>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1443"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61444"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
        <p:nvSpPr>
          <p:cNvPr id="61445" name="Text Box 4"/>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2005</a:t>
            </a:r>
          </a:p>
        </p:txBody>
      </p:sp>
    </p:spTree>
  </p:cSld>
  <p:clrMapOvr>
    <a:masterClrMapping/>
  </p:clrMapOvr>
  <p:transition advClick="0" advTm="0"/>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2467" name="Picture 2"/>
          <p:cNvPicPr>
            <a:picLocks noChangeAspect="1" noChangeArrowheads="1"/>
          </p:cNvPicPr>
          <p:nvPr/>
        </p:nvPicPr>
        <p:blipFill>
          <a:blip r:embed="rId3" cstate="print"/>
          <a:srcRect/>
          <a:stretch>
            <a:fillRect/>
          </a:stretch>
        </p:blipFill>
        <p:spPr bwMode="auto">
          <a:xfrm>
            <a:off x="4763" y="966788"/>
            <a:ext cx="9134475" cy="4924425"/>
          </a:xfrm>
          <a:prstGeom prst="rect">
            <a:avLst/>
          </a:prstGeom>
          <a:noFill/>
          <a:ln w="9525">
            <a:noFill/>
            <a:miter lim="800000"/>
            <a:headEnd/>
            <a:tailEnd/>
          </a:ln>
        </p:spPr>
      </p:pic>
      <p:sp>
        <p:nvSpPr>
          <p:cNvPr id="6246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2006</a:t>
            </a:r>
          </a:p>
        </p:txBody>
      </p:sp>
      <p:sp>
        <p:nvSpPr>
          <p:cNvPr id="6246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3491"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6349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2007</a:t>
            </a:r>
          </a:p>
        </p:txBody>
      </p:sp>
      <p:sp>
        <p:nvSpPr>
          <p:cNvPr id="6349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4515" name="Picture 2"/>
          <p:cNvPicPr>
            <a:picLocks noChangeAspect="1" noChangeArrowheads="1"/>
          </p:cNvPicPr>
          <p:nvPr/>
        </p:nvPicPr>
        <p:blipFill>
          <a:blip r:embed="rId2" cstate="print"/>
          <a:srcRect/>
          <a:stretch>
            <a:fillRect/>
          </a:stretch>
        </p:blipFill>
        <p:spPr bwMode="auto">
          <a:xfrm>
            <a:off x="9525" y="962025"/>
            <a:ext cx="9124950" cy="4933950"/>
          </a:xfrm>
          <a:prstGeom prst="rect">
            <a:avLst/>
          </a:prstGeom>
          <a:noFill/>
          <a:ln w="9525">
            <a:noFill/>
            <a:miter lim="800000"/>
            <a:headEnd/>
            <a:tailEnd/>
          </a:ln>
        </p:spPr>
      </p:pic>
      <p:sp>
        <p:nvSpPr>
          <p:cNvPr id="6451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2008</a:t>
            </a:r>
          </a:p>
        </p:txBody>
      </p:sp>
      <p:sp>
        <p:nvSpPr>
          <p:cNvPr id="6451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5539" name="Picture 2"/>
          <p:cNvPicPr>
            <a:picLocks noChangeAspect="1" noChangeArrowheads="1"/>
          </p:cNvPicPr>
          <p:nvPr/>
        </p:nvPicPr>
        <p:blipFill>
          <a:blip r:embed="rId2" cstate="print"/>
          <a:srcRect/>
          <a:stretch>
            <a:fillRect/>
          </a:stretch>
        </p:blipFill>
        <p:spPr bwMode="auto">
          <a:xfrm>
            <a:off x="9525" y="962025"/>
            <a:ext cx="9124950" cy="4933950"/>
          </a:xfrm>
          <a:prstGeom prst="rect">
            <a:avLst/>
          </a:prstGeom>
          <a:noFill/>
          <a:ln w="9525">
            <a:noFill/>
            <a:miter lim="800000"/>
            <a:headEnd/>
            <a:tailEnd/>
          </a:ln>
        </p:spPr>
      </p:pic>
      <p:sp>
        <p:nvSpPr>
          <p:cNvPr id="6554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2009</a:t>
            </a:r>
          </a:p>
        </p:txBody>
      </p:sp>
      <p:sp>
        <p:nvSpPr>
          <p:cNvPr id="6554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051175" y="5492750"/>
            <a:ext cx="2095500" cy="655638"/>
            <a:chOff x="1769" y="3573"/>
            <a:chExt cx="1288" cy="413"/>
          </a:xfrm>
        </p:grpSpPr>
        <p:sp>
          <p:nvSpPr>
            <p:cNvPr id="126995" name="Line 7"/>
            <p:cNvSpPr>
              <a:spLocks noChangeShapeType="1"/>
            </p:cNvSpPr>
            <p:nvPr/>
          </p:nvSpPr>
          <p:spPr bwMode="auto">
            <a:xfrm flipH="1">
              <a:off x="1886" y="3573"/>
              <a:ext cx="1120" cy="0"/>
            </a:xfrm>
            <a:prstGeom prst="line">
              <a:avLst/>
            </a:prstGeom>
            <a:noFill/>
            <a:ln w="57150">
              <a:solidFill>
                <a:srgbClr val="0000FF"/>
              </a:solidFill>
              <a:round/>
              <a:headEnd type="triangle" w="med" len="med"/>
              <a:tailEnd/>
            </a:ln>
          </p:spPr>
          <p:txBody>
            <a:bodyPr/>
            <a:lstStyle/>
            <a:p>
              <a:pPr>
                <a:defRPr/>
              </a:pPr>
              <a:endParaRPr lang="es-ES_tradnl" sz="1600">
                <a:latin typeface="+mn-lt"/>
              </a:endParaRPr>
            </a:p>
          </p:txBody>
        </p:sp>
        <p:grpSp>
          <p:nvGrpSpPr>
            <p:cNvPr id="3" name="Group 8"/>
            <p:cNvGrpSpPr>
              <a:grpSpLocks/>
            </p:cNvGrpSpPr>
            <p:nvPr/>
          </p:nvGrpSpPr>
          <p:grpSpPr bwMode="auto">
            <a:xfrm>
              <a:off x="1769" y="3618"/>
              <a:ext cx="1288" cy="368"/>
              <a:chOff x="3649" y="3610"/>
              <a:chExt cx="1288" cy="368"/>
            </a:xfrm>
          </p:grpSpPr>
          <p:sp>
            <p:nvSpPr>
              <p:cNvPr id="126997" name="Line 9"/>
              <p:cNvSpPr>
                <a:spLocks noChangeShapeType="1"/>
              </p:cNvSpPr>
              <p:nvPr/>
            </p:nvSpPr>
            <p:spPr bwMode="auto">
              <a:xfrm flipV="1">
                <a:off x="4608" y="3616"/>
                <a:ext cx="61" cy="48"/>
              </a:xfrm>
              <a:prstGeom prst="line">
                <a:avLst/>
              </a:prstGeom>
              <a:noFill/>
              <a:ln w="28575">
                <a:solidFill>
                  <a:srgbClr val="0000FF"/>
                </a:solidFill>
                <a:round/>
                <a:headEnd/>
                <a:tailEnd/>
              </a:ln>
            </p:spPr>
            <p:txBody>
              <a:bodyPr/>
              <a:lstStyle/>
              <a:p>
                <a:pPr>
                  <a:defRPr/>
                </a:pPr>
                <a:endParaRPr lang="es-ES_tradnl" sz="1600">
                  <a:latin typeface="+mn-lt"/>
                </a:endParaRPr>
              </a:p>
            </p:txBody>
          </p:sp>
          <p:sp>
            <p:nvSpPr>
              <p:cNvPr id="126998" name="Text Box 10"/>
              <p:cNvSpPr txBox="1">
                <a:spLocks noChangeArrowheads="1"/>
              </p:cNvSpPr>
              <p:nvPr/>
            </p:nvSpPr>
            <p:spPr bwMode="auto">
              <a:xfrm>
                <a:off x="3649" y="3610"/>
                <a:ext cx="1288" cy="368"/>
              </a:xfrm>
              <a:prstGeom prst="rect">
                <a:avLst/>
              </a:prstGeom>
              <a:noFill/>
              <a:ln w="9525">
                <a:noFill/>
                <a:miter lim="800000"/>
                <a:headEnd/>
                <a:tailEnd/>
              </a:ln>
            </p:spPr>
            <p:txBody>
              <a:bodyPr>
                <a:spAutoFit/>
              </a:bodyPr>
              <a:lstStyle/>
              <a:p>
                <a:pPr algn="l">
                  <a:defRPr/>
                </a:pPr>
                <a:r>
                  <a:rPr lang="de-DE" sz="1600" dirty="0">
                    <a:solidFill>
                      <a:srgbClr val="0000FF"/>
                    </a:solidFill>
                    <a:latin typeface="+mn-lt"/>
                  </a:rPr>
                  <a:t> prognostiziertes y</a:t>
                </a:r>
              </a:p>
              <a:p>
                <a:pPr>
                  <a:defRPr/>
                </a:pPr>
                <a:r>
                  <a:rPr lang="de-DE" sz="1600" dirty="0">
                    <a:solidFill>
                      <a:srgbClr val="0000FF"/>
                    </a:solidFill>
                    <a:latin typeface="+mn-lt"/>
                  </a:rPr>
                  <a:t>deterministischer Teil</a:t>
                </a:r>
              </a:p>
            </p:txBody>
          </p:sp>
          <p:sp>
            <p:nvSpPr>
              <p:cNvPr id="126999" name="Line 11"/>
              <p:cNvSpPr>
                <a:spLocks noChangeShapeType="1"/>
              </p:cNvSpPr>
              <p:nvPr/>
            </p:nvSpPr>
            <p:spPr bwMode="auto">
              <a:xfrm flipH="1" flipV="1">
                <a:off x="4665" y="3617"/>
                <a:ext cx="64" cy="48"/>
              </a:xfrm>
              <a:prstGeom prst="line">
                <a:avLst/>
              </a:prstGeom>
              <a:noFill/>
              <a:ln w="28575">
                <a:solidFill>
                  <a:srgbClr val="0000FF"/>
                </a:solidFill>
                <a:round/>
                <a:headEnd/>
                <a:tailEnd/>
              </a:ln>
            </p:spPr>
            <p:txBody>
              <a:bodyPr/>
              <a:lstStyle/>
              <a:p>
                <a:pPr>
                  <a:defRPr/>
                </a:pPr>
                <a:endParaRPr lang="es-ES_tradnl" sz="1600">
                  <a:latin typeface="+mn-lt"/>
                </a:endParaRPr>
              </a:p>
            </p:txBody>
          </p:sp>
        </p:grpSp>
      </p:grpSp>
      <p:grpSp>
        <p:nvGrpSpPr>
          <p:cNvPr id="4" name="Group 12"/>
          <p:cNvGrpSpPr>
            <a:grpSpLocks/>
          </p:cNvGrpSpPr>
          <p:nvPr/>
        </p:nvGrpSpPr>
        <p:grpSpPr bwMode="auto">
          <a:xfrm>
            <a:off x="4384675" y="4449763"/>
            <a:ext cx="2543175" cy="1054100"/>
            <a:chOff x="2708" y="2910"/>
            <a:chExt cx="1183" cy="664"/>
          </a:xfrm>
        </p:grpSpPr>
        <p:sp>
          <p:nvSpPr>
            <p:cNvPr id="126989" name="Line 13"/>
            <p:cNvSpPr>
              <a:spLocks noChangeShapeType="1"/>
            </p:cNvSpPr>
            <p:nvPr/>
          </p:nvSpPr>
          <p:spPr bwMode="auto">
            <a:xfrm flipH="1">
              <a:off x="3015" y="2950"/>
              <a:ext cx="0" cy="624"/>
            </a:xfrm>
            <a:prstGeom prst="line">
              <a:avLst/>
            </a:prstGeom>
            <a:noFill/>
            <a:ln w="57150">
              <a:solidFill>
                <a:srgbClr val="FF0000"/>
              </a:solidFill>
              <a:round/>
              <a:headEnd type="triangle" w="med" len="med"/>
              <a:tailEnd/>
            </a:ln>
          </p:spPr>
          <p:txBody>
            <a:bodyPr/>
            <a:lstStyle/>
            <a:p>
              <a:pPr>
                <a:defRPr/>
              </a:pPr>
              <a:endParaRPr lang="es-ES_tradnl" sz="1600">
                <a:latin typeface="+mn-lt"/>
              </a:endParaRPr>
            </a:p>
          </p:txBody>
        </p:sp>
        <p:sp>
          <p:nvSpPr>
            <p:cNvPr id="126990" name="Text Box 14"/>
            <p:cNvSpPr txBox="1">
              <a:spLocks noChangeArrowheads="1"/>
            </p:cNvSpPr>
            <p:nvPr/>
          </p:nvSpPr>
          <p:spPr bwMode="auto">
            <a:xfrm>
              <a:off x="2806" y="3215"/>
              <a:ext cx="252" cy="233"/>
            </a:xfrm>
            <a:prstGeom prst="rect">
              <a:avLst/>
            </a:prstGeom>
            <a:noFill/>
            <a:ln w="9525">
              <a:noFill/>
              <a:miter lim="800000"/>
              <a:headEnd/>
              <a:tailEnd/>
            </a:ln>
          </p:spPr>
          <p:txBody>
            <a:bodyPr>
              <a:spAutoFit/>
            </a:bodyPr>
            <a:lstStyle/>
            <a:p>
              <a:pPr>
                <a:spcBef>
                  <a:spcPct val="50000"/>
                </a:spcBef>
                <a:defRPr/>
              </a:pPr>
              <a:r>
                <a:rPr lang="de-DE" sz="1800" b="1">
                  <a:latin typeface="+mn-lt"/>
                </a:rPr>
                <a:t>.</a:t>
              </a:r>
            </a:p>
          </p:txBody>
        </p:sp>
        <p:sp>
          <p:nvSpPr>
            <p:cNvPr id="126991" name="Freeform 15"/>
            <p:cNvSpPr>
              <a:spLocks/>
            </p:cNvSpPr>
            <p:nvPr/>
          </p:nvSpPr>
          <p:spPr bwMode="auto">
            <a:xfrm>
              <a:off x="2708" y="3296"/>
              <a:ext cx="276" cy="272"/>
            </a:xfrm>
            <a:custGeom>
              <a:avLst/>
              <a:gdLst>
                <a:gd name="T0" fmla="*/ 1 w 548"/>
                <a:gd name="T1" fmla="*/ 0 h 560"/>
                <a:gd name="T2" fmla="*/ 1 w 548"/>
                <a:gd name="T3" fmla="*/ 0 h 560"/>
                <a:gd name="T4" fmla="*/ 1 w 548"/>
                <a:gd name="T5" fmla="*/ 0 h 560"/>
                <a:gd name="T6" fmla="*/ 1 w 548"/>
                <a:gd name="T7" fmla="*/ 0 h 560"/>
                <a:gd name="T8" fmla="*/ 1 w 548"/>
                <a:gd name="T9" fmla="*/ 0 h 560"/>
                <a:gd name="T10" fmla="*/ 1 w 548"/>
                <a:gd name="T11" fmla="*/ 0 h 560"/>
                <a:gd name="T12" fmla="*/ 1 w 548"/>
                <a:gd name="T13" fmla="*/ 0 h 560"/>
                <a:gd name="T14" fmla="*/ 1 w 548"/>
                <a:gd name="T15" fmla="*/ 0 h 560"/>
                <a:gd name="T16" fmla="*/ 1 w 548"/>
                <a:gd name="T17" fmla="*/ 0 h 560"/>
                <a:gd name="T18" fmla="*/ 1 w 548"/>
                <a:gd name="T19" fmla="*/ 0 h 560"/>
                <a:gd name="T20" fmla="*/ 1 w 548"/>
                <a:gd name="T21" fmla="*/ 0 h 560"/>
                <a:gd name="T22" fmla="*/ 1 w 548"/>
                <a:gd name="T23" fmla="*/ 0 h 5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8"/>
                <a:gd name="T37" fmla="*/ 0 h 560"/>
                <a:gd name="T38" fmla="*/ 548 w 548"/>
                <a:gd name="T39" fmla="*/ 560 h 5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8" h="560">
                  <a:moveTo>
                    <a:pt x="12" y="560"/>
                  </a:moveTo>
                  <a:cubicBezTo>
                    <a:pt x="0" y="490"/>
                    <a:pt x="4" y="422"/>
                    <a:pt x="20" y="352"/>
                  </a:cubicBezTo>
                  <a:cubicBezTo>
                    <a:pt x="30" y="306"/>
                    <a:pt x="22" y="290"/>
                    <a:pt x="60" y="264"/>
                  </a:cubicBezTo>
                  <a:cubicBezTo>
                    <a:pt x="85" y="226"/>
                    <a:pt x="73" y="249"/>
                    <a:pt x="92" y="192"/>
                  </a:cubicBezTo>
                  <a:cubicBezTo>
                    <a:pt x="95" y="183"/>
                    <a:pt x="109" y="182"/>
                    <a:pt x="116" y="176"/>
                  </a:cubicBezTo>
                  <a:cubicBezTo>
                    <a:pt x="133" y="161"/>
                    <a:pt x="148" y="144"/>
                    <a:pt x="164" y="128"/>
                  </a:cubicBezTo>
                  <a:cubicBezTo>
                    <a:pt x="171" y="121"/>
                    <a:pt x="173" y="111"/>
                    <a:pt x="180" y="104"/>
                  </a:cubicBezTo>
                  <a:cubicBezTo>
                    <a:pt x="203" y="81"/>
                    <a:pt x="202" y="93"/>
                    <a:pt x="228" y="80"/>
                  </a:cubicBezTo>
                  <a:cubicBezTo>
                    <a:pt x="294" y="47"/>
                    <a:pt x="320" y="32"/>
                    <a:pt x="396" y="24"/>
                  </a:cubicBezTo>
                  <a:cubicBezTo>
                    <a:pt x="412" y="19"/>
                    <a:pt x="428" y="13"/>
                    <a:pt x="444" y="8"/>
                  </a:cubicBezTo>
                  <a:cubicBezTo>
                    <a:pt x="452" y="5"/>
                    <a:pt x="468" y="0"/>
                    <a:pt x="468" y="0"/>
                  </a:cubicBezTo>
                  <a:cubicBezTo>
                    <a:pt x="527" y="10"/>
                    <a:pt x="500" y="8"/>
                    <a:pt x="548" y="8"/>
                  </a:cubicBezTo>
                </a:path>
              </a:pathLst>
            </a:custGeom>
            <a:noFill/>
            <a:ln w="9525">
              <a:solidFill>
                <a:schemeClr val="tx1"/>
              </a:solidFill>
              <a:round/>
              <a:headEnd/>
              <a:tailEnd/>
            </a:ln>
          </p:spPr>
          <p:txBody>
            <a:bodyPr/>
            <a:lstStyle/>
            <a:p>
              <a:pPr>
                <a:defRPr/>
              </a:pPr>
              <a:endParaRPr lang="es-ES_tradnl" sz="1600">
                <a:latin typeface="+mn-lt"/>
              </a:endParaRPr>
            </a:p>
          </p:txBody>
        </p:sp>
        <p:sp>
          <p:nvSpPr>
            <p:cNvPr id="126992" name="Text Box 16"/>
            <p:cNvSpPr txBox="1">
              <a:spLocks noChangeArrowheads="1"/>
            </p:cNvSpPr>
            <p:nvPr/>
          </p:nvSpPr>
          <p:spPr bwMode="auto">
            <a:xfrm>
              <a:off x="3027" y="2910"/>
              <a:ext cx="864" cy="388"/>
            </a:xfrm>
            <a:prstGeom prst="rect">
              <a:avLst/>
            </a:prstGeom>
            <a:noFill/>
            <a:ln w="9525">
              <a:noFill/>
              <a:miter lim="800000"/>
              <a:headEnd/>
              <a:tailEnd/>
            </a:ln>
          </p:spPr>
          <p:txBody>
            <a:bodyPr>
              <a:spAutoFit/>
            </a:bodyPr>
            <a:lstStyle/>
            <a:p>
              <a:pPr algn="l">
                <a:defRPr/>
              </a:pPr>
              <a:r>
                <a:rPr lang="de-DE" sz="1800" dirty="0">
                  <a:solidFill>
                    <a:srgbClr val="CC6600"/>
                  </a:solidFill>
                  <a:latin typeface="+mn-lt"/>
                </a:rPr>
                <a:t>   </a:t>
              </a:r>
              <a:r>
                <a:rPr lang="de-DE" sz="1600" dirty="0">
                  <a:solidFill>
                    <a:srgbClr val="FF0000"/>
                  </a:solidFill>
                  <a:latin typeface="+mn-lt"/>
                </a:rPr>
                <a:t>e    Fehler,</a:t>
              </a:r>
            </a:p>
            <a:p>
              <a:pPr>
                <a:defRPr/>
              </a:pPr>
              <a:r>
                <a:rPr lang="de-DE" sz="1600" dirty="0">
                  <a:solidFill>
                    <a:srgbClr val="FF0000"/>
                  </a:solidFill>
                  <a:latin typeface="+mn-lt"/>
                </a:rPr>
                <a:t>stochastischer Teil</a:t>
              </a:r>
            </a:p>
          </p:txBody>
        </p:sp>
        <p:sp>
          <p:nvSpPr>
            <p:cNvPr id="126993" name="Line 17"/>
            <p:cNvSpPr>
              <a:spLocks noChangeShapeType="1"/>
            </p:cNvSpPr>
            <p:nvPr/>
          </p:nvSpPr>
          <p:spPr bwMode="auto">
            <a:xfrm flipV="1">
              <a:off x="3113" y="2921"/>
              <a:ext cx="64" cy="48"/>
            </a:xfrm>
            <a:prstGeom prst="line">
              <a:avLst/>
            </a:prstGeom>
            <a:noFill/>
            <a:ln w="28575">
              <a:solidFill>
                <a:srgbClr val="FF0000"/>
              </a:solidFill>
              <a:round/>
              <a:headEnd/>
              <a:tailEnd/>
            </a:ln>
          </p:spPr>
          <p:txBody>
            <a:bodyPr/>
            <a:lstStyle/>
            <a:p>
              <a:pPr>
                <a:defRPr/>
              </a:pPr>
              <a:endParaRPr lang="es-ES_tradnl" sz="1600">
                <a:latin typeface="+mn-lt"/>
              </a:endParaRPr>
            </a:p>
          </p:txBody>
        </p:sp>
        <p:sp>
          <p:nvSpPr>
            <p:cNvPr id="126994" name="Line 18"/>
            <p:cNvSpPr>
              <a:spLocks noChangeShapeType="1"/>
            </p:cNvSpPr>
            <p:nvPr/>
          </p:nvSpPr>
          <p:spPr bwMode="auto">
            <a:xfrm flipH="1" flipV="1">
              <a:off x="3170" y="2922"/>
              <a:ext cx="64" cy="48"/>
            </a:xfrm>
            <a:prstGeom prst="line">
              <a:avLst/>
            </a:prstGeom>
            <a:noFill/>
            <a:ln w="28575">
              <a:solidFill>
                <a:srgbClr val="FF0000"/>
              </a:solidFill>
              <a:round/>
              <a:headEnd/>
              <a:tailEnd/>
            </a:ln>
          </p:spPr>
          <p:txBody>
            <a:bodyPr/>
            <a:lstStyle/>
            <a:p>
              <a:pPr>
                <a:defRPr/>
              </a:pPr>
              <a:endParaRPr lang="es-ES_tradnl" sz="1600">
                <a:latin typeface="+mn-lt"/>
              </a:endParaRPr>
            </a:p>
          </p:txBody>
        </p:sp>
      </p:grpSp>
      <p:grpSp>
        <p:nvGrpSpPr>
          <p:cNvPr id="5" name="Group 19"/>
          <p:cNvGrpSpPr>
            <a:grpSpLocks/>
          </p:cNvGrpSpPr>
          <p:nvPr/>
        </p:nvGrpSpPr>
        <p:grpSpPr bwMode="auto">
          <a:xfrm>
            <a:off x="2906713" y="4294188"/>
            <a:ext cx="2139950" cy="1597025"/>
            <a:chOff x="1673" y="2824"/>
            <a:chExt cx="1348" cy="1006"/>
          </a:xfrm>
        </p:grpSpPr>
        <p:sp>
          <p:nvSpPr>
            <p:cNvPr id="126985" name="Line 20"/>
            <p:cNvSpPr>
              <a:spLocks noChangeShapeType="1"/>
            </p:cNvSpPr>
            <p:nvPr/>
          </p:nvSpPr>
          <p:spPr bwMode="auto">
            <a:xfrm rot="10800000" flipH="1">
              <a:off x="1893" y="2940"/>
              <a:ext cx="1128" cy="640"/>
            </a:xfrm>
            <a:prstGeom prst="line">
              <a:avLst/>
            </a:prstGeom>
            <a:noFill/>
            <a:ln w="57150">
              <a:solidFill>
                <a:schemeClr val="tx1"/>
              </a:solidFill>
              <a:round/>
              <a:headEnd type="oval" w="med" len="med"/>
              <a:tailEnd type="triangle" w="med" len="med"/>
            </a:ln>
          </p:spPr>
          <p:txBody>
            <a:bodyPr/>
            <a:lstStyle/>
            <a:p>
              <a:pPr>
                <a:defRPr/>
              </a:pPr>
              <a:endParaRPr lang="es-ES_tradnl" sz="1600">
                <a:latin typeface="+mn-lt"/>
              </a:endParaRPr>
            </a:p>
          </p:txBody>
        </p:sp>
        <p:sp>
          <p:nvSpPr>
            <p:cNvPr id="126986" name="Text Box 21"/>
            <p:cNvSpPr txBox="1">
              <a:spLocks noChangeArrowheads="1"/>
            </p:cNvSpPr>
            <p:nvPr/>
          </p:nvSpPr>
          <p:spPr bwMode="auto">
            <a:xfrm>
              <a:off x="1854" y="2824"/>
              <a:ext cx="1138" cy="213"/>
            </a:xfrm>
            <a:prstGeom prst="rect">
              <a:avLst/>
            </a:prstGeom>
            <a:noFill/>
            <a:ln w="9525">
              <a:noFill/>
              <a:miter lim="800000"/>
              <a:headEnd/>
              <a:tailEnd/>
            </a:ln>
          </p:spPr>
          <p:txBody>
            <a:bodyPr>
              <a:spAutoFit/>
            </a:bodyPr>
            <a:lstStyle/>
            <a:p>
              <a:pPr>
                <a:spcBef>
                  <a:spcPct val="50000"/>
                </a:spcBef>
                <a:defRPr/>
              </a:pPr>
              <a:r>
                <a:rPr lang="de-DE" sz="1600">
                  <a:latin typeface="+mn-lt"/>
                </a:rPr>
                <a:t>„beobachtetes“ y</a:t>
              </a:r>
            </a:p>
          </p:txBody>
        </p:sp>
        <p:sp>
          <p:nvSpPr>
            <p:cNvPr id="126987" name="Text Box 22"/>
            <p:cNvSpPr txBox="1">
              <a:spLocks noChangeArrowheads="1"/>
            </p:cNvSpPr>
            <p:nvPr/>
          </p:nvSpPr>
          <p:spPr bwMode="auto">
            <a:xfrm>
              <a:off x="1673" y="3617"/>
              <a:ext cx="256" cy="213"/>
            </a:xfrm>
            <a:prstGeom prst="rect">
              <a:avLst/>
            </a:prstGeom>
            <a:noFill/>
            <a:ln w="9525">
              <a:noFill/>
              <a:miter lim="800000"/>
              <a:headEnd/>
              <a:tailEnd/>
            </a:ln>
          </p:spPr>
          <p:txBody>
            <a:bodyPr>
              <a:spAutoFit/>
            </a:bodyPr>
            <a:lstStyle/>
            <a:p>
              <a:pPr>
                <a:spcBef>
                  <a:spcPct val="50000"/>
                </a:spcBef>
                <a:defRPr/>
              </a:pPr>
              <a:r>
                <a:rPr lang="de-DE" sz="1600">
                  <a:latin typeface="+mn-lt"/>
                </a:rPr>
                <a:t>y</a:t>
              </a:r>
            </a:p>
          </p:txBody>
        </p:sp>
        <p:sp>
          <p:nvSpPr>
            <p:cNvPr id="126988" name="Line 23"/>
            <p:cNvSpPr>
              <a:spLocks noChangeShapeType="1"/>
            </p:cNvSpPr>
            <p:nvPr/>
          </p:nvSpPr>
          <p:spPr bwMode="auto">
            <a:xfrm flipV="1">
              <a:off x="1696" y="3664"/>
              <a:ext cx="128" cy="0"/>
            </a:xfrm>
            <a:prstGeom prst="line">
              <a:avLst/>
            </a:prstGeom>
            <a:noFill/>
            <a:ln w="28575">
              <a:solidFill>
                <a:schemeClr val="tx1"/>
              </a:solidFill>
              <a:round/>
              <a:headEnd/>
              <a:tailEnd/>
            </a:ln>
          </p:spPr>
          <p:txBody>
            <a:bodyPr/>
            <a:lstStyle/>
            <a:p>
              <a:pPr>
                <a:defRPr/>
              </a:pPr>
              <a:endParaRPr lang="es-ES_tradnl" sz="1600">
                <a:latin typeface="+mn-lt"/>
              </a:endParaRPr>
            </a:p>
          </p:txBody>
        </p:sp>
      </p:grpSp>
      <p:sp>
        <p:nvSpPr>
          <p:cNvPr id="126982" name="Text Box 3"/>
          <p:cNvSpPr txBox="1">
            <a:spLocks noChangeArrowheads="1"/>
          </p:cNvSpPr>
          <p:nvPr/>
        </p:nvSpPr>
        <p:spPr bwMode="auto">
          <a:xfrm>
            <a:off x="6042025" y="1663700"/>
            <a:ext cx="2644775" cy="708025"/>
          </a:xfrm>
          <a:prstGeom prst="rect">
            <a:avLst/>
          </a:prstGeom>
          <a:noFill/>
          <a:ln w="9525">
            <a:noFill/>
            <a:miter lim="800000"/>
            <a:headEnd/>
            <a:tailEnd/>
          </a:ln>
        </p:spPr>
        <p:txBody>
          <a:bodyPr>
            <a:spAutoFit/>
          </a:bodyPr>
          <a:lstStyle/>
          <a:p>
            <a:pPr>
              <a:spcBef>
                <a:spcPct val="50000"/>
              </a:spcBef>
              <a:defRPr/>
            </a:pPr>
            <a:r>
              <a:rPr lang="de-DE" sz="1600">
                <a:latin typeface="+mn-lt"/>
              </a:rPr>
              <a:t>Zufall wesentlich</a:t>
            </a:r>
          </a:p>
          <a:p>
            <a:pPr>
              <a:spcBef>
                <a:spcPct val="50000"/>
              </a:spcBef>
              <a:defRPr/>
            </a:pPr>
            <a:endParaRPr lang="de-DE" sz="1600">
              <a:latin typeface="+mn-lt"/>
            </a:endParaRPr>
          </a:p>
        </p:txBody>
      </p:sp>
      <p:sp>
        <p:nvSpPr>
          <p:cNvPr id="126983" name="Text Box 4"/>
          <p:cNvSpPr txBox="1">
            <a:spLocks noChangeArrowheads="1"/>
          </p:cNvSpPr>
          <p:nvPr/>
        </p:nvSpPr>
        <p:spPr bwMode="auto">
          <a:xfrm>
            <a:off x="355600" y="3132138"/>
            <a:ext cx="1803400" cy="338137"/>
          </a:xfrm>
          <a:prstGeom prst="rect">
            <a:avLst/>
          </a:prstGeom>
          <a:noFill/>
          <a:ln w="9525">
            <a:noFill/>
            <a:miter lim="800000"/>
            <a:headEnd/>
            <a:tailEnd/>
          </a:ln>
        </p:spPr>
        <p:txBody>
          <a:bodyPr>
            <a:spAutoFit/>
          </a:bodyPr>
          <a:lstStyle/>
          <a:p>
            <a:pPr>
              <a:spcBef>
                <a:spcPct val="50000"/>
              </a:spcBef>
              <a:defRPr/>
            </a:pPr>
            <a:r>
              <a:rPr lang="de-DE" sz="1600">
                <a:latin typeface="+mn-lt"/>
              </a:rPr>
              <a:t>Kein Zufall</a:t>
            </a:r>
          </a:p>
        </p:txBody>
      </p:sp>
      <p:sp>
        <p:nvSpPr>
          <p:cNvPr id="126984" name="Text Box 5"/>
          <p:cNvSpPr txBox="1">
            <a:spLocks noChangeArrowheads="1"/>
          </p:cNvSpPr>
          <p:nvPr/>
        </p:nvSpPr>
        <p:spPr bwMode="auto">
          <a:xfrm>
            <a:off x="3244850" y="1689100"/>
            <a:ext cx="2603500" cy="2432050"/>
          </a:xfrm>
          <a:prstGeom prst="rect">
            <a:avLst/>
          </a:prstGeom>
          <a:noFill/>
          <a:ln w="9525">
            <a:noFill/>
            <a:miter lim="800000"/>
            <a:headEnd/>
            <a:tailEnd/>
          </a:ln>
        </p:spPr>
        <p:txBody>
          <a:bodyPr>
            <a:spAutoFit/>
          </a:bodyPr>
          <a:lstStyle/>
          <a:p>
            <a:pPr>
              <a:spcBef>
                <a:spcPct val="50000"/>
              </a:spcBef>
              <a:defRPr/>
            </a:pPr>
            <a:r>
              <a:rPr lang="de-DE" sz="1600">
                <a:latin typeface="+mn-lt"/>
              </a:rPr>
              <a:t>Zufall unwesentlich</a:t>
            </a:r>
          </a:p>
          <a:p>
            <a:pPr>
              <a:spcBef>
                <a:spcPct val="50000"/>
              </a:spcBef>
              <a:defRPr/>
            </a:pPr>
            <a:r>
              <a:rPr lang="de-DE" sz="1600">
                <a:latin typeface="+mn-lt"/>
              </a:rPr>
              <a:t>Statistische Gesetze (H. Hörz)</a:t>
            </a:r>
          </a:p>
          <a:p>
            <a:pPr>
              <a:spcBef>
                <a:spcPct val="50000"/>
              </a:spcBef>
              <a:defRPr/>
            </a:pPr>
            <a:r>
              <a:rPr lang="de-DE" sz="1600">
                <a:latin typeface="+mn-lt"/>
              </a:rPr>
              <a:t>In der Ökonometrie   /Regressionsanalyse wird Zufall als Fehler oder Restgröße behandelt</a:t>
            </a:r>
          </a:p>
          <a:p>
            <a:pPr>
              <a:spcBef>
                <a:spcPct val="50000"/>
              </a:spcBef>
              <a:defRPr/>
            </a:pPr>
            <a:endParaRPr lang="de-DE" sz="1600">
              <a:latin typeface="+mn-lt"/>
            </a:endParaRPr>
          </a:p>
        </p:txBody>
      </p:sp>
      <p:sp>
        <p:nvSpPr>
          <p:cNvPr id="38920" name="Rectangle 2"/>
          <p:cNvSpPr>
            <a:spLocks noGrp="1" noChangeArrowheads="1"/>
          </p:cNvSpPr>
          <p:nvPr>
            <p:ph type="title"/>
          </p:nvPr>
        </p:nvSpPr>
        <p:spPr>
          <a:xfrm>
            <a:off x="0" y="274638"/>
            <a:ext cx="9144000" cy="1143000"/>
          </a:xfrm>
        </p:spPr>
        <p:txBody>
          <a:bodyPr/>
          <a:lstStyle/>
          <a:p>
            <a:pPr algn="l" eaLnBrk="1" hangingPunct="1"/>
            <a:r>
              <a:rPr lang="de-DE" sz="2400" dirty="0" smtClean="0"/>
              <a:t>    </a:t>
            </a:r>
            <a:r>
              <a:rPr lang="de-DE" sz="2800" i="1" dirty="0" smtClean="0">
                <a:solidFill>
                  <a:schemeClr val="accent2"/>
                </a:solidFill>
              </a:rPr>
              <a:t>Wie kann der Zufall behandelt werden?</a:t>
            </a:r>
            <a:br>
              <a:rPr lang="de-DE" sz="2800" i="1" dirty="0" smtClean="0">
                <a:solidFill>
                  <a:schemeClr val="accent2"/>
                </a:solidFill>
              </a:rPr>
            </a:br>
            <a:r>
              <a:rPr lang="de-DE" sz="2800" i="1" dirty="0" smtClean="0">
                <a:solidFill>
                  <a:schemeClr val="accent2"/>
                </a:solidFill>
              </a:rPr>
              <a:t> </a:t>
            </a:r>
            <a:r>
              <a:rPr lang="de-DE" sz="2400" dirty="0" smtClean="0"/>
              <a:t/>
            </a:r>
            <a:br>
              <a:rPr lang="de-DE" sz="2400" dirty="0" smtClean="0"/>
            </a:br>
            <a:r>
              <a:rPr lang="de-DE" sz="2400" dirty="0" smtClean="0"/>
              <a:t>    </a:t>
            </a:r>
            <a:r>
              <a:rPr lang="de-DE" sz="1800" dirty="0" smtClean="0"/>
              <a:t>Kybernetik 0. Ordnung      </a:t>
            </a:r>
            <a:r>
              <a:rPr lang="de-DE" sz="1800" dirty="0" smtClean="0"/>
              <a:t>           Kybernetik </a:t>
            </a:r>
            <a:r>
              <a:rPr lang="de-DE" sz="1800" dirty="0" smtClean="0"/>
              <a:t>1. Ordnung </a:t>
            </a:r>
            <a:r>
              <a:rPr lang="de-DE" sz="1400" dirty="0" smtClean="0"/>
              <a:t>           </a:t>
            </a:r>
            <a:r>
              <a:rPr lang="de-DE" sz="1400" dirty="0" smtClean="0"/>
              <a:t>      </a:t>
            </a:r>
            <a:r>
              <a:rPr lang="de-DE" sz="1800" dirty="0" smtClean="0"/>
              <a:t>Kybernetik 2. Ordnung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6563"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6656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2010</a:t>
            </a:r>
          </a:p>
        </p:txBody>
      </p:sp>
      <p:sp>
        <p:nvSpPr>
          <p:cNvPr id="6656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7587" name="Picture 2"/>
          <p:cNvPicPr>
            <a:picLocks noChangeAspect="1" noChangeArrowheads="1"/>
          </p:cNvPicPr>
          <p:nvPr/>
        </p:nvPicPr>
        <p:blipFill>
          <a:blip r:embed="rId2" cstate="print"/>
          <a:srcRect/>
          <a:stretch>
            <a:fillRect/>
          </a:stretch>
        </p:blipFill>
        <p:spPr bwMode="auto">
          <a:xfrm>
            <a:off x="4763" y="971550"/>
            <a:ext cx="9134475" cy="4914900"/>
          </a:xfrm>
          <a:prstGeom prst="rect">
            <a:avLst/>
          </a:prstGeom>
          <a:noFill/>
          <a:ln w="9525">
            <a:noFill/>
            <a:miter lim="800000"/>
            <a:headEnd/>
            <a:tailEnd/>
          </a:ln>
        </p:spPr>
      </p:pic>
      <p:sp>
        <p:nvSpPr>
          <p:cNvPr id="6758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2011</a:t>
            </a:r>
          </a:p>
        </p:txBody>
      </p:sp>
      <p:sp>
        <p:nvSpPr>
          <p:cNvPr id="6758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8611"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6861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2012</a:t>
            </a:r>
          </a:p>
        </p:txBody>
      </p:sp>
      <p:sp>
        <p:nvSpPr>
          <p:cNvPr id="6861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9635"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6963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2013</a:t>
            </a:r>
          </a:p>
        </p:txBody>
      </p:sp>
      <p:sp>
        <p:nvSpPr>
          <p:cNvPr id="6963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0659" name="Picture 2"/>
          <p:cNvPicPr>
            <a:picLocks noChangeAspect="1" noChangeArrowheads="1"/>
          </p:cNvPicPr>
          <p:nvPr/>
        </p:nvPicPr>
        <p:blipFill>
          <a:blip r:embed="rId2" cstate="print"/>
          <a:srcRect/>
          <a:stretch>
            <a:fillRect/>
          </a:stretch>
        </p:blipFill>
        <p:spPr bwMode="auto">
          <a:xfrm>
            <a:off x="4763" y="957263"/>
            <a:ext cx="9134475" cy="4943475"/>
          </a:xfrm>
          <a:prstGeom prst="rect">
            <a:avLst/>
          </a:prstGeom>
          <a:noFill/>
          <a:ln w="9525">
            <a:noFill/>
            <a:miter lim="800000"/>
            <a:headEnd/>
            <a:tailEnd/>
          </a:ln>
        </p:spPr>
      </p:pic>
      <p:sp>
        <p:nvSpPr>
          <p:cNvPr id="7066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2014</a:t>
            </a:r>
          </a:p>
        </p:txBody>
      </p:sp>
      <p:sp>
        <p:nvSpPr>
          <p:cNvPr id="7066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1683"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7168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2015</a:t>
            </a:r>
          </a:p>
        </p:txBody>
      </p:sp>
      <p:sp>
        <p:nvSpPr>
          <p:cNvPr id="7168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2707"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7270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2016</a:t>
            </a:r>
          </a:p>
        </p:txBody>
      </p:sp>
      <p:sp>
        <p:nvSpPr>
          <p:cNvPr id="7270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3731" name="Picture 2"/>
          <p:cNvPicPr>
            <a:picLocks noChangeAspect="1" noChangeArrowheads="1"/>
          </p:cNvPicPr>
          <p:nvPr/>
        </p:nvPicPr>
        <p:blipFill>
          <a:blip r:embed="rId2" cstate="print"/>
          <a:srcRect/>
          <a:stretch>
            <a:fillRect/>
          </a:stretch>
        </p:blipFill>
        <p:spPr bwMode="auto">
          <a:xfrm>
            <a:off x="4763" y="957263"/>
            <a:ext cx="9134475" cy="4943475"/>
          </a:xfrm>
          <a:prstGeom prst="rect">
            <a:avLst/>
          </a:prstGeom>
          <a:noFill/>
          <a:ln w="9525">
            <a:noFill/>
            <a:miter lim="800000"/>
            <a:headEnd/>
            <a:tailEnd/>
          </a:ln>
        </p:spPr>
      </p:pic>
      <p:sp>
        <p:nvSpPr>
          <p:cNvPr id="7373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2017</a:t>
            </a:r>
          </a:p>
        </p:txBody>
      </p:sp>
      <p:sp>
        <p:nvSpPr>
          <p:cNvPr id="7373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4755"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7475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2018</a:t>
            </a:r>
          </a:p>
        </p:txBody>
      </p:sp>
      <p:sp>
        <p:nvSpPr>
          <p:cNvPr id="7475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5779" name="Picture 2"/>
          <p:cNvPicPr>
            <a:picLocks noChangeAspect="1" noChangeArrowheads="1"/>
          </p:cNvPicPr>
          <p:nvPr/>
        </p:nvPicPr>
        <p:blipFill>
          <a:blip r:embed="rId2" cstate="print"/>
          <a:srcRect/>
          <a:stretch>
            <a:fillRect/>
          </a:stretch>
        </p:blipFill>
        <p:spPr bwMode="auto">
          <a:xfrm>
            <a:off x="9525" y="966788"/>
            <a:ext cx="9124950" cy="4924425"/>
          </a:xfrm>
          <a:prstGeom prst="rect">
            <a:avLst/>
          </a:prstGeom>
          <a:noFill/>
          <a:ln w="9525">
            <a:noFill/>
            <a:miter lim="800000"/>
            <a:headEnd/>
            <a:tailEnd/>
          </a:ln>
        </p:spPr>
      </p:pic>
      <p:sp>
        <p:nvSpPr>
          <p:cNvPr id="7578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2019</a:t>
            </a:r>
          </a:p>
        </p:txBody>
      </p:sp>
      <p:sp>
        <p:nvSpPr>
          <p:cNvPr id="7578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0"/>
            <a:ext cx="7772400" cy="903288"/>
          </a:xfrm>
        </p:spPr>
        <p:txBody>
          <a:bodyPr rtlCol="0">
            <a:noAutofit/>
          </a:bodyPr>
          <a:lstStyle/>
          <a:p>
            <a:pPr fontAlgn="auto">
              <a:spcAft>
                <a:spcPts val="0"/>
              </a:spcAft>
              <a:defRPr/>
            </a:pPr>
            <a:r>
              <a:rPr lang="de-DE" sz="2800" i="1" kern="0" dirty="0" smtClean="0">
                <a:solidFill>
                  <a:schemeClr val="accent2"/>
                </a:solidFill>
              </a:rPr>
              <a:t>Wissensproduktion im Veränderungszyklus als</a:t>
            </a:r>
            <a:br>
              <a:rPr lang="de-DE" sz="2800" i="1" kern="0" dirty="0" smtClean="0">
                <a:solidFill>
                  <a:schemeClr val="accent2"/>
                </a:solidFill>
              </a:rPr>
            </a:br>
            <a:r>
              <a:rPr lang="de-DE" sz="2800" i="1" kern="0" dirty="0" smtClean="0">
                <a:solidFill>
                  <a:schemeClr val="accent2"/>
                </a:solidFill>
              </a:rPr>
              <a:t>Widerspiegelung und Vergegenständlichung</a:t>
            </a:r>
          </a:p>
        </p:txBody>
      </p:sp>
      <p:sp>
        <p:nvSpPr>
          <p:cNvPr id="11267" name="Line 4"/>
          <p:cNvSpPr>
            <a:spLocks noChangeShapeType="1"/>
          </p:cNvSpPr>
          <p:nvPr/>
        </p:nvSpPr>
        <p:spPr bwMode="auto">
          <a:xfrm rot="5400000" flipH="1" flipV="1">
            <a:off x="961231" y="3542507"/>
            <a:ext cx="1477963" cy="0"/>
          </a:xfrm>
          <a:prstGeom prst="line">
            <a:avLst/>
          </a:prstGeom>
          <a:noFill/>
          <a:ln w="28575">
            <a:solidFill>
              <a:schemeClr val="tx1"/>
            </a:solidFill>
            <a:round/>
            <a:headEnd/>
            <a:tailEnd type="triangle" w="med" len="med"/>
          </a:ln>
        </p:spPr>
        <p:txBody>
          <a:bodyPr/>
          <a:lstStyle/>
          <a:p>
            <a:endParaRPr lang="en-US"/>
          </a:p>
        </p:txBody>
      </p:sp>
      <p:sp>
        <p:nvSpPr>
          <p:cNvPr id="11268" name="Line 5"/>
          <p:cNvSpPr>
            <a:spLocks noChangeShapeType="1"/>
          </p:cNvSpPr>
          <p:nvPr/>
        </p:nvSpPr>
        <p:spPr bwMode="auto">
          <a:xfrm flipH="1">
            <a:off x="2255838" y="4808538"/>
            <a:ext cx="2965450" cy="0"/>
          </a:xfrm>
          <a:prstGeom prst="line">
            <a:avLst/>
          </a:prstGeom>
          <a:noFill/>
          <a:ln w="28575">
            <a:solidFill>
              <a:schemeClr val="tx1"/>
            </a:solidFill>
            <a:round/>
            <a:headEnd/>
            <a:tailEnd type="triangle" w="med" len="med"/>
          </a:ln>
        </p:spPr>
        <p:txBody>
          <a:bodyPr/>
          <a:lstStyle/>
          <a:p>
            <a:endParaRPr lang="en-US"/>
          </a:p>
        </p:txBody>
      </p:sp>
      <p:sp>
        <p:nvSpPr>
          <p:cNvPr id="11269" name="Line 6"/>
          <p:cNvSpPr>
            <a:spLocks noChangeShapeType="1"/>
          </p:cNvSpPr>
          <p:nvPr/>
        </p:nvSpPr>
        <p:spPr bwMode="auto">
          <a:xfrm flipH="1">
            <a:off x="6756400" y="4808538"/>
            <a:ext cx="244475" cy="0"/>
          </a:xfrm>
          <a:prstGeom prst="line">
            <a:avLst/>
          </a:prstGeom>
          <a:noFill/>
          <a:ln w="28575">
            <a:solidFill>
              <a:schemeClr val="tx1"/>
            </a:solidFill>
            <a:round/>
            <a:headEnd/>
            <a:tailEnd type="triangle" w="med" len="med"/>
          </a:ln>
        </p:spPr>
        <p:txBody>
          <a:bodyPr/>
          <a:lstStyle/>
          <a:p>
            <a:endParaRPr lang="en-US"/>
          </a:p>
        </p:txBody>
      </p:sp>
      <p:sp>
        <p:nvSpPr>
          <p:cNvPr id="11270" name="Line 7"/>
          <p:cNvSpPr>
            <a:spLocks noChangeShapeType="1"/>
          </p:cNvSpPr>
          <p:nvPr/>
        </p:nvSpPr>
        <p:spPr bwMode="auto">
          <a:xfrm rot="5400000">
            <a:off x="6921500" y="3478213"/>
            <a:ext cx="1412875" cy="0"/>
          </a:xfrm>
          <a:prstGeom prst="line">
            <a:avLst/>
          </a:prstGeom>
          <a:noFill/>
          <a:ln w="28575">
            <a:solidFill>
              <a:schemeClr val="tx1"/>
            </a:solidFill>
            <a:round/>
            <a:headEnd/>
            <a:tailEnd type="triangle" w="med" len="med"/>
          </a:ln>
        </p:spPr>
        <p:txBody>
          <a:bodyPr/>
          <a:lstStyle/>
          <a:p>
            <a:endParaRPr lang="en-US"/>
          </a:p>
        </p:txBody>
      </p:sp>
      <p:sp>
        <p:nvSpPr>
          <p:cNvPr id="11271" name="Line 8"/>
          <p:cNvSpPr>
            <a:spLocks noChangeShapeType="1"/>
          </p:cNvSpPr>
          <p:nvPr/>
        </p:nvSpPr>
        <p:spPr bwMode="auto">
          <a:xfrm>
            <a:off x="2709863" y="2081213"/>
            <a:ext cx="1500187" cy="0"/>
          </a:xfrm>
          <a:prstGeom prst="line">
            <a:avLst/>
          </a:prstGeom>
          <a:noFill/>
          <a:ln w="28575">
            <a:solidFill>
              <a:schemeClr val="tx1"/>
            </a:solidFill>
            <a:round/>
            <a:headEnd/>
            <a:tailEnd type="triangle" w="med" len="med"/>
          </a:ln>
        </p:spPr>
        <p:txBody>
          <a:bodyPr/>
          <a:lstStyle/>
          <a:p>
            <a:endParaRPr lang="en-US"/>
          </a:p>
        </p:txBody>
      </p:sp>
      <p:pic>
        <p:nvPicPr>
          <p:cNvPr id="11272" name="Picture 9"/>
          <p:cNvPicPr>
            <a:picLocks noChangeAspect="1" noChangeArrowheads="1"/>
          </p:cNvPicPr>
          <p:nvPr/>
        </p:nvPicPr>
        <p:blipFill>
          <a:blip r:embed="rId2" cstate="print"/>
          <a:srcRect/>
          <a:stretch>
            <a:fillRect/>
          </a:stretch>
        </p:blipFill>
        <p:spPr bwMode="auto">
          <a:xfrm>
            <a:off x="792163" y="1441450"/>
            <a:ext cx="1938337" cy="1295400"/>
          </a:xfrm>
          <a:prstGeom prst="rect">
            <a:avLst/>
          </a:prstGeom>
          <a:noFill/>
          <a:ln w="9525">
            <a:noFill/>
            <a:miter lim="800000"/>
            <a:headEnd/>
            <a:tailEnd/>
          </a:ln>
        </p:spPr>
      </p:pic>
      <p:pic>
        <p:nvPicPr>
          <p:cNvPr id="11273" name="Picture 10"/>
          <p:cNvPicPr>
            <a:picLocks noChangeAspect="1" noChangeArrowheads="1"/>
          </p:cNvPicPr>
          <p:nvPr/>
        </p:nvPicPr>
        <p:blipFill>
          <a:blip r:embed="rId3" cstate="print"/>
          <a:srcRect/>
          <a:stretch>
            <a:fillRect/>
          </a:stretch>
        </p:blipFill>
        <p:spPr bwMode="auto">
          <a:xfrm>
            <a:off x="4224338" y="1422400"/>
            <a:ext cx="1101725" cy="1281113"/>
          </a:xfrm>
          <a:prstGeom prst="rect">
            <a:avLst/>
          </a:prstGeom>
          <a:noFill/>
          <a:ln w="9525">
            <a:noFill/>
            <a:miter lim="800000"/>
            <a:headEnd/>
            <a:tailEnd/>
          </a:ln>
        </p:spPr>
      </p:pic>
      <p:sp>
        <p:nvSpPr>
          <p:cNvPr id="11274" name="Text Box 11"/>
          <p:cNvSpPr txBox="1">
            <a:spLocks noChangeArrowheads="1"/>
          </p:cNvSpPr>
          <p:nvPr/>
        </p:nvSpPr>
        <p:spPr bwMode="auto">
          <a:xfrm>
            <a:off x="1133475" y="1882775"/>
            <a:ext cx="1166813" cy="368300"/>
          </a:xfrm>
          <a:prstGeom prst="rect">
            <a:avLst/>
          </a:prstGeom>
          <a:noFill/>
          <a:ln w="9525">
            <a:noFill/>
            <a:miter lim="800000"/>
            <a:headEnd/>
            <a:tailEnd/>
          </a:ln>
        </p:spPr>
        <p:txBody>
          <a:bodyPr wrap="none">
            <a:spAutoFit/>
          </a:bodyPr>
          <a:lstStyle/>
          <a:p>
            <a:r>
              <a:rPr lang="de-DE">
                <a:latin typeface="Calibri" pitchFamily="34" charset="0"/>
                <a:cs typeface="Arial" charset="0"/>
              </a:rPr>
              <a:t>die „Welt“</a:t>
            </a:r>
          </a:p>
        </p:txBody>
      </p:sp>
      <p:pic>
        <p:nvPicPr>
          <p:cNvPr id="11275" name="Picture 12"/>
          <p:cNvPicPr>
            <a:picLocks noChangeAspect="1" noChangeArrowheads="1"/>
          </p:cNvPicPr>
          <p:nvPr/>
        </p:nvPicPr>
        <p:blipFill>
          <a:blip r:embed="rId4" cstate="print"/>
          <a:srcRect/>
          <a:stretch>
            <a:fillRect/>
          </a:stretch>
        </p:blipFill>
        <p:spPr bwMode="auto">
          <a:xfrm>
            <a:off x="2990850" y="1717675"/>
            <a:ext cx="958850" cy="661988"/>
          </a:xfrm>
          <a:prstGeom prst="rect">
            <a:avLst/>
          </a:prstGeom>
          <a:noFill/>
          <a:ln w="9525">
            <a:noFill/>
            <a:miter lim="800000"/>
            <a:headEnd/>
            <a:tailEnd/>
          </a:ln>
        </p:spPr>
      </p:pic>
      <p:grpSp>
        <p:nvGrpSpPr>
          <p:cNvPr id="11276" name="Group 13"/>
          <p:cNvGrpSpPr>
            <a:grpSpLocks/>
          </p:cNvGrpSpPr>
          <p:nvPr/>
        </p:nvGrpSpPr>
        <p:grpSpPr bwMode="auto">
          <a:xfrm>
            <a:off x="5502275" y="1455738"/>
            <a:ext cx="1081088" cy="779462"/>
            <a:chOff x="3402" y="1580"/>
            <a:chExt cx="806" cy="635"/>
          </a:xfrm>
        </p:grpSpPr>
        <p:pic>
          <p:nvPicPr>
            <p:cNvPr id="11323" name="Picture 14"/>
            <p:cNvPicPr>
              <a:picLocks noChangeAspect="1" noChangeArrowheads="1"/>
            </p:cNvPicPr>
            <p:nvPr/>
          </p:nvPicPr>
          <p:blipFill>
            <a:blip r:embed="rId5" cstate="print"/>
            <a:srcRect/>
            <a:stretch>
              <a:fillRect/>
            </a:stretch>
          </p:blipFill>
          <p:spPr bwMode="auto">
            <a:xfrm>
              <a:off x="3470" y="1580"/>
              <a:ext cx="738" cy="444"/>
            </a:xfrm>
            <a:prstGeom prst="rect">
              <a:avLst/>
            </a:prstGeom>
            <a:solidFill>
              <a:schemeClr val="accent1">
                <a:alpha val="0"/>
              </a:schemeClr>
            </a:solidFill>
            <a:ln w="9525">
              <a:noFill/>
              <a:miter lim="800000"/>
              <a:headEnd/>
              <a:tailEnd/>
            </a:ln>
          </p:spPr>
        </p:pic>
        <p:grpSp>
          <p:nvGrpSpPr>
            <p:cNvPr id="11324" name="Group 15"/>
            <p:cNvGrpSpPr>
              <a:grpSpLocks/>
            </p:cNvGrpSpPr>
            <p:nvPr/>
          </p:nvGrpSpPr>
          <p:grpSpPr bwMode="auto">
            <a:xfrm>
              <a:off x="3402" y="1580"/>
              <a:ext cx="738" cy="635"/>
              <a:chOff x="3447" y="1616"/>
              <a:chExt cx="738" cy="635"/>
            </a:xfrm>
          </p:grpSpPr>
          <p:pic>
            <p:nvPicPr>
              <p:cNvPr id="11325" name="Picture 16"/>
              <p:cNvPicPr>
                <a:picLocks noChangeAspect="1" noChangeArrowheads="1"/>
              </p:cNvPicPr>
              <p:nvPr/>
            </p:nvPicPr>
            <p:blipFill>
              <a:blip r:embed="rId6" cstate="print"/>
              <a:srcRect/>
              <a:stretch>
                <a:fillRect/>
              </a:stretch>
            </p:blipFill>
            <p:spPr bwMode="auto">
              <a:xfrm>
                <a:off x="3447" y="1616"/>
                <a:ext cx="738" cy="444"/>
              </a:xfrm>
              <a:prstGeom prst="rect">
                <a:avLst/>
              </a:prstGeom>
              <a:noFill/>
              <a:ln w="9525">
                <a:noFill/>
                <a:miter lim="800000"/>
                <a:headEnd/>
                <a:tailEnd/>
              </a:ln>
            </p:spPr>
          </p:pic>
          <p:sp>
            <p:nvSpPr>
              <p:cNvPr id="11326" name="Text Box 17"/>
              <p:cNvSpPr txBox="1">
                <a:spLocks noChangeArrowheads="1"/>
              </p:cNvSpPr>
              <p:nvPr/>
            </p:nvSpPr>
            <p:spPr bwMode="auto">
              <a:xfrm>
                <a:off x="3538" y="1730"/>
                <a:ext cx="612" cy="521"/>
              </a:xfrm>
              <a:prstGeom prst="rect">
                <a:avLst/>
              </a:prstGeom>
              <a:noFill/>
              <a:ln w="9525">
                <a:noFill/>
                <a:miter lim="800000"/>
                <a:headEnd/>
                <a:tailEnd/>
              </a:ln>
            </p:spPr>
            <p:txBody>
              <a:bodyPr>
                <a:spAutoFit/>
              </a:bodyPr>
              <a:lstStyle/>
              <a:p>
                <a:pPr>
                  <a:spcBef>
                    <a:spcPct val="50000"/>
                  </a:spcBef>
                </a:pPr>
                <a:r>
                  <a:rPr lang="de-DE">
                    <a:latin typeface="Calibri" pitchFamily="34" charset="0"/>
                    <a:cs typeface="Arial" charset="0"/>
                  </a:rPr>
                  <a:t>§x“?+*</a:t>
                </a:r>
              </a:p>
            </p:txBody>
          </p:sp>
        </p:grpSp>
      </p:grpSp>
      <p:sp>
        <p:nvSpPr>
          <p:cNvPr id="11277" name="Text Box 18"/>
          <p:cNvSpPr txBox="1">
            <a:spLocks noChangeArrowheads="1"/>
          </p:cNvSpPr>
          <p:nvPr/>
        </p:nvSpPr>
        <p:spPr bwMode="auto">
          <a:xfrm>
            <a:off x="2813050" y="1046163"/>
            <a:ext cx="3321050" cy="646112"/>
          </a:xfrm>
          <a:prstGeom prst="rect">
            <a:avLst/>
          </a:prstGeom>
          <a:noFill/>
          <a:ln w="9525">
            <a:noFill/>
            <a:miter lim="800000"/>
            <a:headEnd/>
            <a:tailEnd/>
          </a:ln>
        </p:spPr>
        <p:txBody>
          <a:bodyPr>
            <a:spAutoFit/>
          </a:bodyPr>
          <a:lstStyle/>
          <a:p>
            <a:pPr>
              <a:spcBef>
                <a:spcPct val="50000"/>
              </a:spcBef>
            </a:pPr>
            <a:r>
              <a:rPr lang="de-DE" b="1" dirty="0">
                <a:latin typeface="Calibri" pitchFamily="34" charset="0"/>
                <a:cs typeface="Arial" charset="0"/>
              </a:rPr>
              <a:t>Widerspiegelung</a:t>
            </a:r>
            <a:r>
              <a:rPr lang="de-DE" dirty="0">
                <a:latin typeface="Calibri" pitchFamily="34" charset="0"/>
                <a:cs typeface="Arial" charset="0"/>
              </a:rPr>
              <a:t> = Abbildung und Entwurf</a:t>
            </a:r>
          </a:p>
        </p:txBody>
      </p:sp>
      <p:grpSp>
        <p:nvGrpSpPr>
          <p:cNvPr id="11278" name="Group 19"/>
          <p:cNvGrpSpPr>
            <a:grpSpLocks/>
          </p:cNvGrpSpPr>
          <p:nvPr/>
        </p:nvGrpSpPr>
        <p:grpSpPr bwMode="auto">
          <a:xfrm>
            <a:off x="5502275" y="2081213"/>
            <a:ext cx="1081088" cy="582612"/>
            <a:chOff x="3402" y="1580"/>
            <a:chExt cx="806" cy="444"/>
          </a:xfrm>
        </p:grpSpPr>
        <p:pic>
          <p:nvPicPr>
            <p:cNvPr id="11319" name="Picture 20"/>
            <p:cNvPicPr>
              <a:picLocks noChangeAspect="1" noChangeArrowheads="1"/>
            </p:cNvPicPr>
            <p:nvPr/>
          </p:nvPicPr>
          <p:blipFill>
            <a:blip r:embed="rId5" cstate="print"/>
            <a:srcRect/>
            <a:stretch>
              <a:fillRect/>
            </a:stretch>
          </p:blipFill>
          <p:spPr bwMode="auto">
            <a:xfrm>
              <a:off x="3470" y="1580"/>
              <a:ext cx="738" cy="444"/>
            </a:xfrm>
            <a:prstGeom prst="rect">
              <a:avLst/>
            </a:prstGeom>
            <a:solidFill>
              <a:schemeClr val="accent1">
                <a:alpha val="0"/>
              </a:schemeClr>
            </a:solidFill>
            <a:ln w="9525">
              <a:noFill/>
              <a:miter lim="800000"/>
              <a:headEnd/>
              <a:tailEnd/>
            </a:ln>
          </p:spPr>
        </p:pic>
        <p:grpSp>
          <p:nvGrpSpPr>
            <p:cNvPr id="11320" name="Group 21"/>
            <p:cNvGrpSpPr>
              <a:grpSpLocks/>
            </p:cNvGrpSpPr>
            <p:nvPr/>
          </p:nvGrpSpPr>
          <p:grpSpPr bwMode="auto">
            <a:xfrm>
              <a:off x="3402" y="1580"/>
              <a:ext cx="738" cy="444"/>
              <a:chOff x="3447" y="1616"/>
              <a:chExt cx="738" cy="444"/>
            </a:xfrm>
          </p:grpSpPr>
          <p:pic>
            <p:nvPicPr>
              <p:cNvPr id="11321" name="Picture 22"/>
              <p:cNvPicPr>
                <a:picLocks noChangeAspect="1" noChangeArrowheads="1"/>
              </p:cNvPicPr>
              <p:nvPr/>
            </p:nvPicPr>
            <p:blipFill>
              <a:blip r:embed="rId6" cstate="print"/>
              <a:srcRect/>
              <a:stretch>
                <a:fillRect/>
              </a:stretch>
            </p:blipFill>
            <p:spPr bwMode="auto">
              <a:xfrm>
                <a:off x="3447" y="1616"/>
                <a:ext cx="738" cy="444"/>
              </a:xfrm>
              <a:prstGeom prst="rect">
                <a:avLst/>
              </a:prstGeom>
              <a:noFill/>
              <a:ln w="9525">
                <a:noFill/>
                <a:miter lim="800000"/>
                <a:headEnd/>
                <a:tailEnd/>
              </a:ln>
            </p:spPr>
          </p:pic>
          <p:sp>
            <p:nvSpPr>
              <p:cNvPr id="11322" name="Text Box 23"/>
              <p:cNvSpPr txBox="1">
                <a:spLocks noChangeArrowheads="1"/>
              </p:cNvSpPr>
              <p:nvPr/>
            </p:nvSpPr>
            <p:spPr bwMode="auto">
              <a:xfrm>
                <a:off x="3538" y="1729"/>
                <a:ext cx="612" cy="279"/>
              </a:xfrm>
              <a:prstGeom prst="rect">
                <a:avLst/>
              </a:prstGeom>
              <a:noFill/>
              <a:ln w="9525">
                <a:noFill/>
                <a:miter lim="800000"/>
                <a:headEnd/>
                <a:tailEnd/>
              </a:ln>
            </p:spPr>
            <p:txBody>
              <a:bodyPr>
                <a:spAutoFit/>
              </a:bodyPr>
              <a:lstStyle/>
              <a:p>
                <a:pPr>
                  <a:spcBef>
                    <a:spcPct val="50000"/>
                  </a:spcBef>
                </a:pPr>
                <a:r>
                  <a:rPr lang="de-DE">
                    <a:latin typeface="Calibri" pitchFamily="34" charset="0"/>
                    <a:cs typeface="Arial" charset="0"/>
                  </a:rPr>
                  <a:t>~$}[%</a:t>
                </a:r>
              </a:p>
            </p:txBody>
          </p:sp>
        </p:grpSp>
      </p:grpSp>
      <p:pic>
        <p:nvPicPr>
          <p:cNvPr id="11279" name="Picture 24"/>
          <p:cNvPicPr>
            <a:picLocks noChangeAspect="1" noChangeArrowheads="1"/>
          </p:cNvPicPr>
          <p:nvPr/>
        </p:nvPicPr>
        <p:blipFill>
          <a:blip r:embed="rId7" cstate="print"/>
          <a:srcRect/>
          <a:stretch>
            <a:fillRect/>
          </a:stretch>
        </p:blipFill>
        <p:spPr bwMode="auto">
          <a:xfrm>
            <a:off x="6831013" y="1389063"/>
            <a:ext cx="1355725" cy="1347787"/>
          </a:xfrm>
          <a:prstGeom prst="rect">
            <a:avLst/>
          </a:prstGeom>
          <a:noFill/>
          <a:ln w="9525">
            <a:noFill/>
            <a:miter lim="800000"/>
            <a:headEnd/>
            <a:tailEnd/>
          </a:ln>
        </p:spPr>
      </p:pic>
      <p:sp>
        <p:nvSpPr>
          <p:cNvPr id="11280" name="Line 25"/>
          <p:cNvSpPr>
            <a:spLocks noChangeShapeType="1"/>
          </p:cNvSpPr>
          <p:nvPr/>
        </p:nvSpPr>
        <p:spPr bwMode="auto">
          <a:xfrm>
            <a:off x="5326063" y="2047875"/>
            <a:ext cx="1500187" cy="0"/>
          </a:xfrm>
          <a:prstGeom prst="line">
            <a:avLst/>
          </a:prstGeom>
          <a:noFill/>
          <a:ln w="28575">
            <a:solidFill>
              <a:schemeClr val="tx1"/>
            </a:solidFill>
            <a:round/>
            <a:headEnd/>
            <a:tailEnd type="triangle" w="med" len="med"/>
          </a:ln>
        </p:spPr>
        <p:txBody>
          <a:bodyPr/>
          <a:lstStyle/>
          <a:p>
            <a:endParaRPr lang="en-US"/>
          </a:p>
        </p:txBody>
      </p:sp>
      <p:pic>
        <p:nvPicPr>
          <p:cNvPr id="11281" name="Picture 26"/>
          <p:cNvPicPr>
            <a:picLocks noChangeAspect="1" noChangeArrowheads="1"/>
          </p:cNvPicPr>
          <p:nvPr/>
        </p:nvPicPr>
        <p:blipFill>
          <a:blip r:embed="rId8" cstate="print"/>
          <a:srcRect/>
          <a:stretch>
            <a:fillRect/>
          </a:stretch>
        </p:blipFill>
        <p:spPr bwMode="auto">
          <a:xfrm>
            <a:off x="7072313" y="4216400"/>
            <a:ext cx="1114425" cy="1141413"/>
          </a:xfrm>
          <a:prstGeom prst="rect">
            <a:avLst/>
          </a:prstGeom>
          <a:noFill/>
          <a:ln w="9525">
            <a:noFill/>
            <a:miter lim="800000"/>
            <a:headEnd/>
            <a:tailEnd/>
          </a:ln>
        </p:spPr>
      </p:pic>
      <p:pic>
        <p:nvPicPr>
          <p:cNvPr id="11282" name="Picture 27"/>
          <p:cNvPicPr>
            <a:picLocks noChangeAspect="1" noChangeArrowheads="1"/>
          </p:cNvPicPr>
          <p:nvPr/>
        </p:nvPicPr>
        <p:blipFill>
          <a:blip r:embed="rId9" cstate="print"/>
          <a:srcRect/>
          <a:stretch>
            <a:fillRect/>
          </a:stretch>
        </p:blipFill>
        <p:spPr bwMode="auto">
          <a:xfrm>
            <a:off x="7175500" y="3032125"/>
            <a:ext cx="811213" cy="887413"/>
          </a:xfrm>
          <a:prstGeom prst="rect">
            <a:avLst/>
          </a:prstGeom>
          <a:noFill/>
          <a:ln w="9525">
            <a:noFill/>
            <a:miter lim="800000"/>
            <a:headEnd/>
            <a:tailEnd/>
          </a:ln>
        </p:spPr>
      </p:pic>
      <p:grpSp>
        <p:nvGrpSpPr>
          <p:cNvPr id="11283" name="Group 28"/>
          <p:cNvGrpSpPr>
            <a:grpSpLocks/>
          </p:cNvGrpSpPr>
          <p:nvPr/>
        </p:nvGrpSpPr>
        <p:grpSpPr bwMode="auto">
          <a:xfrm>
            <a:off x="2536825" y="4183063"/>
            <a:ext cx="904875" cy="1182687"/>
            <a:chOff x="1020" y="3339"/>
            <a:chExt cx="897" cy="1251"/>
          </a:xfrm>
        </p:grpSpPr>
        <p:pic>
          <p:nvPicPr>
            <p:cNvPr id="11314" name="Picture 29"/>
            <p:cNvPicPr>
              <a:picLocks noChangeAspect="1" noChangeArrowheads="1"/>
            </p:cNvPicPr>
            <p:nvPr/>
          </p:nvPicPr>
          <p:blipFill>
            <a:blip r:embed="rId10" cstate="print"/>
            <a:srcRect/>
            <a:stretch>
              <a:fillRect/>
            </a:stretch>
          </p:blipFill>
          <p:spPr bwMode="auto">
            <a:xfrm>
              <a:off x="1111" y="4050"/>
              <a:ext cx="330" cy="540"/>
            </a:xfrm>
            <a:prstGeom prst="rect">
              <a:avLst/>
            </a:prstGeom>
            <a:noFill/>
            <a:ln w="9525">
              <a:noFill/>
              <a:miter lim="800000"/>
              <a:headEnd/>
              <a:tailEnd/>
            </a:ln>
          </p:spPr>
        </p:pic>
        <p:pic>
          <p:nvPicPr>
            <p:cNvPr id="11315" name="Picture 30"/>
            <p:cNvPicPr>
              <a:picLocks noChangeAspect="1" noChangeArrowheads="1"/>
            </p:cNvPicPr>
            <p:nvPr/>
          </p:nvPicPr>
          <p:blipFill>
            <a:blip r:embed="rId10" cstate="print"/>
            <a:srcRect/>
            <a:stretch>
              <a:fillRect/>
            </a:stretch>
          </p:blipFill>
          <p:spPr bwMode="auto">
            <a:xfrm>
              <a:off x="1587" y="3657"/>
              <a:ext cx="330" cy="540"/>
            </a:xfrm>
            <a:prstGeom prst="rect">
              <a:avLst/>
            </a:prstGeom>
            <a:noFill/>
            <a:ln w="9525">
              <a:noFill/>
              <a:miter lim="800000"/>
              <a:headEnd/>
              <a:tailEnd/>
            </a:ln>
          </p:spPr>
        </p:pic>
        <p:pic>
          <p:nvPicPr>
            <p:cNvPr id="11316" name="Picture 31"/>
            <p:cNvPicPr>
              <a:picLocks noChangeAspect="1" noChangeArrowheads="1"/>
            </p:cNvPicPr>
            <p:nvPr/>
          </p:nvPicPr>
          <p:blipFill>
            <a:blip r:embed="rId10" cstate="print"/>
            <a:srcRect/>
            <a:stretch>
              <a:fillRect/>
            </a:stretch>
          </p:blipFill>
          <p:spPr bwMode="auto">
            <a:xfrm>
              <a:off x="1338" y="3339"/>
              <a:ext cx="330" cy="540"/>
            </a:xfrm>
            <a:prstGeom prst="rect">
              <a:avLst/>
            </a:prstGeom>
            <a:noFill/>
            <a:ln w="9525">
              <a:noFill/>
              <a:miter lim="800000"/>
              <a:headEnd/>
              <a:tailEnd/>
            </a:ln>
          </p:spPr>
        </p:pic>
        <p:pic>
          <p:nvPicPr>
            <p:cNvPr id="11317" name="Picture 32"/>
            <p:cNvPicPr>
              <a:picLocks noChangeAspect="1" noChangeArrowheads="1"/>
            </p:cNvPicPr>
            <p:nvPr/>
          </p:nvPicPr>
          <p:blipFill>
            <a:blip r:embed="rId10" cstate="print"/>
            <a:srcRect/>
            <a:stretch>
              <a:fillRect/>
            </a:stretch>
          </p:blipFill>
          <p:spPr bwMode="auto">
            <a:xfrm>
              <a:off x="1360" y="3906"/>
              <a:ext cx="330" cy="540"/>
            </a:xfrm>
            <a:prstGeom prst="rect">
              <a:avLst/>
            </a:prstGeom>
            <a:noFill/>
            <a:ln w="9525">
              <a:noFill/>
              <a:miter lim="800000"/>
              <a:headEnd/>
              <a:tailEnd/>
            </a:ln>
          </p:spPr>
        </p:pic>
        <p:pic>
          <p:nvPicPr>
            <p:cNvPr id="11318" name="Picture 33"/>
            <p:cNvPicPr>
              <a:picLocks noChangeAspect="1" noChangeArrowheads="1"/>
            </p:cNvPicPr>
            <p:nvPr/>
          </p:nvPicPr>
          <p:blipFill>
            <a:blip r:embed="rId10" cstate="print"/>
            <a:srcRect/>
            <a:stretch>
              <a:fillRect/>
            </a:stretch>
          </p:blipFill>
          <p:spPr bwMode="auto">
            <a:xfrm>
              <a:off x="1020" y="3498"/>
              <a:ext cx="330" cy="540"/>
            </a:xfrm>
            <a:prstGeom prst="rect">
              <a:avLst/>
            </a:prstGeom>
            <a:solidFill>
              <a:schemeClr val="bg1">
                <a:alpha val="0"/>
              </a:schemeClr>
            </a:solidFill>
            <a:ln w="9525">
              <a:noFill/>
              <a:miter lim="800000"/>
              <a:headEnd/>
              <a:tailEnd/>
            </a:ln>
          </p:spPr>
        </p:pic>
      </p:grpSp>
      <p:sp>
        <p:nvSpPr>
          <p:cNvPr id="11284" name="Line 34"/>
          <p:cNvSpPr>
            <a:spLocks noChangeShapeType="1"/>
          </p:cNvSpPr>
          <p:nvPr/>
        </p:nvSpPr>
        <p:spPr bwMode="auto">
          <a:xfrm rot="5400000">
            <a:off x="5301457" y="3493294"/>
            <a:ext cx="1446212" cy="0"/>
          </a:xfrm>
          <a:prstGeom prst="line">
            <a:avLst/>
          </a:prstGeom>
          <a:noFill/>
          <a:ln w="28575">
            <a:solidFill>
              <a:schemeClr val="tx1"/>
            </a:solidFill>
            <a:round/>
            <a:headEnd/>
            <a:tailEnd type="triangle" w="med" len="med"/>
          </a:ln>
        </p:spPr>
        <p:txBody>
          <a:bodyPr/>
          <a:lstStyle/>
          <a:p>
            <a:endParaRPr lang="en-US"/>
          </a:p>
        </p:txBody>
      </p:sp>
      <p:pic>
        <p:nvPicPr>
          <p:cNvPr id="11285" name="Picture 35"/>
          <p:cNvPicPr>
            <a:picLocks noChangeAspect="1" noChangeArrowheads="1"/>
          </p:cNvPicPr>
          <p:nvPr/>
        </p:nvPicPr>
        <p:blipFill>
          <a:blip r:embed="rId11" cstate="print"/>
          <a:srcRect/>
          <a:stretch>
            <a:fillRect/>
          </a:stretch>
        </p:blipFill>
        <p:spPr bwMode="auto">
          <a:xfrm>
            <a:off x="5292725" y="4275138"/>
            <a:ext cx="1395413" cy="1062037"/>
          </a:xfrm>
          <a:prstGeom prst="rect">
            <a:avLst/>
          </a:prstGeom>
          <a:noFill/>
          <a:ln w="9525">
            <a:noFill/>
            <a:miter lim="800000"/>
            <a:headEnd/>
            <a:tailEnd/>
          </a:ln>
        </p:spPr>
      </p:pic>
      <p:sp>
        <p:nvSpPr>
          <p:cNvPr id="11286" name="Text Box 36"/>
          <p:cNvSpPr txBox="1">
            <a:spLocks noChangeArrowheads="1"/>
          </p:cNvSpPr>
          <p:nvPr/>
        </p:nvSpPr>
        <p:spPr bwMode="auto">
          <a:xfrm rot="5400000">
            <a:off x="7148513" y="4198937"/>
            <a:ext cx="2630488" cy="366713"/>
          </a:xfrm>
          <a:prstGeom prst="rect">
            <a:avLst/>
          </a:prstGeom>
          <a:noFill/>
          <a:ln w="9525">
            <a:noFill/>
            <a:miter lim="800000"/>
            <a:headEnd/>
            <a:tailEnd/>
          </a:ln>
        </p:spPr>
        <p:txBody>
          <a:bodyPr>
            <a:spAutoFit/>
          </a:bodyPr>
          <a:lstStyle/>
          <a:p>
            <a:pPr>
              <a:spcBef>
                <a:spcPct val="50000"/>
              </a:spcBef>
            </a:pPr>
            <a:r>
              <a:rPr lang="de-DE">
                <a:latin typeface="Calibri" pitchFamily="34" charset="0"/>
                <a:cs typeface="Arial" charset="0"/>
              </a:rPr>
              <a:t>Reifying the concepts</a:t>
            </a:r>
          </a:p>
        </p:txBody>
      </p:sp>
      <p:grpSp>
        <p:nvGrpSpPr>
          <p:cNvPr id="11287" name="Group 37"/>
          <p:cNvGrpSpPr>
            <a:grpSpLocks/>
          </p:cNvGrpSpPr>
          <p:nvPr/>
        </p:nvGrpSpPr>
        <p:grpSpPr bwMode="auto">
          <a:xfrm>
            <a:off x="3930650" y="4216400"/>
            <a:ext cx="1082675" cy="544513"/>
            <a:chOff x="3402" y="1580"/>
            <a:chExt cx="806" cy="444"/>
          </a:xfrm>
        </p:grpSpPr>
        <p:pic>
          <p:nvPicPr>
            <p:cNvPr id="11310" name="Picture 38"/>
            <p:cNvPicPr>
              <a:picLocks noChangeAspect="1" noChangeArrowheads="1"/>
            </p:cNvPicPr>
            <p:nvPr/>
          </p:nvPicPr>
          <p:blipFill>
            <a:blip r:embed="rId5" cstate="print"/>
            <a:srcRect/>
            <a:stretch>
              <a:fillRect/>
            </a:stretch>
          </p:blipFill>
          <p:spPr bwMode="auto">
            <a:xfrm>
              <a:off x="3470" y="1580"/>
              <a:ext cx="738" cy="444"/>
            </a:xfrm>
            <a:prstGeom prst="rect">
              <a:avLst/>
            </a:prstGeom>
            <a:solidFill>
              <a:schemeClr val="accent1">
                <a:alpha val="0"/>
              </a:schemeClr>
            </a:solidFill>
            <a:ln w="9525">
              <a:noFill/>
              <a:miter lim="800000"/>
              <a:headEnd/>
              <a:tailEnd/>
            </a:ln>
          </p:spPr>
        </p:pic>
        <p:grpSp>
          <p:nvGrpSpPr>
            <p:cNvPr id="11311" name="Group 39"/>
            <p:cNvGrpSpPr>
              <a:grpSpLocks/>
            </p:cNvGrpSpPr>
            <p:nvPr/>
          </p:nvGrpSpPr>
          <p:grpSpPr bwMode="auto">
            <a:xfrm>
              <a:off x="3402" y="1580"/>
              <a:ext cx="738" cy="444"/>
              <a:chOff x="3447" y="1616"/>
              <a:chExt cx="738" cy="444"/>
            </a:xfrm>
          </p:grpSpPr>
          <p:pic>
            <p:nvPicPr>
              <p:cNvPr id="11312" name="Picture 40"/>
              <p:cNvPicPr>
                <a:picLocks noChangeAspect="1" noChangeArrowheads="1"/>
              </p:cNvPicPr>
              <p:nvPr/>
            </p:nvPicPr>
            <p:blipFill>
              <a:blip r:embed="rId6" cstate="print"/>
              <a:srcRect/>
              <a:stretch>
                <a:fillRect/>
              </a:stretch>
            </p:blipFill>
            <p:spPr bwMode="auto">
              <a:xfrm>
                <a:off x="3447" y="1616"/>
                <a:ext cx="738" cy="444"/>
              </a:xfrm>
              <a:prstGeom prst="rect">
                <a:avLst/>
              </a:prstGeom>
              <a:noFill/>
              <a:ln w="9525">
                <a:noFill/>
                <a:miter lim="800000"/>
                <a:headEnd/>
                <a:tailEnd/>
              </a:ln>
            </p:spPr>
          </p:pic>
          <p:sp>
            <p:nvSpPr>
              <p:cNvPr id="11313" name="Text Box 41"/>
              <p:cNvSpPr txBox="1">
                <a:spLocks noChangeArrowheads="1"/>
              </p:cNvSpPr>
              <p:nvPr/>
            </p:nvSpPr>
            <p:spPr bwMode="auto">
              <a:xfrm>
                <a:off x="3538" y="1728"/>
                <a:ext cx="612" cy="299"/>
              </a:xfrm>
              <a:prstGeom prst="rect">
                <a:avLst/>
              </a:prstGeom>
              <a:noFill/>
              <a:ln w="9525">
                <a:noFill/>
                <a:miter lim="800000"/>
                <a:headEnd/>
                <a:tailEnd/>
              </a:ln>
            </p:spPr>
            <p:txBody>
              <a:bodyPr>
                <a:spAutoFit/>
              </a:bodyPr>
              <a:lstStyle/>
              <a:p>
                <a:pPr>
                  <a:spcBef>
                    <a:spcPct val="50000"/>
                  </a:spcBef>
                </a:pPr>
                <a:r>
                  <a:rPr lang="de-DE">
                    <a:latin typeface="Calibri" pitchFamily="34" charset="0"/>
                    <a:cs typeface="Arial" charset="0"/>
                  </a:rPr>
                  <a:t>°^^‚#*</a:t>
                </a:r>
              </a:p>
            </p:txBody>
          </p:sp>
        </p:grpSp>
      </p:grpSp>
      <p:grpSp>
        <p:nvGrpSpPr>
          <p:cNvPr id="11288" name="Group 42"/>
          <p:cNvGrpSpPr>
            <a:grpSpLocks/>
          </p:cNvGrpSpPr>
          <p:nvPr/>
        </p:nvGrpSpPr>
        <p:grpSpPr bwMode="auto">
          <a:xfrm>
            <a:off x="3930650" y="4841875"/>
            <a:ext cx="1082675" cy="582613"/>
            <a:chOff x="3402" y="1580"/>
            <a:chExt cx="806" cy="444"/>
          </a:xfrm>
        </p:grpSpPr>
        <p:pic>
          <p:nvPicPr>
            <p:cNvPr id="11306" name="Picture 43"/>
            <p:cNvPicPr>
              <a:picLocks noChangeAspect="1" noChangeArrowheads="1"/>
            </p:cNvPicPr>
            <p:nvPr/>
          </p:nvPicPr>
          <p:blipFill>
            <a:blip r:embed="rId5" cstate="print"/>
            <a:srcRect/>
            <a:stretch>
              <a:fillRect/>
            </a:stretch>
          </p:blipFill>
          <p:spPr bwMode="auto">
            <a:xfrm>
              <a:off x="3470" y="1580"/>
              <a:ext cx="738" cy="444"/>
            </a:xfrm>
            <a:prstGeom prst="rect">
              <a:avLst/>
            </a:prstGeom>
            <a:solidFill>
              <a:schemeClr val="accent1">
                <a:alpha val="0"/>
              </a:schemeClr>
            </a:solidFill>
            <a:ln w="9525">
              <a:noFill/>
              <a:miter lim="800000"/>
              <a:headEnd/>
              <a:tailEnd/>
            </a:ln>
          </p:spPr>
        </p:pic>
        <p:grpSp>
          <p:nvGrpSpPr>
            <p:cNvPr id="11307" name="Group 44"/>
            <p:cNvGrpSpPr>
              <a:grpSpLocks/>
            </p:cNvGrpSpPr>
            <p:nvPr/>
          </p:nvGrpSpPr>
          <p:grpSpPr bwMode="auto">
            <a:xfrm>
              <a:off x="3402" y="1580"/>
              <a:ext cx="738" cy="444"/>
              <a:chOff x="3447" y="1616"/>
              <a:chExt cx="738" cy="444"/>
            </a:xfrm>
          </p:grpSpPr>
          <p:pic>
            <p:nvPicPr>
              <p:cNvPr id="11308" name="Picture 45"/>
              <p:cNvPicPr>
                <a:picLocks noChangeAspect="1" noChangeArrowheads="1"/>
              </p:cNvPicPr>
              <p:nvPr/>
            </p:nvPicPr>
            <p:blipFill>
              <a:blip r:embed="rId6" cstate="print"/>
              <a:srcRect/>
              <a:stretch>
                <a:fillRect/>
              </a:stretch>
            </p:blipFill>
            <p:spPr bwMode="auto">
              <a:xfrm>
                <a:off x="3447" y="1616"/>
                <a:ext cx="738" cy="444"/>
              </a:xfrm>
              <a:prstGeom prst="rect">
                <a:avLst/>
              </a:prstGeom>
              <a:noFill/>
              <a:ln w="9525">
                <a:noFill/>
                <a:miter lim="800000"/>
                <a:headEnd/>
                <a:tailEnd/>
              </a:ln>
            </p:spPr>
          </p:pic>
          <p:sp>
            <p:nvSpPr>
              <p:cNvPr id="11309" name="Text Box 46"/>
              <p:cNvSpPr txBox="1">
                <a:spLocks noChangeArrowheads="1"/>
              </p:cNvSpPr>
              <p:nvPr/>
            </p:nvSpPr>
            <p:spPr bwMode="auto">
              <a:xfrm>
                <a:off x="3538" y="1729"/>
                <a:ext cx="612" cy="279"/>
              </a:xfrm>
              <a:prstGeom prst="rect">
                <a:avLst/>
              </a:prstGeom>
              <a:noFill/>
              <a:ln w="9525">
                <a:noFill/>
                <a:miter lim="800000"/>
                <a:headEnd/>
                <a:tailEnd/>
              </a:ln>
            </p:spPr>
            <p:txBody>
              <a:bodyPr>
                <a:spAutoFit/>
              </a:bodyPr>
              <a:lstStyle/>
              <a:p>
                <a:pPr>
                  <a:spcBef>
                    <a:spcPct val="50000"/>
                  </a:spcBef>
                </a:pPr>
                <a:r>
                  <a:rPr lang="de-DE">
                    <a:latin typeface="Calibri" pitchFamily="34" charset="0"/>
                    <a:cs typeface="Arial" charset="0"/>
                  </a:rPr>
                  <a:t>.:-&gt;&gt;|</a:t>
                </a:r>
              </a:p>
            </p:txBody>
          </p:sp>
        </p:grpSp>
      </p:grpSp>
      <p:pic>
        <p:nvPicPr>
          <p:cNvPr id="11289" name="Picture 47"/>
          <p:cNvPicPr>
            <a:picLocks noChangeAspect="1" noChangeArrowheads="1"/>
          </p:cNvPicPr>
          <p:nvPr/>
        </p:nvPicPr>
        <p:blipFill>
          <a:blip r:embed="rId12" cstate="print"/>
          <a:srcRect/>
          <a:stretch>
            <a:fillRect/>
          </a:stretch>
        </p:blipFill>
        <p:spPr bwMode="auto">
          <a:xfrm>
            <a:off x="1223963" y="4775200"/>
            <a:ext cx="466725" cy="493713"/>
          </a:xfrm>
          <a:prstGeom prst="rect">
            <a:avLst/>
          </a:prstGeom>
          <a:noFill/>
          <a:ln w="9525">
            <a:noFill/>
            <a:miter lim="800000"/>
            <a:headEnd/>
            <a:tailEnd/>
          </a:ln>
        </p:spPr>
      </p:pic>
      <p:grpSp>
        <p:nvGrpSpPr>
          <p:cNvPr id="11290" name="Group 48"/>
          <p:cNvGrpSpPr>
            <a:grpSpLocks/>
          </p:cNvGrpSpPr>
          <p:nvPr/>
        </p:nvGrpSpPr>
        <p:grpSpPr bwMode="auto">
          <a:xfrm>
            <a:off x="1279525" y="2967038"/>
            <a:ext cx="906463" cy="1182687"/>
            <a:chOff x="1020" y="3339"/>
            <a:chExt cx="897" cy="1251"/>
          </a:xfrm>
        </p:grpSpPr>
        <p:pic>
          <p:nvPicPr>
            <p:cNvPr id="11301" name="Picture 49"/>
            <p:cNvPicPr>
              <a:picLocks noChangeAspect="1" noChangeArrowheads="1"/>
            </p:cNvPicPr>
            <p:nvPr/>
          </p:nvPicPr>
          <p:blipFill>
            <a:blip r:embed="rId10" cstate="print"/>
            <a:srcRect/>
            <a:stretch>
              <a:fillRect/>
            </a:stretch>
          </p:blipFill>
          <p:spPr bwMode="auto">
            <a:xfrm>
              <a:off x="1111" y="4050"/>
              <a:ext cx="330" cy="540"/>
            </a:xfrm>
            <a:prstGeom prst="rect">
              <a:avLst/>
            </a:prstGeom>
            <a:noFill/>
            <a:ln w="9525">
              <a:noFill/>
              <a:miter lim="800000"/>
              <a:headEnd/>
              <a:tailEnd/>
            </a:ln>
          </p:spPr>
        </p:pic>
        <p:pic>
          <p:nvPicPr>
            <p:cNvPr id="11302" name="Picture 50"/>
            <p:cNvPicPr>
              <a:picLocks noChangeAspect="1" noChangeArrowheads="1"/>
            </p:cNvPicPr>
            <p:nvPr/>
          </p:nvPicPr>
          <p:blipFill>
            <a:blip r:embed="rId10" cstate="print"/>
            <a:srcRect/>
            <a:stretch>
              <a:fillRect/>
            </a:stretch>
          </p:blipFill>
          <p:spPr bwMode="auto">
            <a:xfrm>
              <a:off x="1587" y="3657"/>
              <a:ext cx="330" cy="540"/>
            </a:xfrm>
            <a:prstGeom prst="rect">
              <a:avLst/>
            </a:prstGeom>
            <a:noFill/>
            <a:ln w="9525">
              <a:noFill/>
              <a:miter lim="800000"/>
              <a:headEnd/>
              <a:tailEnd/>
            </a:ln>
          </p:spPr>
        </p:pic>
        <p:pic>
          <p:nvPicPr>
            <p:cNvPr id="11303" name="Picture 51"/>
            <p:cNvPicPr>
              <a:picLocks noChangeAspect="1" noChangeArrowheads="1"/>
            </p:cNvPicPr>
            <p:nvPr/>
          </p:nvPicPr>
          <p:blipFill>
            <a:blip r:embed="rId10" cstate="print"/>
            <a:srcRect/>
            <a:stretch>
              <a:fillRect/>
            </a:stretch>
          </p:blipFill>
          <p:spPr bwMode="auto">
            <a:xfrm>
              <a:off x="1338" y="3339"/>
              <a:ext cx="330" cy="540"/>
            </a:xfrm>
            <a:prstGeom prst="rect">
              <a:avLst/>
            </a:prstGeom>
            <a:noFill/>
            <a:ln w="9525">
              <a:noFill/>
              <a:miter lim="800000"/>
              <a:headEnd/>
              <a:tailEnd/>
            </a:ln>
          </p:spPr>
        </p:pic>
        <p:pic>
          <p:nvPicPr>
            <p:cNvPr id="11304" name="Picture 52"/>
            <p:cNvPicPr>
              <a:picLocks noChangeAspect="1" noChangeArrowheads="1"/>
            </p:cNvPicPr>
            <p:nvPr/>
          </p:nvPicPr>
          <p:blipFill>
            <a:blip r:embed="rId10" cstate="print"/>
            <a:srcRect/>
            <a:stretch>
              <a:fillRect/>
            </a:stretch>
          </p:blipFill>
          <p:spPr bwMode="auto">
            <a:xfrm>
              <a:off x="1360" y="3906"/>
              <a:ext cx="330" cy="540"/>
            </a:xfrm>
            <a:prstGeom prst="rect">
              <a:avLst/>
            </a:prstGeom>
            <a:noFill/>
            <a:ln w="9525">
              <a:noFill/>
              <a:miter lim="800000"/>
              <a:headEnd/>
              <a:tailEnd/>
            </a:ln>
          </p:spPr>
        </p:pic>
        <p:pic>
          <p:nvPicPr>
            <p:cNvPr id="11305" name="Picture 53"/>
            <p:cNvPicPr>
              <a:picLocks noChangeAspect="1" noChangeArrowheads="1"/>
            </p:cNvPicPr>
            <p:nvPr/>
          </p:nvPicPr>
          <p:blipFill>
            <a:blip r:embed="rId10" cstate="print"/>
            <a:srcRect/>
            <a:stretch>
              <a:fillRect/>
            </a:stretch>
          </p:blipFill>
          <p:spPr bwMode="auto">
            <a:xfrm>
              <a:off x="1020" y="3498"/>
              <a:ext cx="330" cy="540"/>
            </a:xfrm>
            <a:prstGeom prst="rect">
              <a:avLst/>
            </a:prstGeom>
            <a:solidFill>
              <a:schemeClr val="bg1">
                <a:alpha val="0"/>
              </a:schemeClr>
            </a:solidFill>
            <a:ln w="9525">
              <a:noFill/>
              <a:miter lim="800000"/>
              <a:headEnd/>
              <a:tailEnd/>
            </a:ln>
          </p:spPr>
        </p:pic>
      </p:grpSp>
      <p:sp>
        <p:nvSpPr>
          <p:cNvPr id="11291" name="Text Box 54"/>
          <p:cNvSpPr txBox="1">
            <a:spLocks noChangeArrowheads="1"/>
          </p:cNvSpPr>
          <p:nvPr/>
        </p:nvSpPr>
        <p:spPr bwMode="auto">
          <a:xfrm>
            <a:off x="1106488" y="5367338"/>
            <a:ext cx="2790825" cy="366712"/>
          </a:xfrm>
          <a:prstGeom prst="rect">
            <a:avLst/>
          </a:prstGeom>
          <a:noFill/>
          <a:ln w="9525">
            <a:noFill/>
            <a:miter lim="800000"/>
            <a:headEnd/>
            <a:tailEnd/>
          </a:ln>
        </p:spPr>
        <p:txBody>
          <a:bodyPr>
            <a:spAutoFit/>
          </a:bodyPr>
          <a:lstStyle/>
          <a:p>
            <a:pPr>
              <a:spcBef>
                <a:spcPct val="50000"/>
              </a:spcBef>
            </a:pPr>
            <a:r>
              <a:rPr lang="de-DE" b="1" dirty="0">
                <a:latin typeface="Calibri" pitchFamily="34" charset="0"/>
                <a:cs typeface="Arial" charset="0"/>
              </a:rPr>
              <a:t>Vergegenständlichung</a:t>
            </a:r>
          </a:p>
        </p:txBody>
      </p:sp>
      <p:pic>
        <p:nvPicPr>
          <p:cNvPr id="11292" name="Picture 55"/>
          <p:cNvPicPr>
            <a:picLocks noChangeAspect="1" noChangeArrowheads="1"/>
          </p:cNvPicPr>
          <p:nvPr/>
        </p:nvPicPr>
        <p:blipFill>
          <a:blip r:embed="rId13" cstate="print"/>
          <a:srcRect/>
          <a:stretch>
            <a:fillRect/>
          </a:stretch>
        </p:blipFill>
        <p:spPr bwMode="auto">
          <a:xfrm>
            <a:off x="1246188" y="4351338"/>
            <a:ext cx="487362" cy="455612"/>
          </a:xfrm>
          <a:prstGeom prst="rect">
            <a:avLst/>
          </a:prstGeom>
          <a:noFill/>
          <a:ln w="9525">
            <a:noFill/>
            <a:miter lim="800000"/>
            <a:headEnd/>
            <a:tailEnd/>
          </a:ln>
        </p:spPr>
      </p:pic>
      <p:pic>
        <p:nvPicPr>
          <p:cNvPr id="11293" name="Picture 56"/>
          <p:cNvPicPr>
            <a:picLocks noChangeAspect="1" noChangeArrowheads="1"/>
          </p:cNvPicPr>
          <p:nvPr/>
        </p:nvPicPr>
        <p:blipFill>
          <a:blip r:embed="rId14" cstate="print"/>
          <a:srcRect/>
          <a:stretch>
            <a:fillRect/>
          </a:stretch>
        </p:blipFill>
        <p:spPr bwMode="auto">
          <a:xfrm>
            <a:off x="1700213" y="4314825"/>
            <a:ext cx="555625" cy="466725"/>
          </a:xfrm>
          <a:prstGeom prst="rect">
            <a:avLst/>
          </a:prstGeom>
          <a:noFill/>
          <a:ln w="9525">
            <a:noFill/>
            <a:miter lim="800000"/>
            <a:headEnd/>
            <a:tailEnd/>
          </a:ln>
        </p:spPr>
      </p:pic>
      <p:pic>
        <p:nvPicPr>
          <p:cNvPr id="11294" name="Picture 57"/>
          <p:cNvPicPr>
            <a:picLocks noChangeAspect="1" noChangeArrowheads="1"/>
          </p:cNvPicPr>
          <p:nvPr/>
        </p:nvPicPr>
        <p:blipFill>
          <a:blip r:embed="rId15" cstate="print"/>
          <a:srcRect/>
          <a:stretch>
            <a:fillRect/>
          </a:stretch>
        </p:blipFill>
        <p:spPr bwMode="auto">
          <a:xfrm>
            <a:off x="1663700" y="4800600"/>
            <a:ext cx="523875" cy="488950"/>
          </a:xfrm>
          <a:prstGeom prst="rect">
            <a:avLst/>
          </a:prstGeom>
          <a:noFill/>
          <a:ln w="9525">
            <a:noFill/>
            <a:miter lim="800000"/>
            <a:headEnd/>
            <a:tailEnd/>
          </a:ln>
        </p:spPr>
      </p:pic>
      <p:grpSp>
        <p:nvGrpSpPr>
          <p:cNvPr id="11295" name="Group 59"/>
          <p:cNvGrpSpPr>
            <a:grpSpLocks/>
          </p:cNvGrpSpPr>
          <p:nvPr/>
        </p:nvGrpSpPr>
        <p:grpSpPr bwMode="auto">
          <a:xfrm>
            <a:off x="6011863" y="944563"/>
            <a:ext cx="2713037" cy="4897437"/>
            <a:chOff x="3787" y="595"/>
            <a:chExt cx="1709" cy="3085"/>
          </a:xfrm>
        </p:grpSpPr>
        <p:sp>
          <p:nvSpPr>
            <p:cNvPr id="11298" name="Rectangle 60"/>
            <p:cNvSpPr>
              <a:spLocks noChangeArrowheads="1"/>
            </p:cNvSpPr>
            <p:nvPr/>
          </p:nvSpPr>
          <p:spPr bwMode="auto">
            <a:xfrm>
              <a:off x="4218" y="595"/>
              <a:ext cx="1270" cy="3085"/>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11299" name="Rectangle 61"/>
            <p:cNvSpPr>
              <a:spLocks noChangeArrowheads="1"/>
            </p:cNvSpPr>
            <p:nvPr/>
          </p:nvSpPr>
          <p:spPr bwMode="auto">
            <a:xfrm>
              <a:off x="4090" y="595"/>
              <a:ext cx="1406" cy="1134"/>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11300" name="Rectangle 62"/>
            <p:cNvSpPr>
              <a:spLocks noChangeArrowheads="1"/>
            </p:cNvSpPr>
            <p:nvPr/>
          </p:nvSpPr>
          <p:spPr bwMode="auto">
            <a:xfrm>
              <a:off x="3787" y="1275"/>
              <a:ext cx="476" cy="23"/>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grpSp>
      <p:sp>
        <p:nvSpPr>
          <p:cNvPr id="11296" name="Text Box 63"/>
          <p:cNvSpPr txBox="1">
            <a:spLocks noChangeArrowheads="1"/>
          </p:cNvSpPr>
          <p:nvPr/>
        </p:nvSpPr>
        <p:spPr bwMode="auto">
          <a:xfrm rot="-5400000">
            <a:off x="5095702" y="3121322"/>
            <a:ext cx="1479550" cy="366713"/>
          </a:xfrm>
          <a:prstGeom prst="rect">
            <a:avLst/>
          </a:prstGeom>
          <a:noFill/>
          <a:ln w="9525">
            <a:noFill/>
            <a:miter lim="800000"/>
            <a:headEnd/>
            <a:tailEnd/>
          </a:ln>
        </p:spPr>
        <p:txBody>
          <a:bodyPr>
            <a:spAutoFit/>
          </a:bodyPr>
          <a:lstStyle/>
          <a:p>
            <a:pPr>
              <a:spcBef>
                <a:spcPct val="50000"/>
              </a:spcBef>
            </a:pPr>
            <a:r>
              <a:rPr lang="de-DE" b="1" dirty="0">
                <a:latin typeface="Calibri" pitchFamily="34" charset="0"/>
                <a:cs typeface="Arial" charset="0"/>
              </a:rPr>
              <a:t>Diffusion</a:t>
            </a:r>
          </a:p>
        </p:txBody>
      </p:sp>
      <p:sp>
        <p:nvSpPr>
          <p:cNvPr id="11297" name="Text Box 36"/>
          <p:cNvSpPr txBox="1">
            <a:spLocks noChangeArrowheads="1"/>
          </p:cNvSpPr>
          <p:nvPr/>
        </p:nvSpPr>
        <p:spPr bwMode="auto">
          <a:xfrm rot="16200000">
            <a:off x="5933281" y="2089745"/>
            <a:ext cx="2630488" cy="1200150"/>
          </a:xfrm>
          <a:prstGeom prst="rect">
            <a:avLst/>
          </a:prstGeom>
          <a:noFill/>
          <a:ln w="9525">
            <a:noFill/>
            <a:miter lim="800000"/>
            <a:headEnd/>
            <a:tailEnd/>
          </a:ln>
        </p:spPr>
        <p:txBody>
          <a:bodyPr>
            <a:spAutoFit/>
          </a:bodyPr>
          <a:lstStyle/>
          <a:p>
            <a:pPr algn="r">
              <a:spcBef>
                <a:spcPct val="50000"/>
              </a:spcBef>
            </a:pPr>
            <a:r>
              <a:rPr lang="de-DE" dirty="0" err="1">
                <a:latin typeface="Calibri" pitchFamily="34" charset="0"/>
                <a:cs typeface="Arial" charset="0"/>
              </a:rPr>
              <a:t>Versprachlichung</a:t>
            </a:r>
            <a:r>
              <a:rPr lang="de-DE" dirty="0">
                <a:latin typeface="Calibri" pitchFamily="34" charset="0"/>
                <a:cs typeface="Arial" charset="0"/>
              </a:rPr>
              <a:t> Verbildlichung Verschriftlichung </a:t>
            </a:r>
            <a:r>
              <a:rPr lang="de-DE" b="1" dirty="0">
                <a:latin typeface="Calibri" pitchFamily="34" charset="0"/>
                <a:cs typeface="Arial" charset="0"/>
              </a:rPr>
              <a:t>Vergegenständlichung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79512" y="0"/>
            <a:ext cx="8640960" cy="633413"/>
          </a:xfrm>
          <a:noFill/>
        </p:spPr>
        <p:txBody>
          <a:bodyPr/>
          <a:lstStyle/>
          <a:p>
            <a:pPr algn="l" eaLnBrk="1" hangingPunct="1"/>
            <a:r>
              <a:rPr lang="de-DE" sz="2800" i="1" dirty="0" smtClean="0">
                <a:solidFill>
                  <a:schemeClr val="accent2"/>
                </a:solidFill>
              </a:rPr>
              <a:t>Agenten-basierte </a:t>
            </a:r>
            <a:r>
              <a:rPr lang="de-DE" sz="2800" i="1" dirty="0" smtClean="0">
                <a:solidFill>
                  <a:schemeClr val="accent2"/>
                </a:solidFill>
              </a:rPr>
              <a:t>Modelle/Mikrosimulation</a:t>
            </a:r>
            <a:endParaRPr lang="de-DE" sz="2800" i="1" dirty="0" smtClean="0">
              <a:solidFill>
                <a:schemeClr val="accent2"/>
              </a:solidFill>
            </a:endParaRPr>
          </a:p>
        </p:txBody>
      </p:sp>
      <p:sp>
        <p:nvSpPr>
          <p:cNvPr id="799747" name="Rectangle 3"/>
          <p:cNvSpPr>
            <a:spLocks noGrp="1" noChangeArrowheads="1"/>
          </p:cNvSpPr>
          <p:nvPr>
            <p:ph type="body" idx="1"/>
          </p:nvPr>
        </p:nvSpPr>
        <p:spPr>
          <a:xfrm>
            <a:off x="247650" y="1055688"/>
            <a:ext cx="8896350" cy="5268912"/>
          </a:xfrm>
        </p:spPr>
        <p:txBody>
          <a:bodyPr/>
          <a:lstStyle/>
          <a:p>
            <a:pPr marL="609600" indent="-609600" eaLnBrk="1" hangingPunct="1">
              <a:lnSpc>
                <a:spcPct val="90000"/>
              </a:lnSpc>
              <a:buFontTx/>
              <a:buNone/>
              <a:defRPr/>
            </a:pPr>
            <a:r>
              <a:rPr lang="de-DE" sz="2400" i="1" dirty="0" smtClean="0">
                <a:effectLst>
                  <a:outerShdw blurRad="38100" dist="38100" dir="2700000" algn="tl">
                    <a:srgbClr val="000000">
                      <a:alpha val="43137"/>
                    </a:srgbClr>
                  </a:outerShdw>
                </a:effectLst>
              </a:rPr>
              <a:t>Paradigmenwechsel </a:t>
            </a:r>
            <a:endParaRPr lang="de-DE" sz="2400" i="1" dirty="0" smtClean="0">
              <a:effectLst>
                <a:outerShdw blurRad="38100" dist="38100" dir="2700000" algn="tl">
                  <a:srgbClr val="000000">
                    <a:alpha val="43137"/>
                  </a:srgbClr>
                </a:outerShdw>
              </a:effectLst>
            </a:endParaRPr>
          </a:p>
          <a:p>
            <a:pPr marL="360363" indent="-360363" eaLnBrk="1" hangingPunct="1">
              <a:lnSpc>
                <a:spcPct val="90000"/>
              </a:lnSpc>
              <a:defRPr/>
            </a:pPr>
            <a:r>
              <a:rPr lang="de-DE" sz="2400" i="1" dirty="0" smtClean="0">
                <a:effectLst>
                  <a:outerShdw blurRad="38100" dist="38100" dir="2700000" algn="tl">
                    <a:srgbClr val="000000">
                      <a:alpha val="43137"/>
                    </a:srgbClr>
                  </a:outerShdw>
                </a:effectLst>
              </a:rPr>
              <a:t>Zufall</a:t>
            </a:r>
            <a:r>
              <a:rPr lang="de-DE" sz="2400" dirty="0" smtClean="0">
                <a:effectLst>
                  <a:outerShdw blurRad="38100" dist="38100" dir="2700000" algn="tl">
                    <a:srgbClr val="000000">
                      <a:alpha val="43137"/>
                    </a:srgbClr>
                  </a:outerShdw>
                </a:effectLst>
              </a:rPr>
              <a:t> </a:t>
            </a:r>
            <a:r>
              <a:rPr lang="de-DE" sz="2400" dirty="0" smtClean="0"/>
              <a:t>wird zum </a:t>
            </a:r>
            <a:r>
              <a:rPr lang="de-DE" sz="2400" i="1" dirty="0" smtClean="0">
                <a:effectLst>
                  <a:outerShdw blurRad="38100" dist="38100" dir="2700000" algn="tl">
                    <a:srgbClr val="C0C0C0"/>
                  </a:outerShdw>
                </a:effectLst>
              </a:rPr>
              <a:t>wesentlichen</a:t>
            </a:r>
            <a:r>
              <a:rPr lang="de-DE" sz="2400" dirty="0" smtClean="0"/>
              <a:t> Bestandteil der Modelldynamik</a:t>
            </a:r>
          </a:p>
          <a:p>
            <a:pPr marL="360363" indent="-360363" eaLnBrk="1" hangingPunct="1">
              <a:lnSpc>
                <a:spcPct val="90000"/>
              </a:lnSpc>
              <a:defRPr/>
            </a:pPr>
            <a:r>
              <a:rPr lang="de-DE" sz="2400" dirty="0" smtClean="0"/>
              <a:t>Individuen(gruppen) werden </a:t>
            </a:r>
            <a:r>
              <a:rPr lang="de-DE" sz="2400" i="1" dirty="0" smtClean="0">
                <a:effectLst>
                  <a:outerShdw blurRad="38100" dist="38100" dir="2700000" algn="tl">
                    <a:srgbClr val="C0C0C0"/>
                  </a:outerShdw>
                </a:effectLst>
              </a:rPr>
              <a:t>explizit</a:t>
            </a:r>
            <a:r>
              <a:rPr lang="de-DE" sz="2400" dirty="0" smtClean="0"/>
              <a:t> repräsentiert</a:t>
            </a:r>
          </a:p>
          <a:p>
            <a:pPr eaLnBrk="1" hangingPunct="1">
              <a:lnSpc>
                <a:spcPct val="90000"/>
              </a:lnSpc>
              <a:defRPr/>
            </a:pPr>
            <a:r>
              <a:rPr lang="de-AT" sz="2400" dirty="0" smtClean="0"/>
              <a:t>Auf der </a:t>
            </a:r>
            <a:r>
              <a:rPr lang="de-AT" sz="2400" i="1" dirty="0" smtClean="0">
                <a:effectLst>
                  <a:outerShdw blurRad="38100" dist="38100" dir="2700000" algn="tl">
                    <a:srgbClr val="000000">
                      <a:alpha val="43137"/>
                    </a:srgbClr>
                  </a:outerShdw>
                </a:effectLst>
              </a:rPr>
              <a:t>Mikroebene</a:t>
            </a:r>
            <a:r>
              <a:rPr lang="de-AT" sz="2400" dirty="0" smtClean="0">
                <a:effectLst>
                  <a:outerShdw blurRad="38100" dist="38100" dir="2700000" algn="tl">
                    <a:srgbClr val="000000">
                      <a:alpha val="43137"/>
                    </a:srgbClr>
                  </a:outerShdw>
                </a:effectLst>
              </a:rPr>
              <a:t> </a:t>
            </a:r>
            <a:r>
              <a:rPr lang="de-AT" sz="2400" dirty="0" smtClean="0"/>
              <a:t>spielen sich die Interaktionen der Individuen ab</a:t>
            </a:r>
          </a:p>
          <a:p>
            <a:pPr eaLnBrk="1" hangingPunct="1">
              <a:lnSpc>
                <a:spcPct val="90000"/>
              </a:lnSpc>
              <a:defRPr/>
            </a:pPr>
            <a:r>
              <a:rPr lang="de-AT" sz="2400" dirty="0" smtClean="0"/>
              <a:t>Auf der </a:t>
            </a:r>
            <a:r>
              <a:rPr lang="de-AT" sz="2400" i="1" dirty="0" err="1" smtClean="0">
                <a:effectLst>
                  <a:outerShdw blurRad="38100" dist="38100" dir="2700000" algn="tl">
                    <a:srgbClr val="000000">
                      <a:alpha val="43137"/>
                    </a:srgbClr>
                  </a:outerShdw>
                </a:effectLst>
              </a:rPr>
              <a:t>Meso</a:t>
            </a:r>
            <a:r>
              <a:rPr lang="de-AT" sz="2400" i="1" dirty="0" smtClean="0">
                <a:effectLst>
                  <a:outerShdw blurRad="38100" dist="38100" dir="2700000" algn="tl">
                    <a:srgbClr val="000000">
                      <a:alpha val="43137"/>
                    </a:srgbClr>
                  </a:outerShdw>
                </a:effectLst>
              </a:rPr>
              <a:t>/Makroebene</a:t>
            </a:r>
            <a:r>
              <a:rPr lang="de-AT" sz="2400" dirty="0" smtClean="0"/>
              <a:t> kann neues Verhalten abgelesen werden, </a:t>
            </a:r>
          </a:p>
          <a:p>
            <a:pPr eaLnBrk="1" hangingPunct="1">
              <a:lnSpc>
                <a:spcPct val="90000"/>
              </a:lnSpc>
              <a:defRPr/>
            </a:pPr>
            <a:r>
              <a:rPr lang="de-AT" sz="2400" dirty="0" smtClean="0"/>
              <a:t>das nicht aus der bloßen Aggregation der Daten für die einzelnen Akteure gewonnen werden kann</a:t>
            </a:r>
            <a:endParaRPr lang="de-DE" sz="2400" dirty="0" smtClean="0"/>
          </a:p>
          <a:p>
            <a:pPr marL="609600" indent="-609600" eaLnBrk="1" hangingPunct="1">
              <a:lnSpc>
                <a:spcPct val="90000"/>
              </a:lnSpc>
              <a:buFontTx/>
              <a:buNone/>
              <a:defRPr/>
            </a:pPr>
            <a:r>
              <a:rPr lang="de-DE" sz="2400" dirty="0" smtClean="0"/>
              <a:t>Zum Vergleich: </a:t>
            </a:r>
          </a:p>
          <a:p>
            <a:pPr marL="990600" lvl="1" indent="-533400" eaLnBrk="1" hangingPunct="1">
              <a:lnSpc>
                <a:spcPct val="90000"/>
              </a:lnSpc>
              <a:defRPr/>
            </a:pPr>
            <a:r>
              <a:rPr lang="de-DE" sz="2000" dirty="0" smtClean="0"/>
              <a:t>Input-Output Modelle oder Systemdynamische Modelle sind deterministisch und hochaggregiert</a:t>
            </a:r>
          </a:p>
          <a:p>
            <a:pPr marL="990600" lvl="1" indent="-533400" eaLnBrk="1" hangingPunct="1">
              <a:lnSpc>
                <a:spcPct val="90000"/>
              </a:lnSpc>
              <a:defRPr/>
            </a:pPr>
            <a:r>
              <a:rPr lang="de-DE" sz="2000" dirty="0" smtClean="0"/>
              <a:t>Ökonometrische Modelle lassen den Zufall nur als Störgröße zu </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6803" name="Picture 2"/>
          <p:cNvPicPr>
            <a:picLocks noChangeAspect="1" noChangeArrowheads="1"/>
          </p:cNvPicPr>
          <p:nvPr/>
        </p:nvPicPr>
        <p:blipFill>
          <a:blip r:embed="rId2" cstate="print"/>
          <a:srcRect/>
          <a:stretch>
            <a:fillRect/>
          </a:stretch>
        </p:blipFill>
        <p:spPr bwMode="auto">
          <a:xfrm>
            <a:off x="9525" y="971550"/>
            <a:ext cx="9124950" cy="4914900"/>
          </a:xfrm>
          <a:prstGeom prst="rect">
            <a:avLst/>
          </a:prstGeom>
          <a:noFill/>
          <a:ln w="9525">
            <a:noFill/>
            <a:miter lim="800000"/>
            <a:headEnd/>
            <a:tailEnd/>
          </a:ln>
        </p:spPr>
      </p:pic>
      <p:sp>
        <p:nvSpPr>
          <p:cNvPr id="7680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2020</a:t>
            </a:r>
          </a:p>
        </p:txBody>
      </p:sp>
      <p:sp>
        <p:nvSpPr>
          <p:cNvPr id="7680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7827" name="Picture 2"/>
          <p:cNvPicPr>
            <a:picLocks noChangeAspect="1" noChangeArrowheads="1"/>
          </p:cNvPicPr>
          <p:nvPr/>
        </p:nvPicPr>
        <p:blipFill>
          <a:blip r:embed="rId2" cstate="print"/>
          <a:srcRect/>
          <a:stretch>
            <a:fillRect/>
          </a:stretch>
        </p:blipFill>
        <p:spPr bwMode="auto">
          <a:xfrm>
            <a:off x="0" y="962025"/>
            <a:ext cx="9144000" cy="4933950"/>
          </a:xfrm>
          <a:prstGeom prst="rect">
            <a:avLst/>
          </a:prstGeom>
          <a:noFill/>
          <a:ln w="9525">
            <a:noFill/>
            <a:miter lim="800000"/>
            <a:headEnd/>
            <a:tailEnd/>
          </a:ln>
        </p:spPr>
      </p:pic>
      <p:sp>
        <p:nvSpPr>
          <p:cNvPr id="7782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2021</a:t>
            </a:r>
          </a:p>
        </p:txBody>
      </p:sp>
      <p:sp>
        <p:nvSpPr>
          <p:cNvPr id="7782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8851"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7885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2022</a:t>
            </a:r>
          </a:p>
        </p:txBody>
      </p:sp>
      <p:sp>
        <p:nvSpPr>
          <p:cNvPr id="7885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9875"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7987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2023</a:t>
            </a:r>
          </a:p>
        </p:txBody>
      </p:sp>
      <p:sp>
        <p:nvSpPr>
          <p:cNvPr id="7987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0899" name="Picture 2"/>
          <p:cNvPicPr>
            <a:picLocks noChangeAspect="1" noChangeArrowheads="1"/>
          </p:cNvPicPr>
          <p:nvPr/>
        </p:nvPicPr>
        <p:blipFill>
          <a:blip r:embed="rId2" cstate="print"/>
          <a:srcRect/>
          <a:stretch>
            <a:fillRect/>
          </a:stretch>
        </p:blipFill>
        <p:spPr bwMode="auto">
          <a:xfrm>
            <a:off x="0" y="966788"/>
            <a:ext cx="9144000" cy="4924425"/>
          </a:xfrm>
          <a:prstGeom prst="rect">
            <a:avLst/>
          </a:prstGeom>
          <a:noFill/>
          <a:ln w="9525">
            <a:noFill/>
            <a:miter lim="800000"/>
            <a:headEnd/>
            <a:tailEnd/>
          </a:ln>
        </p:spPr>
      </p:pic>
      <p:sp>
        <p:nvSpPr>
          <p:cNvPr id="8090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2024</a:t>
            </a:r>
          </a:p>
        </p:txBody>
      </p:sp>
      <p:sp>
        <p:nvSpPr>
          <p:cNvPr id="8090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1923" name="Picture 2"/>
          <p:cNvPicPr>
            <a:picLocks noChangeAspect="1" noChangeArrowheads="1"/>
          </p:cNvPicPr>
          <p:nvPr/>
        </p:nvPicPr>
        <p:blipFill>
          <a:blip r:embed="rId2" cstate="print"/>
          <a:srcRect/>
          <a:stretch>
            <a:fillRect/>
          </a:stretch>
        </p:blipFill>
        <p:spPr bwMode="auto">
          <a:xfrm>
            <a:off x="4763" y="957263"/>
            <a:ext cx="9134475" cy="4943475"/>
          </a:xfrm>
          <a:prstGeom prst="rect">
            <a:avLst/>
          </a:prstGeom>
          <a:noFill/>
          <a:ln w="9525">
            <a:noFill/>
            <a:miter lim="800000"/>
            <a:headEnd/>
            <a:tailEnd/>
          </a:ln>
        </p:spPr>
      </p:pic>
      <p:sp>
        <p:nvSpPr>
          <p:cNvPr id="8192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2025</a:t>
            </a:r>
          </a:p>
        </p:txBody>
      </p:sp>
      <p:sp>
        <p:nvSpPr>
          <p:cNvPr id="8192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2947"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8294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2026</a:t>
            </a:r>
          </a:p>
        </p:txBody>
      </p:sp>
      <p:sp>
        <p:nvSpPr>
          <p:cNvPr id="8294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3971"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8397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2027</a:t>
            </a:r>
          </a:p>
        </p:txBody>
      </p:sp>
      <p:sp>
        <p:nvSpPr>
          <p:cNvPr id="8397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4995"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8499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2028</a:t>
            </a:r>
          </a:p>
        </p:txBody>
      </p:sp>
      <p:sp>
        <p:nvSpPr>
          <p:cNvPr id="8499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6019" name="Picture 2"/>
          <p:cNvPicPr>
            <a:picLocks noChangeAspect="1" noChangeArrowheads="1"/>
          </p:cNvPicPr>
          <p:nvPr/>
        </p:nvPicPr>
        <p:blipFill>
          <a:blip r:embed="rId2" cstate="print"/>
          <a:srcRect/>
          <a:stretch>
            <a:fillRect/>
          </a:stretch>
        </p:blipFill>
        <p:spPr bwMode="auto">
          <a:xfrm>
            <a:off x="-4763" y="962025"/>
            <a:ext cx="9153526" cy="4933950"/>
          </a:xfrm>
          <a:prstGeom prst="rect">
            <a:avLst/>
          </a:prstGeom>
          <a:noFill/>
          <a:ln w="9525">
            <a:noFill/>
            <a:miter lim="800000"/>
            <a:headEnd/>
            <a:tailEnd/>
          </a:ln>
        </p:spPr>
      </p:pic>
      <p:sp>
        <p:nvSpPr>
          <p:cNvPr id="8602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2029</a:t>
            </a:r>
          </a:p>
        </p:txBody>
      </p:sp>
      <p:sp>
        <p:nvSpPr>
          <p:cNvPr id="8602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76263" y="0"/>
            <a:ext cx="8244209" cy="633413"/>
          </a:xfrm>
          <a:noFill/>
        </p:spPr>
        <p:txBody>
          <a:bodyPr/>
          <a:lstStyle/>
          <a:p>
            <a:pPr algn="l" eaLnBrk="1" hangingPunct="1"/>
            <a:r>
              <a:rPr lang="de-DE" sz="3200" i="1" dirty="0" smtClean="0">
                <a:solidFill>
                  <a:schemeClr val="accent2"/>
                </a:solidFill>
              </a:rPr>
              <a:t>Agenten-basierte Modelle/Mikrosimulation</a:t>
            </a:r>
            <a:endParaRPr lang="de-DE" sz="3200" dirty="0" smtClean="0"/>
          </a:p>
        </p:txBody>
      </p:sp>
      <p:sp>
        <p:nvSpPr>
          <p:cNvPr id="40963" name="Rectangle 3"/>
          <p:cNvSpPr>
            <a:spLocks noGrp="1" noChangeArrowheads="1"/>
          </p:cNvSpPr>
          <p:nvPr>
            <p:ph type="body" idx="1"/>
          </p:nvPr>
        </p:nvSpPr>
        <p:spPr>
          <a:xfrm>
            <a:off x="457200" y="1055688"/>
            <a:ext cx="8229600" cy="5326062"/>
          </a:xfrm>
          <a:noFill/>
        </p:spPr>
        <p:txBody>
          <a:bodyPr/>
          <a:lstStyle/>
          <a:p>
            <a:pPr marL="609600" indent="-609600" eaLnBrk="1" hangingPunct="1">
              <a:buFontTx/>
              <a:buNone/>
            </a:pPr>
            <a:r>
              <a:rPr lang="de-DE" sz="2800" smtClean="0"/>
              <a:t>Vorteile:  </a:t>
            </a:r>
          </a:p>
          <a:p>
            <a:pPr marL="609600" indent="-609600" eaLnBrk="1" hangingPunct="1"/>
            <a:r>
              <a:rPr lang="de-DE" sz="2800" smtClean="0"/>
              <a:t>Individuelle Unterschiede bleiben erhalten</a:t>
            </a:r>
          </a:p>
          <a:p>
            <a:pPr marL="609600" indent="-609600" eaLnBrk="1" hangingPunct="1"/>
            <a:r>
              <a:rPr lang="de-DE" sz="2800" smtClean="0"/>
              <a:t>Die Zukunft wird als Möglichkeitsfeld repräsentiert</a:t>
            </a:r>
          </a:p>
          <a:p>
            <a:pPr marL="609600" indent="-609600" eaLnBrk="1" hangingPunct="1"/>
            <a:r>
              <a:rPr lang="de-DE" sz="2800" smtClean="0"/>
              <a:t>Veränderungen auf der Mikroebene können alternatives qualitatives Verhalten auf der Makroebene bewirken</a:t>
            </a:r>
          </a:p>
          <a:p>
            <a:pPr marL="609600" indent="-609600" eaLnBrk="1" hangingPunct="1">
              <a:buFontTx/>
              <a:buNone/>
            </a:pPr>
            <a:r>
              <a:rPr lang="de-DE" sz="2800" smtClean="0"/>
              <a:t>Nachteile</a:t>
            </a:r>
          </a:p>
          <a:p>
            <a:pPr marL="609600" indent="-609600" eaLnBrk="1" hangingPunct="1"/>
            <a:r>
              <a:rPr lang="de-DE" sz="2800" smtClean="0"/>
              <a:t>Es gibt keine Punktprognosen</a:t>
            </a:r>
          </a:p>
          <a:p>
            <a:pPr marL="609600" indent="-609600" eaLnBrk="1" hangingPunct="1"/>
            <a:r>
              <a:rPr lang="de-DE" sz="2800" smtClean="0"/>
              <a:t>Hoher Datenbedarf und Rechenaufwand</a:t>
            </a: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7043" name="Picture 2"/>
          <p:cNvPicPr>
            <a:picLocks noChangeAspect="1" noChangeArrowheads="1"/>
          </p:cNvPicPr>
          <p:nvPr/>
        </p:nvPicPr>
        <p:blipFill>
          <a:blip r:embed="rId2" cstate="print"/>
          <a:srcRect/>
          <a:stretch>
            <a:fillRect/>
          </a:stretch>
        </p:blipFill>
        <p:spPr bwMode="auto">
          <a:xfrm>
            <a:off x="4763" y="971550"/>
            <a:ext cx="9134475" cy="4914900"/>
          </a:xfrm>
          <a:prstGeom prst="rect">
            <a:avLst/>
          </a:prstGeom>
          <a:noFill/>
          <a:ln w="9525">
            <a:noFill/>
            <a:miter lim="800000"/>
            <a:headEnd/>
            <a:tailEnd/>
          </a:ln>
        </p:spPr>
      </p:pic>
      <p:sp>
        <p:nvSpPr>
          <p:cNvPr id="8704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2030</a:t>
            </a:r>
          </a:p>
        </p:txBody>
      </p:sp>
      <p:sp>
        <p:nvSpPr>
          <p:cNvPr id="8704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8067"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8806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2031</a:t>
            </a:r>
          </a:p>
        </p:txBody>
      </p:sp>
      <p:sp>
        <p:nvSpPr>
          <p:cNvPr id="8806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9091"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8909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2032</a:t>
            </a:r>
          </a:p>
        </p:txBody>
      </p:sp>
      <p:sp>
        <p:nvSpPr>
          <p:cNvPr id="8909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0115"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9011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2033</a:t>
            </a:r>
          </a:p>
        </p:txBody>
      </p:sp>
      <p:sp>
        <p:nvSpPr>
          <p:cNvPr id="9011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1139" name="Picture 2"/>
          <p:cNvPicPr>
            <a:picLocks noChangeAspect="1" noChangeArrowheads="1"/>
          </p:cNvPicPr>
          <p:nvPr/>
        </p:nvPicPr>
        <p:blipFill>
          <a:blip r:embed="rId2" cstate="print"/>
          <a:srcRect/>
          <a:stretch>
            <a:fillRect/>
          </a:stretch>
        </p:blipFill>
        <p:spPr bwMode="auto">
          <a:xfrm>
            <a:off x="4763" y="957263"/>
            <a:ext cx="9134475" cy="4943475"/>
          </a:xfrm>
          <a:prstGeom prst="rect">
            <a:avLst/>
          </a:prstGeom>
          <a:noFill/>
          <a:ln w="9525">
            <a:noFill/>
            <a:miter lim="800000"/>
            <a:headEnd/>
            <a:tailEnd/>
          </a:ln>
        </p:spPr>
      </p:pic>
      <p:sp>
        <p:nvSpPr>
          <p:cNvPr id="9114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2034</a:t>
            </a:r>
          </a:p>
        </p:txBody>
      </p:sp>
      <p:sp>
        <p:nvSpPr>
          <p:cNvPr id="9114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2163" name="Picture 2"/>
          <p:cNvPicPr>
            <a:picLocks noChangeAspect="1" noChangeArrowheads="1"/>
          </p:cNvPicPr>
          <p:nvPr/>
        </p:nvPicPr>
        <p:blipFill>
          <a:blip r:embed="rId2" cstate="print"/>
          <a:srcRect/>
          <a:stretch>
            <a:fillRect/>
          </a:stretch>
        </p:blipFill>
        <p:spPr bwMode="auto">
          <a:xfrm>
            <a:off x="0" y="962025"/>
            <a:ext cx="9144000" cy="4933950"/>
          </a:xfrm>
          <a:prstGeom prst="rect">
            <a:avLst/>
          </a:prstGeom>
          <a:noFill/>
          <a:ln w="9525">
            <a:noFill/>
            <a:miter lim="800000"/>
            <a:headEnd/>
            <a:tailEnd/>
          </a:ln>
        </p:spPr>
      </p:pic>
      <p:sp>
        <p:nvSpPr>
          <p:cNvPr id="9216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2035</a:t>
            </a:r>
          </a:p>
        </p:txBody>
      </p:sp>
      <p:sp>
        <p:nvSpPr>
          <p:cNvPr id="9216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3187"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9318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2036</a:t>
            </a:r>
          </a:p>
        </p:txBody>
      </p:sp>
      <p:sp>
        <p:nvSpPr>
          <p:cNvPr id="9318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4211" name="Picture 2"/>
          <p:cNvPicPr>
            <a:picLocks noChangeAspect="1" noChangeArrowheads="1"/>
          </p:cNvPicPr>
          <p:nvPr/>
        </p:nvPicPr>
        <p:blipFill>
          <a:blip r:embed="rId2" cstate="print"/>
          <a:srcRect/>
          <a:stretch>
            <a:fillRect/>
          </a:stretch>
        </p:blipFill>
        <p:spPr bwMode="auto">
          <a:xfrm>
            <a:off x="0" y="962025"/>
            <a:ext cx="9144000" cy="4933950"/>
          </a:xfrm>
          <a:prstGeom prst="rect">
            <a:avLst/>
          </a:prstGeom>
          <a:noFill/>
          <a:ln w="9525">
            <a:noFill/>
            <a:miter lim="800000"/>
            <a:headEnd/>
            <a:tailEnd/>
          </a:ln>
        </p:spPr>
      </p:pic>
      <p:sp>
        <p:nvSpPr>
          <p:cNvPr id="9421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2037</a:t>
            </a:r>
          </a:p>
        </p:txBody>
      </p:sp>
      <p:sp>
        <p:nvSpPr>
          <p:cNvPr id="9421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5235"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9523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2038</a:t>
            </a:r>
          </a:p>
        </p:txBody>
      </p:sp>
      <p:sp>
        <p:nvSpPr>
          <p:cNvPr id="9523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6259" name="Picture 2"/>
          <p:cNvPicPr>
            <a:picLocks noChangeAspect="1" noChangeArrowheads="1"/>
          </p:cNvPicPr>
          <p:nvPr/>
        </p:nvPicPr>
        <p:blipFill>
          <a:blip r:embed="rId2" cstate="print"/>
          <a:srcRect/>
          <a:stretch>
            <a:fillRect/>
          </a:stretch>
        </p:blipFill>
        <p:spPr bwMode="auto">
          <a:xfrm>
            <a:off x="9525" y="957263"/>
            <a:ext cx="9134475" cy="4943475"/>
          </a:xfrm>
          <a:prstGeom prst="rect">
            <a:avLst/>
          </a:prstGeom>
          <a:noFill/>
          <a:ln w="9525">
            <a:noFill/>
            <a:miter lim="800000"/>
            <a:headEnd/>
            <a:tailEnd/>
          </a:ln>
        </p:spPr>
      </p:pic>
      <p:sp>
        <p:nvSpPr>
          <p:cNvPr id="9626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2039</a:t>
            </a:r>
          </a:p>
        </p:txBody>
      </p:sp>
      <p:sp>
        <p:nvSpPr>
          <p:cNvPr id="9626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Line 22"/>
          <p:cNvSpPr>
            <a:spLocks noChangeShapeType="1"/>
          </p:cNvSpPr>
          <p:nvPr/>
        </p:nvSpPr>
        <p:spPr bwMode="auto">
          <a:xfrm rot="10800000" flipH="1">
            <a:off x="6283325" y="4630738"/>
            <a:ext cx="1790700" cy="1016000"/>
          </a:xfrm>
          <a:prstGeom prst="line">
            <a:avLst/>
          </a:prstGeom>
          <a:noFill/>
          <a:ln w="57150">
            <a:solidFill>
              <a:schemeClr val="tx1"/>
            </a:solidFill>
            <a:round/>
            <a:headEnd type="oval" w="med" len="med"/>
            <a:tailEnd type="triangle" w="med" len="med"/>
          </a:ln>
        </p:spPr>
        <p:txBody>
          <a:bodyPr/>
          <a:lstStyle/>
          <a:p>
            <a:pPr>
              <a:defRPr/>
            </a:pPr>
            <a:endParaRPr lang="es-ES_tradnl" sz="1600">
              <a:latin typeface="+mn-lt"/>
            </a:endParaRPr>
          </a:p>
        </p:txBody>
      </p:sp>
      <p:sp>
        <p:nvSpPr>
          <p:cNvPr id="128003" name="Line 23"/>
          <p:cNvSpPr>
            <a:spLocks noChangeShapeType="1"/>
          </p:cNvSpPr>
          <p:nvPr/>
        </p:nvSpPr>
        <p:spPr bwMode="auto">
          <a:xfrm flipH="1" flipV="1">
            <a:off x="6272213" y="5648325"/>
            <a:ext cx="228600" cy="266700"/>
          </a:xfrm>
          <a:prstGeom prst="line">
            <a:avLst/>
          </a:prstGeom>
          <a:noFill/>
          <a:ln w="57150">
            <a:solidFill>
              <a:srgbClr val="0000FF"/>
            </a:solidFill>
            <a:round/>
            <a:headEnd type="triangle" w="med" len="med"/>
            <a:tailEnd/>
          </a:ln>
        </p:spPr>
        <p:txBody>
          <a:bodyPr/>
          <a:lstStyle/>
          <a:p>
            <a:pPr>
              <a:defRPr/>
            </a:pPr>
            <a:endParaRPr lang="es-ES_tradnl" sz="1600">
              <a:latin typeface="+mn-lt"/>
            </a:endParaRPr>
          </a:p>
        </p:txBody>
      </p:sp>
      <p:sp>
        <p:nvSpPr>
          <p:cNvPr id="128004" name="Line 24"/>
          <p:cNvSpPr>
            <a:spLocks noChangeShapeType="1"/>
          </p:cNvSpPr>
          <p:nvPr/>
        </p:nvSpPr>
        <p:spPr bwMode="auto">
          <a:xfrm flipH="1">
            <a:off x="6489700" y="4659313"/>
            <a:ext cx="1574800" cy="1219200"/>
          </a:xfrm>
          <a:prstGeom prst="line">
            <a:avLst/>
          </a:prstGeom>
          <a:noFill/>
          <a:ln w="57150">
            <a:solidFill>
              <a:srgbClr val="FF0000"/>
            </a:solidFill>
            <a:round/>
            <a:headEnd type="triangle" w="med" len="med"/>
            <a:tailEnd/>
          </a:ln>
        </p:spPr>
        <p:txBody>
          <a:bodyPr/>
          <a:lstStyle/>
          <a:p>
            <a:pPr>
              <a:defRPr/>
            </a:pPr>
            <a:endParaRPr lang="es-ES_tradnl" sz="1600">
              <a:latin typeface="+mn-lt"/>
            </a:endParaRPr>
          </a:p>
        </p:txBody>
      </p:sp>
      <p:sp>
        <p:nvSpPr>
          <p:cNvPr id="128005" name="Text Box 25"/>
          <p:cNvSpPr txBox="1">
            <a:spLocks noChangeArrowheads="1"/>
          </p:cNvSpPr>
          <p:nvPr/>
        </p:nvSpPr>
        <p:spPr bwMode="auto">
          <a:xfrm>
            <a:off x="6356350" y="4330700"/>
            <a:ext cx="1855788" cy="338138"/>
          </a:xfrm>
          <a:prstGeom prst="rect">
            <a:avLst/>
          </a:prstGeom>
          <a:noFill/>
          <a:ln w="9525">
            <a:noFill/>
            <a:miter lim="800000"/>
            <a:headEnd/>
            <a:tailEnd/>
          </a:ln>
        </p:spPr>
        <p:txBody>
          <a:bodyPr>
            <a:spAutoFit/>
          </a:bodyPr>
          <a:lstStyle/>
          <a:p>
            <a:pPr>
              <a:spcBef>
                <a:spcPct val="50000"/>
              </a:spcBef>
              <a:defRPr/>
            </a:pPr>
            <a:r>
              <a:rPr lang="de-DE" sz="1600">
                <a:latin typeface="+mn-lt"/>
              </a:rPr>
              <a:t>„beobachtetes“ y</a:t>
            </a:r>
          </a:p>
        </p:txBody>
      </p:sp>
      <p:sp>
        <p:nvSpPr>
          <p:cNvPr id="128007" name="Text Box 3"/>
          <p:cNvSpPr txBox="1">
            <a:spLocks noChangeArrowheads="1"/>
          </p:cNvSpPr>
          <p:nvPr/>
        </p:nvSpPr>
        <p:spPr bwMode="auto">
          <a:xfrm>
            <a:off x="6042025" y="1690688"/>
            <a:ext cx="2644775" cy="1200150"/>
          </a:xfrm>
          <a:prstGeom prst="rect">
            <a:avLst/>
          </a:prstGeom>
          <a:noFill/>
          <a:ln w="9525">
            <a:noFill/>
            <a:miter lim="800000"/>
            <a:headEnd/>
            <a:tailEnd/>
          </a:ln>
        </p:spPr>
        <p:txBody>
          <a:bodyPr>
            <a:spAutoFit/>
          </a:bodyPr>
          <a:lstStyle/>
          <a:p>
            <a:pPr>
              <a:spcBef>
                <a:spcPct val="50000"/>
              </a:spcBef>
              <a:defRPr/>
            </a:pPr>
            <a:r>
              <a:rPr lang="de-DE" sz="1600" dirty="0">
                <a:latin typeface="+mn-lt"/>
              </a:rPr>
              <a:t>Zufall wesentlich</a:t>
            </a:r>
          </a:p>
          <a:p>
            <a:pPr algn="l">
              <a:spcBef>
                <a:spcPct val="50000"/>
              </a:spcBef>
              <a:defRPr/>
            </a:pPr>
            <a:r>
              <a:rPr lang="de-DE" sz="1600" dirty="0">
                <a:latin typeface="+mn-lt"/>
              </a:rPr>
              <a:t>2a) Agenten agieren zufällig, aber auf eigene Faust, </a:t>
            </a:r>
            <a:r>
              <a:rPr lang="de-DE" sz="1600" b="1" dirty="0">
                <a:latin typeface="+mn-lt"/>
              </a:rPr>
              <a:t>ohne Interaktion</a:t>
            </a:r>
          </a:p>
        </p:txBody>
      </p:sp>
      <p:sp>
        <p:nvSpPr>
          <p:cNvPr id="128008" name="Text Box 4"/>
          <p:cNvSpPr txBox="1">
            <a:spLocks noChangeArrowheads="1"/>
          </p:cNvSpPr>
          <p:nvPr/>
        </p:nvSpPr>
        <p:spPr bwMode="auto">
          <a:xfrm>
            <a:off x="355600" y="3132138"/>
            <a:ext cx="1803400" cy="338137"/>
          </a:xfrm>
          <a:prstGeom prst="rect">
            <a:avLst/>
          </a:prstGeom>
          <a:noFill/>
          <a:ln w="9525">
            <a:noFill/>
            <a:miter lim="800000"/>
            <a:headEnd/>
            <a:tailEnd/>
          </a:ln>
        </p:spPr>
        <p:txBody>
          <a:bodyPr>
            <a:spAutoFit/>
          </a:bodyPr>
          <a:lstStyle/>
          <a:p>
            <a:pPr>
              <a:spcBef>
                <a:spcPct val="50000"/>
              </a:spcBef>
              <a:defRPr/>
            </a:pPr>
            <a:r>
              <a:rPr lang="de-DE" sz="1600">
                <a:latin typeface="+mn-lt"/>
              </a:rPr>
              <a:t>Kein Zufall</a:t>
            </a:r>
          </a:p>
        </p:txBody>
      </p:sp>
      <p:sp>
        <p:nvSpPr>
          <p:cNvPr id="128009" name="Text Box 5"/>
          <p:cNvSpPr txBox="1">
            <a:spLocks noChangeArrowheads="1"/>
          </p:cNvSpPr>
          <p:nvPr/>
        </p:nvSpPr>
        <p:spPr bwMode="auto">
          <a:xfrm>
            <a:off x="3244850" y="1689100"/>
            <a:ext cx="2603500" cy="2432050"/>
          </a:xfrm>
          <a:prstGeom prst="rect">
            <a:avLst/>
          </a:prstGeom>
          <a:noFill/>
          <a:ln w="9525">
            <a:noFill/>
            <a:miter lim="800000"/>
            <a:headEnd/>
            <a:tailEnd/>
          </a:ln>
        </p:spPr>
        <p:txBody>
          <a:bodyPr>
            <a:spAutoFit/>
          </a:bodyPr>
          <a:lstStyle/>
          <a:p>
            <a:pPr>
              <a:spcBef>
                <a:spcPct val="50000"/>
              </a:spcBef>
              <a:defRPr/>
            </a:pPr>
            <a:r>
              <a:rPr lang="de-DE" sz="1600" dirty="0">
                <a:latin typeface="+mn-lt"/>
              </a:rPr>
              <a:t>Zufall unwesentlich</a:t>
            </a:r>
          </a:p>
          <a:p>
            <a:pPr>
              <a:spcBef>
                <a:spcPct val="50000"/>
              </a:spcBef>
              <a:defRPr/>
            </a:pPr>
            <a:r>
              <a:rPr lang="de-DE" sz="1600" dirty="0">
                <a:latin typeface="+mn-lt"/>
              </a:rPr>
              <a:t>Statistische Gesetze (H. Hörz)</a:t>
            </a:r>
          </a:p>
          <a:p>
            <a:pPr>
              <a:spcBef>
                <a:spcPct val="50000"/>
              </a:spcBef>
              <a:defRPr/>
            </a:pPr>
            <a:r>
              <a:rPr lang="de-DE" sz="1600" dirty="0">
                <a:latin typeface="+mn-lt"/>
              </a:rPr>
              <a:t>In der Ökonometrie   /Regressionsanalyse wird Zufall als Fehler oder Restgröße behandelt</a:t>
            </a:r>
          </a:p>
          <a:p>
            <a:pPr>
              <a:spcBef>
                <a:spcPct val="50000"/>
              </a:spcBef>
              <a:defRPr/>
            </a:pPr>
            <a:endParaRPr lang="de-DE" sz="1600" dirty="0">
              <a:latin typeface="+mn-lt"/>
            </a:endParaRPr>
          </a:p>
        </p:txBody>
      </p:sp>
      <p:grpSp>
        <p:nvGrpSpPr>
          <p:cNvPr id="2" name="Group 6"/>
          <p:cNvGrpSpPr>
            <a:grpSpLocks/>
          </p:cNvGrpSpPr>
          <p:nvPr/>
        </p:nvGrpSpPr>
        <p:grpSpPr bwMode="auto">
          <a:xfrm>
            <a:off x="3275857" y="5483225"/>
            <a:ext cx="2375736" cy="712788"/>
            <a:chOff x="1886" y="3573"/>
            <a:chExt cx="1460" cy="449"/>
          </a:xfrm>
        </p:grpSpPr>
        <p:sp>
          <p:nvSpPr>
            <p:cNvPr id="128023" name="Line 7"/>
            <p:cNvSpPr>
              <a:spLocks noChangeShapeType="1"/>
            </p:cNvSpPr>
            <p:nvPr/>
          </p:nvSpPr>
          <p:spPr bwMode="auto">
            <a:xfrm flipH="1">
              <a:off x="1886" y="3573"/>
              <a:ext cx="1120" cy="0"/>
            </a:xfrm>
            <a:prstGeom prst="line">
              <a:avLst/>
            </a:prstGeom>
            <a:noFill/>
            <a:ln w="57150">
              <a:solidFill>
                <a:srgbClr val="0000FF"/>
              </a:solidFill>
              <a:round/>
              <a:headEnd type="triangle" w="med" len="med"/>
              <a:tailEnd/>
            </a:ln>
          </p:spPr>
          <p:txBody>
            <a:bodyPr/>
            <a:lstStyle/>
            <a:p>
              <a:pPr>
                <a:defRPr/>
              </a:pPr>
              <a:endParaRPr lang="es-ES_tradnl" sz="1600">
                <a:latin typeface="+mn-lt"/>
              </a:endParaRPr>
            </a:p>
          </p:txBody>
        </p:sp>
        <p:grpSp>
          <p:nvGrpSpPr>
            <p:cNvPr id="3" name="Group 8"/>
            <p:cNvGrpSpPr>
              <a:grpSpLocks/>
            </p:cNvGrpSpPr>
            <p:nvPr/>
          </p:nvGrpSpPr>
          <p:grpSpPr bwMode="auto">
            <a:xfrm>
              <a:off x="2058" y="3624"/>
              <a:ext cx="1288" cy="398"/>
              <a:chOff x="3938" y="3616"/>
              <a:chExt cx="1288" cy="398"/>
            </a:xfrm>
          </p:grpSpPr>
          <p:sp>
            <p:nvSpPr>
              <p:cNvPr id="128025" name="Line 9"/>
              <p:cNvSpPr>
                <a:spLocks noChangeShapeType="1"/>
              </p:cNvSpPr>
              <p:nvPr/>
            </p:nvSpPr>
            <p:spPr bwMode="auto">
              <a:xfrm flipV="1">
                <a:off x="4608" y="3616"/>
                <a:ext cx="64" cy="48"/>
              </a:xfrm>
              <a:prstGeom prst="line">
                <a:avLst/>
              </a:prstGeom>
              <a:noFill/>
              <a:ln w="28575">
                <a:solidFill>
                  <a:srgbClr val="0000FF"/>
                </a:solidFill>
                <a:round/>
                <a:headEnd/>
                <a:tailEnd/>
              </a:ln>
            </p:spPr>
            <p:txBody>
              <a:bodyPr/>
              <a:lstStyle/>
              <a:p>
                <a:pPr>
                  <a:defRPr/>
                </a:pPr>
                <a:endParaRPr lang="es-ES_tradnl" sz="1600">
                  <a:latin typeface="+mn-lt"/>
                </a:endParaRPr>
              </a:p>
            </p:txBody>
          </p:sp>
          <p:sp>
            <p:nvSpPr>
              <p:cNvPr id="128026" name="Text Box 10"/>
              <p:cNvSpPr txBox="1">
                <a:spLocks noChangeArrowheads="1"/>
              </p:cNvSpPr>
              <p:nvPr/>
            </p:nvSpPr>
            <p:spPr bwMode="auto">
              <a:xfrm>
                <a:off x="3938" y="3646"/>
                <a:ext cx="1288" cy="368"/>
              </a:xfrm>
              <a:prstGeom prst="rect">
                <a:avLst/>
              </a:prstGeom>
              <a:noFill/>
              <a:ln w="9525">
                <a:noFill/>
                <a:miter lim="800000"/>
                <a:headEnd/>
                <a:tailEnd/>
              </a:ln>
            </p:spPr>
            <p:txBody>
              <a:bodyPr>
                <a:spAutoFit/>
              </a:bodyPr>
              <a:lstStyle/>
              <a:p>
                <a:pPr algn="l">
                  <a:defRPr/>
                </a:pPr>
                <a:r>
                  <a:rPr lang="de-DE" sz="1600" dirty="0">
                    <a:solidFill>
                      <a:srgbClr val="0000FF"/>
                    </a:solidFill>
                    <a:latin typeface="+mn-lt"/>
                  </a:rPr>
                  <a:t>  </a:t>
                </a:r>
                <a:r>
                  <a:rPr lang="de-DE" sz="1600" dirty="0" err="1">
                    <a:solidFill>
                      <a:srgbClr val="0000FF"/>
                    </a:solidFill>
                    <a:latin typeface="+mn-lt"/>
                  </a:rPr>
                  <a:t>prognostiz</a:t>
                </a:r>
                <a:r>
                  <a:rPr lang="de-DE" sz="1600" dirty="0">
                    <a:solidFill>
                      <a:srgbClr val="0000FF"/>
                    </a:solidFill>
                    <a:latin typeface="+mn-lt"/>
                  </a:rPr>
                  <a:t>. y,</a:t>
                </a:r>
              </a:p>
              <a:p>
                <a:pPr algn="l">
                  <a:defRPr/>
                </a:pPr>
                <a:r>
                  <a:rPr lang="de-DE" sz="1600" dirty="0">
                    <a:solidFill>
                      <a:srgbClr val="0000FF"/>
                    </a:solidFill>
                    <a:latin typeface="+mn-lt"/>
                  </a:rPr>
                  <a:t>deterministischer Teil</a:t>
                </a:r>
              </a:p>
            </p:txBody>
          </p:sp>
          <p:sp>
            <p:nvSpPr>
              <p:cNvPr id="128027" name="Line 11"/>
              <p:cNvSpPr>
                <a:spLocks noChangeShapeType="1"/>
              </p:cNvSpPr>
              <p:nvPr/>
            </p:nvSpPr>
            <p:spPr bwMode="auto">
              <a:xfrm flipH="1" flipV="1">
                <a:off x="4665" y="3617"/>
                <a:ext cx="61" cy="48"/>
              </a:xfrm>
              <a:prstGeom prst="line">
                <a:avLst/>
              </a:prstGeom>
              <a:noFill/>
              <a:ln w="28575">
                <a:solidFill>
                  <a:srgbClr val="0000FF"/>
                </a:solidFill>
                <a:round/>
                <a:headEnd/>
                <a:tailEnd/>
              </a:ln>
            </p:spPr>
            <p:txBody>
              <a:bodyPr/>
              <a:lstStyle/>
              <a:p>
                <a:pPr>
                  <a:defRPr/>
                </a:pPr>
                <a:endParaRPr lang="es-ES_tradnl" sz="1600">
                  <a:latin typeface="+mn-lt"/>
                </a:endParaRPr>
              </a:p>
            </p:txBody>
          </p:sp>
        </p:grpSp>
      </p:grpSp>
      <p:grpSp>
        <p:nvGrpSpPr>
          <p:cNvPr id="4" name="Group 12"/>
          <p:cNvGrpSpPr>
            <a:grpSpLocks/>
          </p:cNvGrpSpPr>
          <p:nvPr/>
        </p:nvGrpSpPr>
        <p:grpSpPr bwMode="auto">
          <a:xfrm>
            <a:off x="4384675" y="4440238"/>
            <a:ext cx="2636838" cy="1063625"/>
            <a:chOff x="2708" y="2904"/>
            <a:chExt cx="1227" cy="670"/>
          </a:xfrm>
        </p:grpSpPr>
        <p:sp>
          <p:nvSpPr>
            <p:cNvPr id="128017" name="Line 13"/>
            <p:cNvSpPr>
              <a:spLocks noChangeShapeType="1"/>
            </p:cNvSpPr>
            <p:nvPr/>
          </p:nvSpPr>
          <p:spPr bwMode="auto">
            <a:xfrm flipH="1">
              <a:off x="3015" y="2950"/>
              <a:ext cx="0" cy="624"/>
            </a:xfrm>
            <a:prstGeom prst="line">
              <a:avLst/>
            </a:prstGeom>
            <a:noFill/>
            <a:ln w="57150">
              <a:solidFill>
                <a:srgbClr val="FF0000"/>
              </a:solidFill>
              <a:round/>
              <a:headEnd type="triangle" w="med" len="med"/>
              <a:tailEnd/>
            </a:ln>
          </p:spPr>
          <p:txBody>
            <a:bodyPr/>
            <a:lstStyle/>
            <a:p>
              <a:pPr>
                <a:defRPr/>
              </a:pPr>
              <a:endParaRPr lang="es-ES_tradnl" sz="1600">
                <a:latin typeface="+mn-lt"/>
              </a:endParaRPr>
            </a:p>
          </p:txBody>
        </p:sp>
        <p:sp>
          <p:nvSpPr>
            <p:cNvPr id="128018" name="Text Box 14"/>
            <p:cNvSpPr txBox="1">
              <a:spLocks noChangeArrowheads="1"/>
            </p:cNvSpPr>
            <p:nvPr/>
          </p:nvSpPr>
          <p:spPr bwMode="auto">
            <a:xfrm>
              <a:off x="2806" y="3215"/>
              <a:ext cx="252" cy="233"/>
            </a:xfrm>
            <a:prstGeom prst="rect">
              <a:avLst/>
            </a:prstGeom>
            <a:noFill/>
            <a:ln w="9525">
              <a:noFill/>
              <a:miter lim="800000"/>
              <a:headEnd/>
              <a:tailEnd/>
            </a:ln>
          </p:spPr>
          <p:txBody>
            <a:bodyPr>
              <a:spAutoFit/>
            </a:bodyPr>
            <a:lstStyle/>
            <a:p>
              <a:pPr>
                <a:spcBef>
                  <a:spcPct val="50000"/>
                </a:spcBef>
                <a:defRPr/>
              </a:pPr>
              <a:r>
                <a:rPr lang="de-DE" sz="1800" b="1">
                  <a:latin typeface="+mn-lt"/>
                </a:rPr>
                <a:t>.</a:t>
              </a:r>
            </a:p>
          </p:txBody>
        </p:sp>
        <p:sp>
          <p:nvSpPr>
            <p:cNvPr id="128019" name="Freeform 15"/>
            <p:cNvSpPr>
              <a:spLocks/>
            </p:cNvSpPr>
            <p:nvPr/>
          </p:nvSpPr>
          <p:spPr bwMode="auto">
            <a:xfrm>
              <a:off x="2708" y="3296"/>
              <a:ext cx="276" cy="272"/>
            </a:xfrm>
            <a:custGeom>
              <a:avLst/>
              <a:gdLst>
                <a:gd name="T0" fmla="*/ 1 w 548"/>
                <a:gd name="T1" fmla="*/ 0 h 560"/>
                <a:gd name="T2" fmla="*/ 1 w 548"/>
                <a:gd name="T3" fmla="*/ 0 h 560"/>
                <a:gd name="T4" fmla="*/ 1 w 548"/>
                <a:gd name="T5" fmla="*/ 0 h 560"/>
                <a:gd name="T6" fmla="*/ 1 w 548"/>
                <a:gd name="T7" fmla="*/ 0 h 560"/>
                <a:gd name="T8" fmla="*/ 1 w 548"/>
                <a:gd name="T9" fmla="*/ 0 h 560"/>
                <a:gd name="T10" fmla="*/ 1 w 548"/>
                <a:gd name="T11" fmla="*/ 0 h 560"/>
                <a:gd name="T12" fmla="*/ 1 w 548"/>
                <a:gd name="T13" fmla="*/ 0 h 560"/>
                <a:gd name="T14" fmla="*/ 1 w 548"/>
                <a:gd name="T15" fmla="*/ 0 h 560"/>
                <a:gd name="T16" fmla="*/ 1 w 548"/>
                <a:gd name="T17" fmla="*/ 0 h 560"/>
                <a:gd name="T18" fmla="*/ 1 w 548"/>
                <a:gd name="T19" fmla="*/ 0 h 560"/>
                <a:gd name="T20" fmla="*/ 1 w 548"/>
                <a:gd name="T21" fmla="*/ 0 h 560"/>
                <a:gd name="T22" fmla="*/ 1 w 548"/>
                <a:gd name="T23" fmla="*/ 0 h 5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8"/>
                <a:gd name="T37" fmla="*/ 0 h 560"/>
                <a:gd name="T38" fmla="*/ 548 w 548"/>
                <a:gd name="T39" fmla="*/ 560 h 5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8" h="560">
                  <a:moveTo>
                    <a:pt x="12" y="560"/>
                  </a:moveTo>
                  <a:cubicBezTo>
                    <a:pt x="0" y="490"/>
                    <a:pt x="4" y="422"/>
                    <a:pt x="20" y="352"/>
                  </a:cubicBezTo>
                  <a:cubicBezTo>
                    <a:pt x="30" y="306"/>
                    <a:pt x="22" y="290"/>
                    <a:pt x="60" y="264"/>
                  </a:cubicBezTo>
                  <a:cubicBezTo>
                    <a:pt x="85" y="226"/>
                    <a:pt x="73" y="249"/>
                    <a:pt x="92" y="192"/>
                  </a:cubicBezTo>
                  <a:cubicBezTo>
                    <a:pt x="95" y="183"/>
                    <a:pt x="109" y="182"/>
                    <a:pt x="116" y="176"/>
                  </a:cubicBezTo>
                  <a:cubicBezTo>
                    <a:pt x="133" y="161"/>
                    <a:pt x="148" y="144"/>
                    <a:pt x="164" y="128"/>
                  </a:cubicBezTo>
                  <a:cubicBezTo>
                    <a:pt x="171" y="121"/>
                    <a:pt x="173" y="111"/>
                    <a:pt x="180" y="104"/>
                  </a:cubicBezTo>
                  <a:cubicBezTo>
                    <a:pt x="203" y="81"/>
                    <a:pt x="202" y="93"/>
                    <a:pt x="228" y="80"/>
                  </a:cubicBezTo>
                  <a:cubicBezTo>
                    <a:pt x="294" y="47"/>
                    <a:pt x="320" y="32"/>
                    <a:pt x="396" y="24"/>
                  </a:cubicBezTo>
                  <a:cubicBezTo>
                    <a:pt x="412" y="19"/>
                    <a:pt x="428" y="13"/>
                    <a:pt x="444" y="8"/>
                  </a:cubicBezTo>
                  <a:cubicBezTo>
                    <a:pt x="452" y="5"/>
                    <a:pt x="468" y="0"/>
                    <a:pt x="468" y="0"/>
                  </a:cubicBezTo>
                  <a:cubicBezTo>
                    <a:pt x="527" y="10"/>
                    <a:pt x="500" y="8"/>
                    <a:pt x="548" y="8"/>
                  </a:cubicBezTo>
                </a:path>
              </a:pathLst>
            </a:custGeom>
            <a:noFill/>
            <a:ln w="9525">
              <a:solidFill>
                <a:schemeClr val="tx1"/>
              </a:solidFill>
              <a:round/>
              <a:headEnd/>
              <a:tailEnd/>
            </a:ln>
          </p:spPr>
          <p:txBody>
            <a:bodyPr/>
            <a:lstStyle/>
            <a:p>
              <a:pPr>
                <a:defRPr/>
              </a:pPr>
              <a:endParaRPr lang="es-ES_tradnl" sz="1600">
                <a:latin typeface="+mn-lt"/>
              </a:endParaRPr>
            </a:p>
          </p:txBody>
        </p:sp>
        <p:sp>
          <p:nvSpPr>
            <p:cNvPr id="128020" name="Text Box 16"/>
            <p:cNvSpPr txBox="1">
              <a:spLocks noChangeArrowheads="1"/>
            </p:cNvSpPr>
            <p:nvPr/>
          </p:nvSpPr>
          <p:spPr bwMode="auto">
            <a:xfrm>
              <a:off x="3071" y="2904"/>
              <a:ext cx="864" cy="368"/>
            </a:xfrm>
            <a:prstGeom prst="rect">
              <a:avLst/>
            </a:prstGeom>
            <a:noFill/>
            <a:ln w="9525">
              <a:noFill/>
              <a:miter lim="800000"/>
              <a:headEnd/>
              <a:tailEnd/>
            </a:ln>
          </p:spPr>
          <p:txBody>
            <a:bodyPr>
              <a:spAutoFit/>
            </a:bodyPr>
            <a:lstStyle/>
            <a:p>
              <a:pPr algn="l">
                <a:defRPr/>
              </a:pPr>
              <a:r>
                <a:rPr lang="de-DE" sz="1600" dirty="0">
                  <a:solidFill>
                    <a:srgbClr val="CC6600"/>
                  </a:solidFill>
                  <a:latin typeface="+mn-lt"/>
                </a:rPr>
                <a:t>  e  Fehler,</a:t>
              </a:r>
            </a:p>
            <a:p>
              <a:pPr algn="l">
                <a:defRPr/>
              </a:pPr>
              <a:r>
                <a:rPr lang="de-DE" sz="1600" dirty="0">
                  <a:solidFill>
                    <a:srgbClr val="CC6600"/>
                  </a:solidFill>
                  <a:latin typeface="+mn-lt"/>
                </a:rPr>
                <a:t>stochastischer Teil</a:t>
              </a:r>
            </a:p>
          </p:txBody>
        </p:sp>
        <p:sp>
          <p:nvSpPr>
            <p:cNvPr id="128021" name="Line 17"/>
            <p:cNvSpPr>
              <a:spLocks noChangeShapeType="1"/>
            </p:cNvSpPr>
            <p:nvPr/>
          </p:nvSpPr>
          <p:spPr bwMode="auto">
            <a:xfrm flipV="1">
              <a:off x="3113" y="2921"/>
              <a:ext cx="64" cy="48"/>
            </a:xfrm>
            <a:prstGeom prst="line">
              <a:avLst/>
            </a:prstGeom>
            <a:noFill/>
            <a:ln w="28575">
              <a:solidFill>
                <a:srgbClr val="FF0000"/>
              </a:solidFill>
              <a:round/>
              <a:headEnd/>
              <a:tailEnd/>
            </a:ln>
          </p:spPr>
          <p:txBody>
            <a:bodyPr/>
            <a:lstStyle/>
            <a:p>
              <a:pPr>
                <a:defRPr/>
              </a:pPr>
              <a:endParaRPr lang="es-ES_tradnl" sz="1600">
                <a:latin typeface="+mn-lt"/>
              </a:endParaRPr>
            </a:p>
          </p:txBody>
        </p:sp>
        <p:sp>
          <p:nvSpPr>
            <p:cNvPr id="128022" name="Line 18"/>
            <p:cNvSpPr>
              <a:spLocks noChangeShapeType="1"/>
            </p:cNvSpPr>
            <p:nvPr/>
          </p:nvSpPr>
          <p:spPr bwMode="auto">
            <a:xfrm flipH="1" flipV="1">
              <a:off x="3170" y="2922"/>
              <a:ext cx="64" cy="48"/>
            </a:xfrm>
            <a:prstGeom prst="line">
              <a:avLst/>
            </a:prstGeom>
            <a:noFill/>
            <a:ln w="28575">
              <a:solidFill>
                <a:srgbClr val="FF0000"/>
              </a:solidFill>
              <a:round/>
              <a:headEnd/>
              <a:tailEnd/>
            </a:ln>
          </p:spPr>
          <p:txBody>
            <a:bodyPr/>
            <a:lstStyle/>
            <a:p>
              <a:pPr>
                <a:defRPr/>
              </a:pPr>
              <a:endParaRPr lang="es-ES_tradnl" sz="1600">
                <a:latin typeface="+mn-lt"/>
              </a:endParaRPr>
            </a:p>
          </p:txBody>
        </p:sp>
      </p:grpSp>
      <p:grpSp>
        <p:nvGrpSpPr>
          <p:cNvPr id="5" name="Group 19"/>
          <p:cNvGrpSpPr>
            <a:grpSpLocks/>
          </p:cNvGrpSpPr>
          <p:nvPr/>
        </p:nvGrpSpPr>
        <p:grpSpPr bwMode="auto">
          <a:xfrm>
            <a:off x="2906713" y="4294188"/>
            <a:ext cx="2139950" cy="1597025"/>
            <a:chOff x="1673" y="2824"/>
            <a:chExt cx="1348" cy="1006"/>
          </a:xfrm>
        </p:grpSpPr>
        <p:sp>
          <p:nvSpPr>
            <p:cNvPr id="128013" name="Line 20"/>
            <p:cNvSpPr>
              <a:spLocks noChangeShapeType="1"/>
            </p:cNvSpPr>
            <p:nvPr/>
          </p:nvSpPr>
          <p:spPr bwMode="auto">
            <a:xfrm rot="10800000" flipH="1">
              <a:off x="1893" y="2940"/>
              <a:ext cx="1128" cy="640"/>
            </a:xfrm>
            <a:prstGeom prst="line">
              <a:avLst/>
            </a:prstGeom>
            <a:noFill/>
            <a:ln w="57150">
              <a:solidFill>
                <a:schemeClr val="tx1"/>
              </a:solidFill>
              <a:round/>
              <a:headEnd type="oval" w="med" len="med"/>
              <a:tailEnd type="triangle" w="med" len="med"/>
            </a:ln>
          </p:spPr>
          <p:txBody>
            <a:bodyPr/>
            <a:lstStyle/>
            <a:p>
              <a:pPr>
                <a:defRPr/>
              </a:pPr>
              <a:endParaRPr lang="es-ES_tradnl" sz="1600">
                <a:latin typeface="+mn-lt"/>
              </a:endParaRPr>
            </a:p>
          </p:txBody>
        </p:sp>
        <p:sp>
          <p:nvSpPr>
            <p:cNvPr id="128014" name="Text Box 21"/>
            <p:cNvSpPr txBox="1">
              <a:spLocks noChangeArrowheads="1"/>
            </p:cNvSpPr>
            <p:nvPr/>
          </p:nvSpPr>
          <p:spPr bwMode="auto">
            <a:xfrm>
              <a:off x="1854" y="2824"/>
              <a:ext cx="1138" cy="213"/>
            </a:xfrm>
            <a:prstGeom prst="rect">
              <a:avLst/>
            </a:prstGeom>
            <a:noFill/>
            <a:ln w="9525">
              <a:noFill/>
              <a:miter lim="800000"/>
              <a:headEnd/>
              <a:tailEnd/>
            </a:ln>
          </p:spPr>
          <p:txBody>
            <a:bodyPr>
              <a:spAutoFit/>
            </a:bodyPr>
            <a:lstStyle/>
            <a:p>
              <a:pPr>
                <a:spcBef>
                  <a:spcPct val="50000"/>
                </a:spcBef>
                <a:defRPr/>
              </a:pPr>
              <a:r>
                <a:rPr lang="de-DE" sz="1600">
                  <a:latin typeface="+mn-lt"/>
                </a:rPr>
                <a:t>„beobachtetes“ y</a:t>
              </a:r>
            </a:p>
          </p:txBody>
        </p:sp>
        <p:sp>
          <p:nvSpPr>
            <p:cNvPr id="128015" name="Text Box 22"/>
            <p:cNvSpPr txBox="1">
              <a:spLocks noChangeArrowheads="1"/>
            </p:cNvSpPr>
            <p:nvPr/>
          </p:nvSpPr>
          <p:spPr bwMode="auto">
            <a:xfrm>
              <a:off x="1673" y="3617"/>
              <a:ext cx="256" cy="213"/>
            </a:xfrm>
            <a:prstGeom prst="rect">
              <a:avLst/>
            </a:prstGeom>
            <a:noFill/>
            <a:ln w="9525">
              <a:noFill/>
              <a:miter lim="800000"/>
              <a:headEnd/>
              <a:tailEnd/>
            </a:ln>
          </p:spPr>
          <p:txBody>
            <a:bodyPr>
              <a:spAutoFit/>
            </a:bodyPr>
            <a:lstStyle/>
            <a:p>
              <a:pPr>
                <a:spcBef>
                  <a:spcPct val="50000"/>
                </a:spcBef>
                <a:defRPr/>
              </a:pPr>
              <a:r>
                <a:rPr lang="de-DE" sz="1600">
                  <a:latin typeface="+mn-lt"/>
                </a:rPr>
                <a:t>y</a:t>
              </a:r>
            </a:p>
          </p:txBody>
        </p:sp>
        <p:sp>
          <p:nvSpPr>
            <p:cNvPr id="128016" name="Line 23"/>
            <p:cNvSpPr>
              <a:spLocks noChangeShapeType="1"/>
            </p:cNvSpPr>
            <p:nvPr/>
          </p:nvSpPr>
          <p:spPr bwMode="auto">
            <a:xfrm flipV="1">
              <a:off x="1696" y="3664"/>
              <a:ext cx="128" cy="0"/>
            </a:xfrm>
            <a:prstGeom prst="line">
              <a:avLst/>
            </a:prstGeom>
            <a:noFill/>
            <a:ln w="28575">
              <a:solidFill>
                <a:schemeClr val="tx1"/>
              </a:solidFill>
              <a:round/>
              <a:headEnd/>
              <a:tailEnd/>
            </a:ln>
          </p:spPr>
          <p:txBody>
            <a:bodyPr/>
            <a:lstStyle/>
            <a:p>
              <a:pPr>
                <a:defRPr/>
              </a:pPr>
              <a:endParaRPr lang="es-ES_tradnl" sz="1600">
                <a:latin typeface="+mn-lt"/>
              </a:endParaRPr>
            </a:p>
          </p:txBody>
        </p:sp>
      </p:grpSp>
      <p:sp>
        <p:nvSpPr>
          <p:cNvPr id="43020" name="Rectangle 2"/>
          <p:cNvSpPr>
            <a:spLocks noGrp="1" noChangeArrowheads="1"/>
          </p:cNvSpPr>
          <p:nvPr>
            <p:ph type="title"/>
          </p:nvPr>
        </p:nvSpPr>
        <p:spPr>
          <a:xfrm>
            <a:off x="0" y="274638"/>
            <a:ext cx="9144000" cy="1143000"/>
          </a:xfrm>
        </p:spPr>
        <p:txBody>
          <a:bodyPr/>
          <a:lstStyle/>
          <a:p>
            <a:pPr algn="l" eaLnBrk="1" hangingPunct="1"/>
            <a:r>
              <a:rPr lang="de-DE" sz="2800" i="1" dirty="0" smtClean="0">
                <a:solidFill>
                  <a:schemeClr val="accent2"/>
                </a:solidFill>
              </a:rPr>
              <a:t>    Wie kann der Zufall behandelt werden?</a:t>
            </a:r>
            <a:r>
              <a:rPr lang="de-DE" sz="2400" dirty="0" smtClean="0"/>
              <a:t/>
            </a:r>
            <a:br>
              <a:rPr lang="de-DE" sz="2400" dirty="0" smtClean="0"/>
            </a:br>
            <a:r>
              <a:rPr lang="de-DE" sz="2400" dirty="0" smtClean="0"/>
              <a:t> </a:t>
            </a:r>
            <a:br>
              <a:rPr lang="de-DE" sz="2400" dirty="0" smtClean="0"/>
            </a:br>
            <a:r>
              <a:rPr lang="de-DE" sz="2400" dirty="0" smtClean="0"/>
              <a:t>    </a:t>
            </a:r>
            <a:r>
              <a:rPr lang="de-DE" sz="1800" dirty="0" smtClean="0"/>
              <a:t>Kybernetik 0. Ordnung       </a:t>
            </a:r>
            <a:r>
              <a:rPr lang="de-DE" sz="1800" dirty="0" smtClean="0"/>
              <a:t>          Kybernetik </a:t>
            </a:r>
            <a:r>
              <a:rPr lang="de-DE" sz="1800" dirty="0" smtClean="0"/>
              <a:t>1. Ordnung </a:t>
            </a:r>
            <a:r>
              <a:rPr lang="de-DE" sz="1400" dirty="0" smtClean="0"/>
              <a:t>          </a:t>
            </a:r>
            <a:r>
              <a:rPr lang="de-DE" sz="1400" dirty="0" smtClean="0"/>
              <a:t>     </a:t>
            </a:r>
            <a:r>
              <a:rPr lang="de-DE" sz="1800" dirty="0" smtClean="0"/>
              <a:t>Kybernetik 2. Ordnung           </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7283" name="Picture 2"/>
          <p:cNvPicPr>
            <a:picLocks noChangeAspect="1" noChangeArrowheads="1"/>
          </p:cNvPicPr>
          <p:nvPr/>
        </p:nvPicPr>
        <p:blipFill>
          <a:blip r:embed="rId2" cstate="print"/>
          <a:srcRect/>
          <a:stretch>
            <a:fillRect/>
          </a:stretch>
        </p:blipFill>
        <p:spPr bwMode="auto">
          <a:xfrm>
            <a:off x="0" y="966788"/>
            <a:ext cx="9144000" cy="4924425"/>
          </a:xfrm>
          <a:prstGeom prst="rect">
            <a:avLst/>
          </a:prstGeom>
          <a:noFill/>
          <a:ln w="9525">
            <a:noFill/>
            <a:miter lim="800000"/>
            <a:headEnd/>
            <a:tailEnd/>
          </a:ln>
        </p:spPr>
      </p:pic>
      <p:sp>
        <p:nvSpPr>
          <p:cNvPr id="9728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2040</a:t>
            </a:r>
          </a:p>
        </p:txBody>
      </p:sp>
      <p:sp>
        <p:nvSpPr>
          <p:cNvPr id="9728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8307" name="Picture 2"/>
          <p:cNvPicPr>
            <a:picLocks noChangeAspect="1" noChangeArrowheads="1"/>
          </p:cNvPicPr>
          <p:nvPr/>
        </p:nvPicPr>
        <p:blipFill>
          <a:blip r:embed="rId2" cstate="print"/>
          <a:srcRect/>
          <a:stretch>
            <a:fillRect/>
          </a:stretch>
        </p:blipFill>
        <p:spPr bwMode="auto">
          <a:xfrm>
            <a:off x="4763" y="957263"/>
            <a:ext cx="9134475" cy="4943475"/>
          </a:xfrm>
          <a:prstGeom prst="rect">
            <a:avLst/>
          </a:prstGeom>
          <a:noFill/>
          <a:ln w="9525">
            <a:noFill/>
            <a:miter lim="800000"/>
            <a:headEnd/>
            <a:tailEnd/>
          </a:ln>
        </p:spPr>
      </p:pic>
      <p:sp>
        <p:nvSpPr>
          <p:cNvPr id="9830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2041</a:t>
            </a:r>
          </a:p>
        </p:txBody>
      </p:sp>
      <p:sp>
        <p:nvSpPr>
          <p:cNvPr id="9830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99331" name="Picture 2"/>
          <p:cNvPicPr>
            <a:picLocks noChangeAspect="1" noChangeArrowheads="1"/>
          </p:cNvPicPr>
          <p:nvPr/>
        </p:nvPicPr>
        <p:blipFill>
          <a:blip r:embed="rId2" cstate="print"/>
          <a:srcRect/>
          <a:stretch>
            <a:fillRect/>
          </a:stretch>
        </p:blipFill>
        <p:spPr bwMode="auto">
          <a:xfrm>
            <a:off x="-4763" y="962025"/>
            <a:ext cx="9153526" cy="4933950"/>
          </a:xfrm>
          <a:prstGeom prst="rect">
            <a:avLst/>
          </a:prstGeom>
          <a:noFill/>
          <a:ln w="9525">
            <a:noFill/>
            <a:miter lim="800000"/>
            <a:headEnd/>
            <a:tailEnd/>
          </a:ln>
        </p:spPr>
      </p:pic>
      <p:sp>
        <p:nvSpPr>
          <p:cNvPr id="9933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2042</a:t>
            </a:r>
          </a:p>
        </p:txBody>
      </p:sp>
      <p:sp>
        <p:nvSpPr>
          <p:cNvPr id="9933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100355"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10035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2043</a:t>
            </a:r>
          </a:p>
        </p:txBody>
      </p:sp>
      <p:sp>
        <p:nvSpPr>
          <p:cNvPr id="10035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101379"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10138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2044</a:t>
            </a:r>
          </a:p>
        </p:txBody>
      </p:sp>
      <p:sp>
        <p:nvSpPr>
          <p:cNvPr id="10138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102403" name="Picture 2"/>
          <p:cNvPicPr>
            <a:picLocks noChangeAspect="1" noChangeArrowheads="1"/>
          </p:cNvPicPr>
          <p:nvPr/>
        </p:nvPicPr>
        <p:blipFill>
          <a:blip r:embed="rId2" cstate="print"/>
          <a:srcRect/>
          <a:stretch>
            <a:fillRect/>
          </a:stretch>
        </p:blipFill>
        <p:spPr bwMode="auto">
          <a:xfrm>
            <a:off x="0" y="957263"/>
            <a:ext cx="9144000" cy="4943475"/>
          </a:xfrm>
          <a:prstGeom prst="rect">
            <a:avLst/>
          </a:prstGeom>
          <a:noFill/>
          <a:ln w="9525">
            <a:noFill/>
            <a:miter lim="800000"/>
            <a:headEnd/>
            <a:tailEnd/>
          </a:ln>
        </p:spPr>
      </p:pic>
      <p:sp>
        <p:nvSpPr>
          <p:cNvPr id="10240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2045</a:t>
            </a:r>
          </a:p>
        </p:txBody>
      </p:sp>
      <p:sp>
        <p:nvSpPr>
          <p:cNvPr id="10240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103427" name="Picture 2"/>
          <p:cNvPicPr>
            <a:picLocks noChangeAspect="1" noChangeArrowheads="1"/>
          </p:cNvPicPr>
          <p:nvPr/>
        </p:nvPicPr>
        <p:blipFill>
          <a:blip r:embed="rId2" cstate="print"/>
          <a:srcRect/>
          <a:stretch>
            <a:fillRect/>
          </a:stretch>
        </p:blipFill>
        <p:spPr bwMode="auto">
          <a:xfrm>
            <a:off x="9525" y="962025"/>
            <a:ext cx="9124950" cy="4933950"/>
          </a:xfrm>
          <a:prstGeom prst="rect">
            <a:avLst/>
          </a:prstGeom>
          <a:noFill/>
          <a:ln w="9525">
            <a:noFill/>
            <a:miter lim="800000"/>
            <a:headEnd/>
            <a:tailEnd/>
          </a:ln>
        </p:spPr>
      </p:pic>
      <p:sp>
        <p:nvSpPr>
          <p:cNvPr id="10342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2046</a:t>
            </a:r>
          </a:p>
        </p:txBody>
      </p:sp>
      <p:sp>
        <p:nvSpPr>
          <p:cNvPr id="10342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104451"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10445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2047</a:t>
            </a:r>
          </a:p>
        </p:txBody>
      </p:sp>
      <p:sp>
        <p:nvSpPr>
          <p:cNvPr id="10445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105475"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10547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2048</a:t>
            </a:r>
          </a:p>
        </p:txBody>
      </p:sp>
      <p:sp>
        <p:nvSpPr>
          <p:cNvPr id="10547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106499" name="Picture 2"/>
          <p:cNvPicPr>
            <a:picLocks noChangeAspect="1" noChangeArrowheads="1"/>
          </p:cNvPicPr>
          <p:nvPr/>
        </p:nvPicPr>
        <p:blipFill>
          <a:blip r:embed="rId2" cstate="print"/>
          <a:srcRect/>
          <a:stretch>
            <a:fillRect/>
          </a:stretch>
        </p:blipFill>
        <p:spPr bwMode="auto">
          <a:xfrm>
            <a:off x="0" y="962025"/>
            <a:ext cx="9144000" cy="4933950"/>
          </a:xfrm>
          <a:prstGeom prst="rect">
            <a:avLst/>
          </a:prstGeom>
          <a:noFill/>
          <a:ln w="9525">
            <a:noFill/>
            <a:miter lim="800000"/>
            <a:headEnd/>
            <a:tailEnd/>
          </a:ln>
        </p:spPr>
      </p:pic>
      <p:sp>
        <p:nvSpPr>
          <p:cNvPr id="10650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2049</a:t>
            </a:r>
          </a:p>
        </p:txBody>
      </p:sp>
      <p:sp>
        <p:nvSpPr>
          <p:cNvPr id="10650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503238" y="3481388"/>
            <a:ext cx="8101012" cy="2971800"/>
          </a:xfrm>
          <a:noFill/>
        </p:spPr>
        <p:txBody>
          <a:bodyPr/>
          <a:lstStyle/>
          <a:p>
            <a:pPr eaLnBrk="1" hangingPunct="1">
              <a:lnSpc>
                <a:spcPct val="90000"/>
              </a:lnSpc>
            </a:pPr>
            <a:r>
              <a:rPr lang="de-DE" sz="2800" i="1" dirty="0" smtClean="0">
                <a:solidFill>
                  <a:schemeClr val="accent2"/>
                </a:solidFill>
              </a:rPr>
              <a:t>Pensionsversicherung in Österreich</a:t>
            </a:r>
            <a:r>
              <a:rPr lang="de-DE" sz="3200" dirty="0" smtClean="0"/>
              <a:t/>
            </a:r>
            <a:br>
              <a:rPr lang="de-DE" sz="3200" dirty="0" smtClean="0"/>
            </a:br>
            <a:r>
              <a:rPr lang="de-DE" sz="3200" dirty="0" smtClean="0"/>
              <a:t> </a:t>
            </a:r>
            <a:br>
              <a:rPr lang="de-DE" sz="3200" dirty="0" smtClean="0"/>
            </a:br>
            <a:r>
              <a:rPr lang="de-DE" sz="3200" dirty="0" smtClean="0"/>
              <a:t>Der Prototyp eines </a:t>
            </a:r>
            <a:br>
              <a:rPr lang="de-DE" sz="3200" dirty="0" smtClean="0"/>
            </a:br>
            <a:r>
              <a:rPr lang="de-DE" sz="3200" dirty="0" smtClean="0"/>
              <a:t>Mikrosimulationsmodells </a:t>
            </a:r>
            <a:r>
              <a:rPr lang="de-DE" sz="3200" dirty="0" smtClean="0"/>
              <a:t>(ABM)</a:t>
            </a:r>
            <a:br>
              <a:rPr lang="de-DE" sz="3200" dirty="0" smtClean="0"/>
            </a:br>
            <a:r>
              <a:rPr lang="de-DE" sz="1200" dirty="0" smtClean="0"/>
              <a:t/>
            </a:r>
            <a:br>
              <a:rPr lang="de-DE" sz="1200" dirty="0" smtClean="0"/>
            </a:br>
            <a:r>
              <a:rPr lang="de-DE" sz="1200" dirty="0" smtClean="0"/>
              <a:t/>
            </a:r>
            <a:br>
              <a:rPr lang="de-DE" sz="1200" dirty="0" smtClean="0"/>
            </a:br>
            <a:r>
              <a:rPr lang="de-DE" sz="1200" dirty="0" smtClean="0"/>
              <a:t/>
            </a:r>
            <a:br>
              <a:rPr lang="de-DE" sz="1200" dirty="0" smtClean="0"/>
            </a:br>
            <a:r>
              <a:rPr lang="de-DE" sz="1600" dirty="0" smtClean="0"/>
              <a:t> Peter Fleissner und Anselm Fleischmann</a:t>
            </a:r>
            <a:br>
              <a:rPr lang="de-DE" sz="1600" dirty="0" smtClean="0"/>
            </a:br>
            <a:r>
              <a:rPr lang="de-DE" sz="1600" dirty="0" smtClean="0"/>
              <a:t>November 2007</a:t>
            </a:r>
          </a:p>
        </p:txBody>
      </p:sp>
      <p:sp>
        <p:nvSpPr>
          <p:cNvPr id="44035" name="Text Box 3"/>
          <p:cNvSpPr txBox="1">
            <a:spLocks noChangeArrowheads="1"/>
          </p:cNvSpPr>
          <p:nvPr/>
        </p:nvSpPr>
        <p:spPr bwMode="auto">
          <a:xfrm>
            <a:off x="792163" y="188913"/>
            <a:ext cx="7704137" cy="946150"/>
          </a:xfrm>
          <a:prstGeom prst="rect">
            <a:avLst/>
          </a:prstGeom>
          <a:noFill/>
          <a:ln w="9525">
            <a:noFill/>
            <a:miter lim="800000"/>
            <a:headEnd/>
            <a:tailEnd/>
          </a:ln>
        </p:spPr>
        <p:txBody>
          <a:bodyPr>
            <a:spAutoFit/>
          </a:bodyPr>
          <a:lstStyle/>
          <a:p>
            <a:endParaRPr lang="de-DE" sz="2800"/>
          </a:p>
          <a:p>
            <a:endParaRPr lang="de-DE" sz="2800"/>
          </a:p>
        </p:txBody>
      </p:sp>
      <p:pic>
        <p:nvPicPr>
          <p:cNvPr id="44036" name="Picture 4"/>
          <p:cNvPicPr>
            <a:picLocks noChangeAspect="1" noChangeArrowheads="1"/>
          </p:cNvPicPr>
          <p:nvPr/>
        </p:nvPicPr>
        <p:blipFill>
          <a:blip r:embed="rId3" cstate="print"/>
          <a:srcRect/>
          <a:stretch>
            <a:fillRect/>
          </a:stretch>
        </p:blipFill>
        <p:spPr bwMode="auto">
          <a:xfrm>
            <a:off x="0" y="-4763"/>
            <a:ext cx="9144000" cy="28479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107523" name="Picture 2"/>
          <p:cNvPicPr>
            <a:picLocks noChangeAspect="1" noChangeArrowheads="1"/>
          </p:cNvPicPr>
          <p:nvPr/>
        </p:nvPicPr>
        <p:blipFill>
          <a:blip r:embed="rId2" cstate="print"/>
          <a:srcRect/>
          <a:stretch>
            <a:fillRect/>
          </a:stretch>
        </p:blipFill>
        <p:spPr bwMode="auto">
          <a:xfrm>
            <a:off x="0" y="957263"/>
            <a:ext cx="9144000" cy="4943475"/>
          </a:xfrm>
          <a:prstGeom prst="rect">
            <a:avLst/>
          </a:prstGeom>
          <a:noFill/>
          <a:ln w="9525">
            <a:noFill/>
            <a:miter lim="800000"/>
            <a:headEnd/>
            <a:tailEnd/>
          </a:ln>
        </p:spPr>
      </p:pic>
      <p:sp>
        <p:nvSpPr>
          <p:cNvPr id="10752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2050</a:t>
            </a:r>
          </a:p>
        </p:txBody>
      </p:sp>
      <p:sp>
        <p:nvSpPr>
          <p:cNvPr id="10752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Grp="1" noChangeAspect="1"/>
          </p:cNvGraphicFramePr>
          <p:nvPr>
            <p:ph idx="1"/>
          </p:nvPr>
        </p:nvGraphicFramePr>
        <p:xfrm>
          <a:off x="0" y="855663"/>
          <a:ext cx="9144000" cy="5516562"/>
        </p:xfrm>
        <a:graphic>
          <a:graphicData uri="http://schemas.openxmlformats.org/presentationml/2006/ole">
            <p:oleObj spid="_x0000_s145410" name="Diagramm" r:id="rId3" imgW="11230154" imgH="7686794" progId="Excel.Chart.8">
              <p:embed/>
            </p:oleObj>
          </a:graphicData>
        </a:graphic>
      </p:graphicFrame>
      <p:sp>
        <p:nvSpPr>
          <p:cNvPr id="1027" name="Rectangle 3"/>
          <p:cNvSpPr>
            <a:spLocks noGrp="1" noChangeArrowheads="1"/>
          </p:cNvSpPr>
          <p:nvPr>
            <p:ph type="title"/>
          </p:nvPr>
        </p:nvSpPr>
        <p:spPr>
          <a:xfrm>
            <a:off x="685800" y="0"/>
            <a:ext cx="7772400" cy="1143000"/>
          </a:xfrm>
          <a:noFill/>
        </p:spPr>
        <p:txBody>
          <a:bodyPr/>
          <a:lstStyle/>
          <a:p>
            <a:pPr eaLnBrk="1" hangingPunct="1"/>
            <a:r>
              <a:rPr lang="de-DE" smtClean="0"/>
              <a:t>Bev gesamt 2003-2050</a:t>
            </a:r>
          </a:p>
        </p:txBody>
      </p:sp>
      <p:sp>
        <p:nvSpPr>
          <p:cNvPr id="1028" name="Text Box 4"/>
          <p:cNvSpPr txBox="1">
            <a:spLocks noChangeArrowheads="1"/>
          </p:cNvSpPr>
          <p:nvPr/>
        </p:nvSpPr>
        <p:spPr bwMode="auto">
          <a:xfrm>
            <a:off x="2876550" y="3581400"/>
            <a:ext cx="3790950" cy="769938"/>
          </a:xfrm>
          <a:prstGeom prst="rect">
            <a:avLst/>
          </a:prstGeom>
          <a:noFill/>
          <a:ln w="9525">
            <a:noFill/>
            <a:miter lim="800000"/>
            <a:headEnd/>
            <a:tailEnd/>
          </a:ln>
        </p:spPr>
        <p:txBody>
          <a:bodyPr>
            <a:spAutoFit/>
          </a:bodyPr>
          <a:lstStyle/>
          <a:p>
            <a:pPr>
              <a:defRPr/>
            </a:pPr>
            <a:r>
              <a:rPr lang="de-DE" sz="2000" dirty="0">
                <a:solidFill>
                  <a:srgbClr val="FFFF00"/>
                </a:solidFill>
                <a:latin typeface="+mn-lt"/>
              </a:rPr>
              <a:t>Gelbe Linie: Lebenserwartung steigt </a:t>
            </a:r>
            <a:r>
              <a:rPr lang="de-DE" dirty="0">
                <a:solidFill>
                  <a:srgbClr val="FFFF00"/>
                </a:solidFill>
                <a:latin typeface="+mn-lt"/>
              </a:rPr>
              <a:t>bis 2050</a:t>
            </a:r>
            <a:r>
              <a:rPr lang="de-DE" dirty="0">
                <a:latin typeface="+mn-lt"/>
              </a:rPr>
              <a:t> </a:t>
            </a:r>
            <a:r>
              <a:rPr lang="de-DE" sz="2000" dirty="0">
                <a:solidFill>
                  <a:srgbClr val="FFFF00"/>
                </a:solidFill>
                <a:latin typeface="+mn-lt"/>
              </a:rPr>
              <a:t>auf 90 Jahre</a:t>
            </a: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Grp="1" noChangeAspect="1"/>
          </p:cNvGraphicFramePr>
          <p:nvPr>
            <p:ph idx="1"/>
          </p:nvPr>
        </p:nvGraphicFramePr>
        <p:xfrm>
          <a:off x="-20638" y="992188"/>
          <a:ext cx="9151938" cy="5362575"/>
        </p:xfrm>
        <a:graphic>
          <a:graphicData uri="http://schemas.openxmlformats.org/presentationml/2006/ole">
            <p:oleObj spid="_x0000_s146434" name="Diagramm" r:id="rId3" imgW="11230154" imgH="7686794" progId="Excel.Chart.8">
              <p:embed/>
            </p:oleObj>
          </a:graphicData>
        </a:graphic>
      </p:graphicFrame>
      <p:sp>
        <p:nvSpPr>
          <p:cNvPr id="2051" name="Rectangle 3"/>
          <p:cNvSpPr>
            <a:spLocks noGrp="1" noChangeArrowheads="1"/>
          </p:cNvSpPr>
          <p:nvPr>
            <p:ph type="title"/>
          </p:nvPr>
        </p:nvSpPr>
        <p:spPr>
          <a:xfrm>
            <a:off x="457200" y="190500"/>
            <a:ext cx="8229600" cy="749300"/>
          </a:xfrm>
          <a:noFill/>
        </p:spPr>
        <p:txBody>
          <a:bodyPr/>
          <a:lstStyle/>
          <a:p>
            <a:pPr eaLnBrk="1" hangingPunct="1"/>
            <a:r>
              <a:rPr lang="de-DE" sz="3200" smtClean="0"/>
              <a:t>Retirement Age</a:t>
            </a:r>
            <a:br>
              <a:rPr lang="de-DE" sz="3200" smtClean="0"/>
            </a:br>
            <a:r>
              <a:rPr lang="de-DE" sz="3200" smtClean="0"/>
              <a:t>(Invalidity) White Collar Workers, male</a:t>
            </a:r>
          </a:p>
        </p:txBody>
      </p:sp>
      <p:sp>
        <p:nvSpPr>
          <p:cNvPr id="2052" name="Rectangle 4"/>
          <p:cNvSpPr>
            <a:spLocks noChangeArrowheads="1"/>
          </p:cNvSpPr>
          <p:nvPr/>
        </p:nvSpPr>
        <p:spPr bwMode="auto">
          <a:xfrm>
            <a:off x="603250" y="1295400"/>
            <a:ext cx="219075" cy="4489450"/>
          </a:xfrm>
          <a:prstGeom prst="rect">
            <a:avLst/>
          </a:prstGeom>
          <a:solidFill>
            <a:srgbClr val="C0C0C0"/>
          </a:solidFill>
          <a:ln w="9525">
            <a:noFill/>
            <a:miter lim="800000"/>
            <a:headEnd/>
            <a:tailEnd/>
          </a:ln>
        </p:spPr>
        <p:txBody>
          <a:bodyPr wrap="none" anchor="ctr"/>
          <a:lstStyle/>
          <a:p>
            <a:endParaRPr lang="es-ES_tradnl"/>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Grp="1" noChangeAspect="1"/>
          </p:cNvGraphicFramePr>
          <p:nvPr>
            <p:ph idx="1"/>
          </p:nvPr>
        </p:nvGraphicFramePr>
        <p:xfrm>
          <a:off x="0" y="1038225"/>
          <a:ext cx="9144000" cy="5334000"/>
        </p:xfrm>
        <a:graphic>
          <a:graphicData uri="http://schemas.openxmlformats.org/presentationml/2006/ole">
            <p:oleObj spid="_x0000_s147458" name="Diagramm" r:id="rId3" imgW="10334625" imgH="7686794" progId="Excel.Chart.8">
              <p:embed/>
            </p:oleObj>
          </a:graphicData>
        </a:graphic>
      </p:graphicFrame>
      <p:sp>
        <p:nvSpPr>
          <p:cNvPr id="3075" name="Rectangle 3"/>
          <p:cNvSpPr>
            <a:spLocks noGrp="1" noChangeArrowheads="1"/>
          </p:cNvSpPr>
          <p:nvPr>
            <p:ph type="title"/>
          </p:nvPr>
        </p:nvSpPr>
        <p:spPr>
          <a:xfrm>
            <a:off x="466725" y="255588"/>
            <a:ext cx="8229600" cy="749300"/>
          </a:xfrm>
          <a:noFill/>
        </p:spPr>
        <p:txBody>
          <a:bodyPr/>
          <a:lstStyle/>
          <a:p>
            <a:pPr eaLnBrk="1" hangingPunct="1"/>
            <a:r>
              <a:rPr lang="de-DE" sz="3600" smtClean="0"/>
              <a:t>Pensionsaufwand – ASVG real </a:t>
            </a:r>
            <a:br>
              <a:rPr lang="de-DE" sz="3600" smtClean="0"/>
            </a:br>
            <a:r>
              <a:rPr lang="de-DE" sz="3600" smtClean="0"/>
              <a:t>Mrd EUR</a:t>
            </a:r>
          </a:p>
        </p:txBody>
      </p:sp>
      <p:sp>
        <p:nvSpPr>
          <p:cNvPr id="3076" name="Rectangle 4"/>
          <p:cNvSpPr>
            <a:spLocks noChangeArrowheads="1"/>
          </p:cNvSpPr>
          <p:nvPr/>
        </p:nvSpPr>
        <p:spPr bwMode="auto">
          <a:xfrm>
            <a:off x="603250" y="1295400"/>
            <a:ext cx="219075" cy="4489450"/>
          </a:xfrm>
          <a:prstGeom prst="rect">
            <a:avLst/>
          </a:prstGeom>
          <a:solidFill>
            <a:srgbClr val="C0C0C0"/>
          </a:solidFill>
          <a:ln w="9525">
            <a:noFill/>
            <a:miter lim="800000"/>
            <a:headEnd/>
            <a:tailEnd/>
          </a:ln>
        </p:spPr>
        <p:txBody>
          <a:bodyPr wrap="none" anchor="ctr"/>
          <a:lstStyle/>
          <a:p>
            <a:endParaRPr lang="es-ES_tradnl"/>
          </a:p>
        </p:txBody>
      </p:sp>
      <p:sp>
        <p:nvSpPr>
          <p:cNvPr id="3077" name="Text Box 5"/>
          <p:cNvSpPr txBox="1">
            <a:spLocks noChangeArrowheads="1"/>
          </p:cNvSpPr>
          <p:nvPr/>
        </p:nvSpPr>
        <p:spPr bwMode="auto">
          <a:xfrm>
            <a:off x="1781175" y="1885950"/>
            <a:ext cx="3790950" cy="701675"/>
          </a:xfrm>
          <a:prstGeom prst="rect">
            <a:avLst/>
          </a:prstGeom>
          <a:noFill/>
          <a:ln w="9525">
            <a:noFill/>
            <a:miter lim="800000"/>
            <a:headEnd/>
            <a:tailEnd/>
          </a:ln>
        </p:spPr>
        <p:txBody>
          <a:bodyPr>
            <a:spAutoFit/>
          </a:bodyPr>
          <a:lstStyle/>
          <a:p>
            <a:r>
              <a:rPr lang="de-DE" sz="2000">
                <a:solidFill>
                  <a:srgbClr val="FFFF00"/>
                </a:solidFill>
              </a:rPr>
              <a:t>Gelbe Linie: Lebenserwartung steigt bis 2050</a:t>
            </a:r>
            <a:r>
              <a:rPr lang="de-DE"/>
              <a:t> </a:t>
            </a:r>
            <a:r>
              <a:rPr lang="de-DE" sz="2000">
                <a:solidFill>
                  <a:srgbClr val="FFFF00"/>
                </a:solidFill>
              </a:rPr>
              <a:t>auf 90 Jahre</a:t>
            </a: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Grp="1" noChangeAspect="1"/>
          </p:cNvGraphicFramePr>
          <p:nvPr>
            <p:ph idx="1"/>
          </p:nvPr>
        </p:nvGraphicFramePr>
        <p:xfrm>
          <a:off x="0" y="1038225"/>
          <a:ext cx="9144000" cy="5334000"/>
        </p:xfrm>
        <a:graphic>
          <a:graphicData uri="http://schemas.openxmlformats.org/presentationml/2006/ole">
            <p:oleObj spid="_x0000_s148482" name="Diagramm" r:id="rId3" imgW="10334625" imgH="7686794" progId="Excel.Chart.8">
              <p:embed/>
            </p:oleObj>
          </a:graphicData>
        </a:graphic>
      </p:graphicFrame>
      <p:sp>
        <p:nvSpPr>
          <p:cNvPr id="4099" name="Rectangle 3"/>
          <p:cNvSpPr>
            <a:spLocks noGrp="1" noChangeArrowheads="1"/>
          </p:cNvSpPr>
          <p:nvPr>
            <p:ph type="title"/>
          </p:nvPr>
        </p:nvSpPr>
        <p:spPr>
          <a:xfrm>
            <a:off x="457200" y="280988"/>
            <a:ext cx="8229600" cy="749300"/>
          </a:xfrm>
          <a:noFill/>
        </p:spPr>
        <p:txBody>
          <a:bodyPr/>
          <a:lstStyle/>
          <a:p>
            <a:pPr eaLnBrk="1" hangingPunct="1"/>
            <a:r>
              <a:rPr lang="de-DE" sz="3600" smtClean="0"/>
              <a:t>Pflichtbeiträge – ASVG real </a:t>
            </a:r>
            <a:br>
              <a:rPr lang="de-DE" sz="3600" smtClean="0"/>
            </a:br>
            <a:r>
              <a:rPr lang="de-DE" sz="3600" smtClean="0"/>
              <a:t>Mrd EUR</a:t>
            </a:r>
          </a:p>
        </p:txBody>
      </p:sp>
      <p:sp>
        <p:nvSpPr>
          <p:cNvPr id="4100" name="Rectangle 4"/>
          <p:cNvSpPr>
            <a:spLocks noChangeArrowheads="1"/>
          </p:cNvSpPr>
          <p:nvPr/>
        </p:nvSpPr>
        <p:spPr bwMode="auto">
          <a:xfrm>
            <a:off x="603250" y="1295400"/>
            <a:ext cx="219075" cy="4489450"/>
          </a:xfrm>
          <a:prstGeom prst="rect">
            <a:avLst/>
          </a:prstGeom>
          <a:solidFill>
            <a:srgbClr val="C0C0C0"/>
          </a:solidFill>
          <a:ln w="9525">
            <a:noFill/>
            <a:miter lim="800000"/>
            <a:headEnd/>
            <a:tailEnd/>
          </a:ln>
        </p:spPr>
        <p:txBody>
          <a:bodyPr wrap="none" anchor="ctr"/>
          <a:lstStyle/>
          <a:p>
            <a:endParaRPr lang="es-ES_tradnl"/>
          </a:p>
        </p:txBody>
      </p:sp>
      <p:sp>
        <p:nvSpPr>
          <p:cNvPr id="4101" name="Text Box 5"/>
          <p:cNvSpPr txBox="1">
            <a:spLocks noChangeArrowheads="1"/>
          </p:cNvSpPr>
          <p:nvPr/>
        </p:nvSpPr>
        <p:spPr bwMode="auto">
          <a:xfrm>
            <a:off x="1781175" y="1885950"/>
            <a:ext cx="3790950" cy="701675"/>
          </a:xfrm>
          <a:prstGeom prst="rect">
            <a:avLst/>
          </a:prstGeom>
          <a:noFill/>
          <a:ln w="9525">
            <a:noFill/>
            <a:miter lim="800000"/>
            <a:headEnd/>
            <a:tailEnd/>
          </a:ln>
        </p:spPr>
        <p:txBody>
          <a:bodyPr>
            <a:spAutoFit/>
          </a:bodyPr>
          <a:lstStyle/>
          <a:p>
            <a:r>
              <a:rPr lang="de-DE" sz="2000">
                <a:solidFill>
                  <a:srgbClr val="FFFF00"/>
                </a:solidFill>
              </a:rPr>
              <a:t>Gelbe Linie: Lebenserwartung steigt bis 2050</a:t>
            </a:r>
            <a:r>
              <a:rPr lang="de-DE">
                <a:solidFill>
                  <a:srgbClr val="FFFF00"/>
                </a:solidFill>
              </a:rPr>
              <a:t> </a:t>
            </a:r>
            <a:r>
              <a:rPr lang="de-DE" sz="2000">
                <a:solidFill>
                  <a:srgbClr val="FFFF00"/>
                </a:solidFill>
              </a:rPr>
              <a:t>auf 90 Jahre</a:t>
            </a: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endParaRPr lang="es-ES_tradnl" smtClean="0"/>
          </a:p>
        </p:txBody>
      </p:sp>
      <p:pic>
        <p:nvPicPr>
          <p:cNvPr id="108547" name="Picture 3"/>
          <p:cNvPicPr>
            <a:picLocks noChangeAspect="1" noChangeArrowheads="1"/>
          </p:cNvPicPr>
          <p:nvPr/>
        </p:nvPicPr>
        <p:blipFill>
          <a:blip r:embed="rId2" cstate="print"/>
          <a:srcRect/>
          <a:stretch>
            <a:fillRect/>
          </a:stretch>
        </p:blipFill>
        <p:spPr bwMode="auto">
          <a:xfrm>
            <a:off x="0" y="685800"/>
            <a:ext cx="9144000" cy="6210300"/>
          </a:xfrm>
          <a:prstGeom prst="rect">
            <a:avLst/>
          </a:prstGeom>
          <a:noFill/>
          <a:ln w="9525">
            <a:noFill/>
            <a:miter lim="800000"/>
            <a:headEnd/>
            <a:tailEnd/>
          </a:ln>
        </p:spPr>
      </p:pic>
      <p:sp>
        <p:nvSpPr>
          <p:cNvPr id="108548" name="Rectangle 4"/>
          <p:cNvSpPr>
            <a:spLocks noChangeArrowheads="1"/>
          </p:cNvSpPr>
          <p:nvPr/>
        </p:nvSpPr>
        <p:spPr bwMode="auto">
          <a:xfrm>
            <a:off x="0" y="685800"/>
            <a:ext cx="9144000" cy="319088"/>
          </a:xfrm>
          <a:prstGeom prst="rect">
            <a:avLst/>
          </a:prstGeom>
          <a:solidFill>
            <a:schemeClr val="bg1"/>
          </a:solidFill>
          <a:ln w="9525">
            <a:noFill/>
            <a:miter lim="800000"/>
            <a:headEnd/>
            <a:tailEnd/>
          </a:ln>
        </p:spPr>
        <p:txBody>
          <a:bodyPr wrap="none" anchor="ctr"/>
          <a:lstStyle/>
          <a:p>
            <a:endParaRPr lang="es-ES_tradnl"/>
          </a:p>
        </p:txBody>
      </p:sp>
      <p:sp>
        <p:nvSpPr>
          <p:cNvPr id="108549" name="Rectangle 5"/>
          <p:cNvSpPr>
            <a:spLocks noChangeArrowheads="1"/>
          </p:cNvSpPr>
          <p:nvPr/>
        </p:nvSpPr>
        <p:spPr bwMode="auto">
          <a:xfrm>
            <a:off x="457200" y="274638"/>
            <a:ext cx="8305800" cy="790575"/>
          </a:xfrm>
          <a:prstGeom prst="rect">
            <a:avLst/>
          </a:prstGeom>
          <a:solidFill>
            <a:schemeClr val="bg1"/>
          </a:solidFill>
          <a:ln w="9525">
            <a:noFill/>
            <a:miter lim="800000"/>
            <a:headEnd/>
            <a:tailEnd/>
          </a:ln>
        </p:spPr>
        <p:txBody>
          <a:bodyPr/>
          <a:lstStyle/>
          <a:p>
            <a:r>
              <a:rPr lang="de-DE">
                <a:solidFill>
                  <a:schemeClr val="tx2"/>
                </a:solidFill>
              </a:rPr>
              <a:t>Neuzugänge in 1000 Personen nach Pensionsart </a:t>
            </a:r>
            <a:br>
              <a:rPr lang="de-DE">
                <a:solidFill>
                  <a:schemeClr val="tx2"/>
                </a:solidFill>
              </a:rPr>
            </a:br>
            <a:r>
              <a:rPr lang="de-DE">
                <a:solidFill>
                  <a:schemeClr val="tx2"/>
                </a:solidFill>
              </a:rPr>
              <a:t>2003-2050 (1 Durchlauf)</a:t>
            </a: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endParaRPr lang="es-ES_tradnl" smtClean="0"/>
          </a:p>
        </p:txBody>
      </p:sp>
      <p:pic>
        <p:nvPicPr>
          <p:cNvPr id="109571" name="Picture 3"/>
          <p:cNvPicPr>
            <a:picLocks noChangeAspect="1" noChangeArrowheads="1"/>
          </p:cNvPicPr>
          <p:nvPr/>
        </p:nvPicPr>
        <p:blipFill>
          <a:blip r:embed="rId2" cstate="print"/>
          <a:srcRect/>
          <a:stretch>
            <a:fillRect/>
          </a:stretch>
        </p:blipFill>
        <p:spPr bwMode="auto">
          <a:xfrm>
            <a:off x="0" y="693738"/>
            <a:ext cx="9144000" cy="6164262"/>
          </a:xfrm>
          <a:prstGeom prst="rect">
            <a:avLst/>
          </a:prstGeom>
          <a:noFill/>
          <a:ln w="9525">
            <a:noFill/>
            <a:miter lim="800000"/>
            <a:headEnd/>
            <a:tailEnd/>
          </a:ln>
        </p:spPr>
      </p:pic>
      <p:sp>
        <p:nvSpPr>
          <p:cNvPr id="109572" name="Rectangle 4"/>
          <p:cNvSpPr>
            <a:spLocks noChangeArrowheads="1"/>
          </p:cNvSpPr>
          <p:nvPr/>
        </p:nvSpPr>
        <p:spPr bwMode="auto">
          <a:xfrm>
            <a:off x="0" y="647700"/>
            <a:ext cx="9144000" cy="361950"/>
          </a:xfrm>
          <a:prstGeom prst="rect">
            <a:avLst/>
          </a:prstGeom>
          <a:solidFill>
            <a:schemeClr val="bg1"/>
          </a:solidFill>
          <a:ln w="9525">
            <a:noFill/>
            <a:miter lim="800000"/>
            <a:headEnd/>
            <a:tailEnd/>
          </a:ln>
        </p:spPr>
        <p:txBody>
          <a:bodyPr wrap="none" anchor="ctr"/>
          <a:lstStyle/>
          <a:p>
            <a:endParaRPr lang="es-ES_tradnl"/>
          </a:p>
        </p:txBody>
      </p:sp>
      <p:sp>
        <p:nvSpPr>
          <p:cNvPr id="109573" name="Rectangle 5"/>
          <p:cNvSpPr>
            <a:spLocks noChangeArrowheads="1"/>
          </p:cNvSpPr>
          <p:nvPr/>
        </p:nvSpPr>
        <p:spPr bwMode="auto">
          <a:xfrm>
            <a:off x="457200" y="274638"/>
            <a:ext cx="8305800" cy="790575"/>
          </a:xfrm>
          <a:prstGeom prst="rect">
            <a:avLst/>
          </a:prstGeom>
          <a:solidFill>
            <a:schemeClr val="bg1"/>
          </a:solidFill>
          <a:ln w="9525">
            <a:noFill/>
            <a:miter lim="800000"/>
            <a:headEnd/>
            <a:tailEnd/>
          </a:ln>
        </p:spPr>
        <p:txBody>
          <a:bodyPr/>
          <a:lstStyle/>
          <a:p>
            <a:r>
              <a:rPr lang="de-DE">
                <a:solidFill>
                  <a:schemeClr val="tx2"/>
                </a:solidFill>
              </a:rPr>
              <a:t>Neuzugänge in 1000 Personen nach Pensionsart </a:t>
            </a:r>
            <a:br>
              <a:rPr lang="de-DE">
                <a:solidFill>
                  <a:schemeClr val="tx2"/>
                </a:solidFill>
              </a:rPr>
            </a:br>
            <a:r>
              <a:rPr lang="de-DE">
                <a:solidFill>
                  <a:schemeClr val="tx2"/>
                </a:solidFill>
              </a:rPr>
              <a:t>2003-2050 (10 Durchläufe)</a:t>
            </a: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print"/>
          <a:srcRect/>
          <a:stretch>
            <a:fillRect/>
          </a:stretch>
        </p:blipFill>
        <p:spPr bwMode="auto">
          <a:xfrm>
            <a:off x="0" y="733425"/>
            <a:ext cx="9144000" cy="6124575"/>
          </a:xfrm>
          <a:prstGeom prst="rect">
            <a:avLst/>
          </a:prstGeom>
          <a:noFill/>
          <a:ln w="9525">
            <a:noFill/>
            <a:miter lim="800000"/>
            <a:headEnd/>
            <a:tailEnd/>
          </a:ln>
        </p:spPr>
      </p:pic>
      <p:sp>
        <p:nvSpPr>
          <p:cNvPr id="110595" name="Rectangle 3"/>
          <p:cNvSpPr>
            <a:spLocks noChangeArrowheads="1"/>
          </p:cNvSpPr>
          <p:nvPr/>
        </p:nvSpPr>
        <p:spPr bwMode="auto">
          <a:xfrm>
            <a:off x="0" y="647700"/>
            <a:ext cx="9144000" cy="419100"/>
          </a:xfrm>
          <a:prstGeom prst="rect">
            <a:avLst/>
          </a:prstGeom>
          <a:solidFill>
            <a:schemeClr val="bg1"/>
          </a:solidFill>
          <a:ln w="9525">
            <a:noFill/>
            <a:miter lim="800000"/>
            <a:headEnd/>
            <a:tailEnd/>
          </a:ln>
        </p:spPr>
        <p:txBody>
          <a:bodyPr wrap="none" anchor="ctr"/>
          <a:lstStyle/>
          <a:p>
            <a:endParaRPr lang="es-ES_tradnl"/>
          </a:p>
        </p:txBody>
      </p:sp>
      <p:sp>
        <p:nvSpPr>
          <p:cNvPr id="110596" name="Rectangle 4"/>
          <p:cNvSpPr>
            <a:spLocks noGrp="1" noChangeArrowheads="1"/>
          </p:cNvSpPr>
          <p:nvPr>
            <p:ph type="title"/>
          </p:nvPr>
        </p:nvSpPr>
        <p:spPr>
          <a:xfrm>
            <a:off x="457200" y="274638"/>
            <a:ext cx="8305800" cy="885825"/>
          </a:xfrm>
          <a:noFill/>
        </p:spPr>
        <p:txBody>
          <a:bodyPr/>
          <a:lstStyle/>
          <a:p>
            <a:pPr eaLnBrk="1" hangingPunct="1"/>
            <a:r>
              <a:rPr lang="de-DE" sz="2400" smtClean="0"/>
              <a:t>Durchschnittliche Neuzugänge nach Pensionsart </a:t>
            </a:r>
            <a:br>
              <a:rPr lang="de-DE" sz="2400" smtClean="0"/>
            </a:br>
            <a:r>
              <a:rPr lang="de-DE" sz="2400" smtClean="0"/>
              <a:t>2003-2050 (100 Durchläufe)</a:t>
            </a: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cstate="print"/>
          <a:srcRect/>
          <a:stretch>
            <a:fillRect/>
          </a:stretch>
        </p:blipFill>
        <p:spPr bwMode="auto">
          <a:xfrm>
            <a:off x="0" y="677863"/>
            <a:ext cx="9144000" cy="6180137"/>
          </a:xfrm>
          <a:prstGeom prst="rect">
            <a:avLst/>
          </a:prstGeom>
          <a:noFill/>
          <a:ln w="9525">
            <a:noFill/>
            <a:miter lim="800000"/>
            <a:headEnd/>
            <a:tailEnd/>
          </a:ln>
        </p:spPr>
      </p:pic>
      <p:sp>
        <p:nvSpPr>
          <p:cNvPr id="111619" name="Rectangle 3"/>
          <p:cNvSpPr>
            <a:spLocks noChangeArrowheads="1"/>
          </p:cNvSpPr>
          <p:nvPr/>
        </p:nvSpPr>
        <p:spPr bwMode="auto">
          <a:xfrm>
            <a:off x="0" y="447675"/>
            <a:ext cx="9144000" cy="552450"/>
          </a:xfrm>
          <a:prstGeom prst="rect">
            <a:avLst/>
          </a:prstGeom>
          <a:solidFill>
            <a:schemeClr val="bg1"/>
          </a:solidFill>
          <a:ln w="9525">
            <a:noFill/>
            <a:miter lim="800000"/>
            <a:headEnd/>
            <a:tailEnd/>
          </a:ln>
        </p:spPr>
        <p:txBody>
          <a:bodyPr wrap="none" anchor="ctr"/>
          <a:lstStyle/>
          <a:p>
            <a:endParaRPr lang="es-ES_tradnl"/>
          </a:p>
        </p:txBody>
      </p:sp>
      <p:sp>
        <p:nvSpPr>
          <p:cNvPr id="111620" name="Rectangle 4"/>
          <p:cNvSpPr>
            <a:spLocks noGrp="1" noChangeArrowheads="1"/>
          </p:cNvSpPr>
          <p:nvPr>
            <p:ph type="title"/>
          </p:nvPr>
        </p:nvSpPr>
        <p:spPr>
          <a:xfrm>
            <a:off x="457200" y="274638"/>
            <a:ext cx="8305800" cy="885825"/>
          </a:xfrm>
          <a:noFill/>
        </p:spPr>
        <p:txBody>
          <a:bodyPr/>
          <a:lstStyle/>
          <a:p>
            <a:pPr eaLnBrk="1" hangingPunct="1"/>
            <a:r>
              <a:rPr lang="de-DE" sz="2400" smtClean="0"/>
              <a:t>Durchschnittliche Neuzugänge nach Pensionsart </a:t>
            </a:r>
            <a:br>
              <a:rPr lang="de-DE" sz="2400" smtClean="0"/>
            </a:br>
            <a:r>
              <a:rPr lang="de-DE" sz="2400" smtClean="0"/>
              <a:t>2003-2050 (1 Durchlauf, keine neuen Arb/Ang über 40)</a:t>
            </a: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a:stretch>
            <a:fillRect/>
          </a:stretch>
        </p:blipFill>
        <p:spPr bwMode="auto">
          <a:xfrm>
            <a:off x="0" y="755650"/>
            <a:ext cx="9144000" cy="6102350"/>
          </a:xfrm>
          <a:prstGeom prst="rect">
            <a:avLst/>
          </a:prstGeom>
          <a:noFill/>
          <a:ln w="9525">
            <a:noFill/>
            <a:miter lim="800000"/>
            <a:headEnd/>
            <a:tailEnd/>
          </a:ln>
        </p:spPr>
      </p:pic>
      <p:sp>
        <p:nvSpPr>
          <p:cNvPr id="112643" name="Rectangle 3"/>
          <p:cNvSpPr>
            <a:spLocks noChangeArrowheads="1"/>
          </p:cNvSpPr>
          <p:nvPr/>
        </p:nvSpPr>
        <p:spPr bwMode="auto">
          <a:xfrm>
            <a:off x="0" y="419100"/>
            <a:ext cx="9144000" cy="581025"/>
          </a:xfrm>
          <a:prstGeom prst="rect">
            <a:avLst/>
          </a:prstGeom>
          <a:solidFill>
            <a:schemeClr val="bg1"/>
          </a:solidFill>
          <a:ln w="9525">
            <a:noFill/>
            <a:miter lim="800000"/>
            <a:headEnd/>
            <a:tailEnd/>
          </a:ln>
        </p:spPr>
        <p:txBody>
          <a:bodyPr wrap="none" anchor="ctr"/>
          <a:lstStyle/>
          <a:p>
            <a:endParaRPr lang="es-ES_tradnl"/>
          </a:p>
        </p:txBody>
      </p:sp>
      <p:sp>
        <p:nvSpPr>
          <p:cNvPr id="112644" name="Rectangle 4"/>
          <p:cNvSpPr>
            <a:spLocks noGrp="1" noChangeArrowheads="1"/>
          </p:cNvSpPr>
          <p:nvPr>
            <p:ph type="title"/>
          </p:nvPr>
        </p:nvSpPr>
        <p:spPr>
          <a:xfrm>
            <a:off x="457200" y="274638"/>
            <a:ext cx="8305800" cy="885825"/>
          </a:xfrm>
          <a:noFill/>
        </p:spPr>
        <p:txBody>
          <a:bodyPr/>
          <a:lstStyle/>
          <a:p>
            <a:pPr eaLnBrk="1" hangingPunct="1"/>
            <a:r>
              <a:rPr lang="de-DE" sz="2400" smtClean="0"/>
              <a:t>Durchschnittliche Neuzugänge nach Pensionsart </a:t>
            </a:r>
            <a:br>
              <a:rPr lang="de-DE" sz="2400" smtClean="0"/>
            </a:br>
            <a:r>
              <a:rPr lang="de-DE" sz="2400" smtClean="0"/>
              <a:t>2003-2050 (10 Durchläufe, keine neuen Arb/Ang über 40)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68759" y="38447"/>
            <a:ext cx="8567737" cy="870273"/>
          </a:xfrm>
          <a:noFill/>
        </p:spPr>
        <p:txBody>
          <a:bodyPr/>
          <a:lstStyle/>
          <a:p>
            <a:pPr algn="l" eaLnBrk="1" hangingPunct="1"/>
            <a:r>
              <a:rPr lang="de-AT" sz="2800" i="1" dirty="0" smtClean="0">
                <a:solidFill>
                  <a:schemeClr val="accent2"/>
                </a:solidFill>
              </a:rPr>
              <a:t>Steckbrief des Pensionsmodells</a:t>
            </a:r>
            <a:endParaRPr lang="de-DE" sz="2800" i="1" dirty="0" smtClean="0">
              <a:solidFill>
                <a:schemeClr val="accent2"/>
              </a:solidFill>
            </a:endParaRPr>
          </a:p>
        </p:txBody>
      </p:sp>
      <p:sp>
        <p:nvSpPr>
          <p:cNvPr id="45059" name="Rectangle 3"/>
          <p:cNvSpPr>
            <a:spLocks noGrp="1" noChangeArrowheads="1"/>
          </p:cNvSpPr>
          <p:nvPr>
            <p:ph type="body" idx="1"/>
          </p:nvPr>
        </p:nvSpPr>
        <p:spPr>
          <a:xfrm>
            <a:off x="457200" y="1042988"/>
            <a:ext cx="8229600" cy="5097462"/>
          </a:xfrm>
          <a:noFill/>
        </p:spPr>
        <p:txBody>
          <a:bodyPr/>
          <a:lstStyle/>
          <a:p>
            <a:pPr marL="609600" indent="-609600" eaLnBrk="1" hangingPunct="1">
              <a:lnSpc>
                <a:spcPct val="90000"/>
              </a:lnSpc>
              <a:buFontTx/>
              <a:buNone/>
            </a:pPr>
            <a:r>
              <a:rPr lang="de-DE" sz="2400" smtClean="0"/>
              <a:t>Fragestellung</a:t>
            </a:r>
          </a:p>
          <a:p>
            <a:pPr marL="609600" indent="-609600" eaLnBrk="1" hangingPunct="1">
              <a:lnSpc>
                <a:spcPct val="90000"/>
              </a:lnSpc>
              <a:buFontTx/>
              <a:buNone/>
            </a:pPr>
            <a:r>
              <a:rPr lang="de-DE" sz="2400" smtClean="0"/>
              <a:t> </a:t>
            </a:r>
          </a:p>
          <a:p>
            <a:pPr marL="609600" indent="-609600" eaLnBrk="1" hangingPunct="1">
              <a:lnSpc>
                <a:spcPct val="90000"/>
              </a:lnSpc>
            </a:pPr>
            <a:r>
              <a:rPr lang="de-DE" sz="2000" smtClean="0"/>
              <a:t>Entwicklung eines Prototyps für ein dynamisches Simulationsmodell der Pensionsversicherung </a:t>
            </a:r>
          </a:p>
          <a:p>
            <a:pPr marL="609600" indent="-609600" eaLnBrk="1" hangingPunct="1">
              <a:lnSpc>
                <a:spcPct val="90000"/>
              </a:lnSpc>
            </a:pPr>
            <a:r>
              <a:rPr lang="de-DE" sz="2000" smtClean="0"/>
              <a:t>Anwendungsbereich des ASVG für Arbeiter und Angestellte </a:t>
            </a:r>
          </a:p>
          <a:p>
            <a:pPr marL="609600" indent="-609600" eaLnBrk="1" hangingPunct="1">
              <a:lnSpc>
                <a:spcPct val="90000"/>
              </a:lnSpc>
              <a:buFontTx/>
              <a:buNone/>
            </a:pPr>
            <a:r>
              <a:rPr lang="de-DE" sz="2000" smtClean="0"/>
              <a:t>	im Vergleich mit Privatpensionen</a:t>
            </a:r>
          </a:p>
          <a:p>
            <a:pPr marL="609600" indent="-609600" eaLnBrk="1" hangingPunct="1">
              <a:lnSpc>
                <a:spcPct val="90000"/>
              </a:lnSpc>
            </a:pPr>
            <a:r>
              <a:rPr lang="de-DE" sz="2000" smtClean="0"/>
              <a:t>Es werden gleiche Beitragszahlungen und </a:t>
            </a:r>
          </a:p>
          <a:p>
            <a:pPr marL="609600" indent="-609600" eaLnBrk="1" hangingPunct="1">
              <a:lnSpc>
                <a:spcPct val="90000"/>
              </a:lnSpc>
              <a:buFontTx/>
              <a:buNone/>
            </a:pPr>
            <a:r>
              <a:rPr lang="de-DE" sz="2000" smtClean="0"/>
              <a:t>	gleiches Pensionsantrittsalter vorausgesetzt</a:t>
            </a:r>
          </a:p>
          <a:p>
            <a:pPr marL="609600" indent="-609600" eaLnBrk="1" hangingPunct="1">
              <a:lnSpc>
                <a:spcPct val="90000"/>
              </a:lnSpc>
            </a:pPr>
            <a:endParaRPr lang="de-DE" sz="2000" smtClean="0"/>
          </a:p>
          <a:p>
            <a:pPr marL="609600" indent="-609600" eaLnBrk="1" hangingPunct="1">
              <a:lnSpc>
                <a:spcPct val="90000"/>
              </a:lnSpc>
              <a:buFontTx/>
              <a:buNone/>
            </a:pPr>
            <a:r>
              <a:rPr lang="de-DE" sz="2400" smtClean="0"/>
              <a:t>Zeitperiode: 2003 – 2050 </a:t>
            </a:r>
          </a:p>
          <a:p>
            <a:pPr marL="609600" indent="-609600" eaLnBrk="1" hangingPunct="1">
              <a:lnSpc>
                <a:spcPct val="90000"/>
              </a:lnSpc>
              <a:buFontTx/>
              <a:buNone/>
            </a:pPr>
            <a:r>
              <a:rPr lang="de-DE" sz="2400" smtClean="0"/>
              <a:t>Zeitschritt: 1 Jahr</a:t>
            </a:r>
          </a:p>
          <a:p>
            <a:pPr marL="609600" indent="-609600" eaLnBrk="1" hangingPunct="1">
              <a:lnSpc>
                <a:spcPct val="90000"/>
              </a:lnSpc>
              <a:buFontTx/>
              <a:buNone/>
            </a:pPr>
            <a:r>
              <a:rPr lang="de-DE" sz="2400" smtClean="0"/>
              <a:t>Programmiersprachen: JAVA, Visual Basic, HTML</a:t>
            </a:r>
          </a:p>
          <a:p>
            <a:pPr marL="609600" indent="-609600" eaLnBrk="1" hangingPunct="1">
              <a:lnSpc>
                <a:spcPct val="90000"/>
              </a:lnSpc>
              <a:buFontTx/>
              <a:buNone/>
            </a:pPr>
            <a:r>
              <a:rPr lang="de-DE" sz="2400" smtClean="0"/>
              <a:t>Software: Anylogic, MS-Excel, Internet Explorer </a:t>
            </a:r>
          </a:p>
          <a:p>
            <a:pPr marL="609600" indent="-609600" eaLnBrk="1" hangingPunct="1">
              <a:lnSpc>
                <a:spcPct val="90000"/>
              </a:lnSpc>
            </a:pPr>
            <a:endParaRPr lang="de-DE" sz="2400" smtClean="0"/>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cstate="print"/>
          <a:srcRect/>
          <a:stretch>
            <a:fillRect/>
          </a:stretch>
        </p:blipFill>
        <p:spPr bwMode="auto">
          <a:xfrm>
            <a:off x="0" y="669925"/>
            <a:ext cx="9144000" cy="6188075"/>
          </a:xfrm>
          <a:prstGeom prst="rect">
            <a:avLst/>
          </a:prstGeom>
          <a:noFill/>
          <a:ln w="9525">
            <a:noFill/>
            <a:miter lim="800000"/>
            <a:headEnd/>
            <a:tailEnd/>
          </a:ln>
        </p:spPr>
      </p:pic>
      <p:sp>
        <p:nvSpPr>
          <p:cNvPr id="113667" name="Rectangle 3"/>
          <p:cNvSpPr>
            <a:spLocks noChangeArrowheads="1"/>
          </p:cNvSpPr>
          <p:nvPr/>
        </p:nvSpPr>
        <p:spPr bwMode="auto">
          <a:xfrm>
            <a:off x="0" y="419100"/>
            <a:ext cx="9144000" cy="581025"/>
          </a:xfrm>
          <a:prstGeom prst="rect">
            <a:avLst/>
          </a:prstGeom>
          <a:solidFill>
            <a:schemeClr val="bg1"/>
          </a:solidFill>
          <a:ln w="9525">
            <a:noFill/>
            <a:miter lim="800000"/>
            <a:headEnd/>
            <a:tailEnd/>
          </a:ln>
        </p:spPr>
        <p:txBody>
          <a:bodyPr wrap="none" anchor="ctr"/>
          <a:lstStyle/>
          <a:p>
            <a:endParaRPr lang="es-ES_tradnl"/>
          </a:p>
        </p:txBody>
      </p:sp>
      <p:sp>
        <p:nvSpPr>
          <p:cNvPr id="113668" name="Rectangle 4"/>
          <p:cNvSpPr>
            <a:spLocks noGrp="1" noChangeArrowheads="1"/>
          </p:cNvSpPr>
          <p:nvPr>
            <p:ph type="title"/>
          </p:nvPr>
        </p:nvSpPr>
        <p:spPr>
          <a:xfrm>
            <a:off x="457200" y="274638"/>
            <a:ext cx="8305800" cy="885825"/>
          </a:xfrm>
          <a:noFill/>
        </p:spPr>
        <p:txBody>
          <a:bodyPr/>
          <a:lstStyle/>
          <a:p>
            <a:pPr eaLnBrk="1" hangingPunct="1"/>
            <a:r>
              <a:rPr lang="de-DE" sz="2400" smtClean="0"/>
              <a:t>Durchschnittliche Neuzugänge nach Pensionsart </a:t>
            </a:r>
            <a:br>
              <a:rPr lang="de-DE" sz="2400" smtClean="0"/>
            </a:br>
            <a:r>
              <a:rPr lang="de-DE" sz="2400" smtClean="0"/>
              <a:t>2003-2050 (100 Durchläufe, keine neuen Arb/Ang über 40)</a:t>
            </a: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4691" name="Rectangle 3"/>
          <p:cNvSpPr>
            <a:spLocks noGrp="1" noChangeArrowheads="1"/>
          </p:cNvSpPr>
          <p:nvPr>
            <p:ph type="title"/>
          </p:nvPr>
        </p:nvSpPr>
        <p:spPr>
          <a:xfrm>
            <a:off x="685800" y="590550"/>
            <a:ext cx="7829550" cy="314325"/>
          </a:xfrm>
          <a:noFill/>
        </p:spPr>
        <p:txBody>
          <a:bodyPr/>
          <a:lstStyle/>
          <a:p>
            <a:pPr eaLnBrk="1" hangingPunct="1"/>
            <a:r>
              <a:rPr lang="de-DE" sz="1400" b="1" smtClean="0"/>
              <a:t>(1 Durchlauf)</a:t>
            </a: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a:stretch>
            <a:fillRect/>
          </a:stretch>
        </p:blipFill>
        <p:spPr bwMode="auto">
          <a:xfrm>
            <a:off x="0" y="38100"/>
            <a:ext cx="9144000" cy="6829425"/>
          </a:xfrm>
          <a:prstGeom prst="rect">
            <a:avLst/>
          </a:prstGeom>
          <a:noFill/>
          <a:ln w="9525">
            <a:noFill/>
            <a:miter lim="800000"/>
            <a:headEnd/>
            <a:tailEnd/>
          </a:ln>
        </p:spPr>
      </p:pic>
      <p:sp>
        <p:nvSpPr>
          <p:cNvPr id="115715" name="Rectangle 3"/>
          <p:cNvSpPr>
            <a:spLocks noGrp="1" noChangeArrowheads="1"/>
          </p:cNvSpPr>
          <p:nvPr>
            <p:ph type="title"/>
          </p:nvPr>
        </p:nvSpPr>
        <p:spPr>
          <a:xfrm>
            <a:off x="685800" y="590550"/>
            <a:ext cx="7829550" cy="314325"/>
          </a:xfrm>
          <a:noFill/>
        </p:spPr>
        <p:txBody>
          <a:bodyPr/>
          <a:lstStyle/>
          <a:p>
            <a:pPr eaLnBrk="1" hangingPunct="1"/>
            <a:r>
              <a:rPr lang="de-DE" sz="1400" b="1" smtClean="0"/>
              <a:t>(10 Durchläufe)</a:t>
            </a: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6739" name="Rectangle 3"/>
          <p:cNvSpPr>
            <a:spLocks noGrp="1" noChangeArrowheads="1"/>
          </p:cNvSpPr>
          <p:nvPr>
            <p:ph type="title"/>
          </p:nvPr>
        </p:nvSpPr>
        <p:spPr>
          <a:xfrm>
            <a:off x="685800" y="581025"/>
            <a:ext cx="7829550" cy="314325"/>
          </a:xfrm>
          <a:noFill/>
        </p:spPr>
        <p:txBody>
          <a:bodyPr/>
          <a:lstStyle/>
          <a:p>
            <a:pPr eaLnBrk="1" hangingPunct="1"/>
            <a:r>
              <a:rPr lang="de-DE" sz="1400" b="1" smtClean="0"/>
              <a:t>(100 Durchläufe)</a:t>
            </a: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85800" y="581025"/>
            <a:ext cx="7829550" cy="314325"/>
          </a:xfrm>
          <a:noFill/>
        </p:spPr>
        <p:txBody>
          <a:bodyPr/>
          <a:lstStyle/>
          <a:p>
            <a:pPr eaLnBrk="1" hangingPunct="1"/>
            <a:r>
              <a:rPr lang="de-DE" sz="1400" b="1" smtClean="0"/>
              <a:t>(100 Durchläufe)</a:t>
            </a:r>
          </a:p>
        </p:txBody>
      </p:sp>
      <p:pic>
        <p:nvPicPr>
          <p:cNvPr id="117763" name="Picture 3"/>
          <p:cNvPicPr>
            <a:picLocks noChangeAspect="1" noChangeArrowheads="1"/>
          </p:cNvPicPr>
          <p:nvPr/>
        </p:nvPicPr>
        <p:blipFill>
          <a:blip r:embed="rId2" cstate="print"/>
          <a:srcRect/>
          <a:stretch>
            <a:fillRect/>
          </a:stretch>
        </p:blipFill>
        <p:spPr bwMode="auto">
          <a:xfrm>
            <a:off x="0" y="9525"/>
            <a:ext cx="9144000" cy="6800850"/>
          </a:xfrm>
          <a:prstGeom prst="rect">
            <a:avLst/>
          </a:prstGeom>
          <a:noFill/>
          <a:ln w="9525">
            <a:noFill/>
            <a:miter lim="800000"/>
            <a:headEnd/>
            <a:tailEnd/>
          </a:ln>
        </p:spPr>
      </p:pic>
      <p:sp>
        <p:nvSpPr>
          <p:cNvPr id="117764" name="Rectangle 4"/>
          <p:cNvSpPr>
            <a:spLocks noChangeArrowheads="1"/>
          </p:cNvSpPr>
          <p:nvPr/>
        </p:nvSpPr>
        <p:spPr bwMode="auto">
          <a:xfrm>
            <a:off x="817563" y="531813"/>
            <a:ext cx="7829550" cy="314325"/>
          </a:xfrm>
          <a:prstGeom prst="rect">
            <a:avLst/>
          </a:prstGeom>
          <a:noFill/>
          <a:ln w="9525">
            <a:noFill/>
            <a:miter lim="800000"/>
            <a:headEnd/>
            <a:tailEnd/>
          </a:ln>
        </p:spPr>
        <p:txBody>
          <a:bodyPr/>
          <a:lstStyle/>
          <a:p>
            <a:r>
              <a:rPr lang="de-DE" sz="1200" b="1">
                <a:solidFill>
                  <a:schemeClr val="tx2"/>
                </a:solidFill>
              </a:rPr>
              <a:t>(1 Durchlauf, keine Neuzugänge zu Arb/Ang ab 40)</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0" y="114300"/>
            <a:ext cx="9144000" cy="6743700"/>
          </a:xfrm>
          <a:prstGeom prst="rect">
            <a:avLst/>
          </a:prstGeom>
          <a:noFill/>
          <a:ln w="9525">
            <a:noFill/>
            <a:miter lim="800000"/>
            <a:headEnd/>
            <a:tailEnd/>
          </a:ln>
        </p:spPr>
      </p:pic>
      <p:sp>
        <p:nvSpPr>
          <p:cNvPr id="118787" name="Rectangle 3"/>
          <p:cNvSpPr>
            <a:spLocks noGrp="1" noChangeArrowheads="1"/>
          </p:cNvSpPr>
          <p:nvPr>
            <p:ph type="title"/>
          </p:nvPr>
        </p:nvSpPr>
        <p:spPr>
          <a:xfrm>
            <a:off x="685800" y="581025"/>
            <a:ext cx="7829550" cy="314325"/>
          </a:xfrm>
          <a:noFill/>
        </p:spPr>
        <p:txBody>
          <a:bodyPr/>
          <a:lstStyle/>
          <a:p>
            <a:pPr eaLnBrk="1" hangingPunct="1"/>
            <a:r>
              <a:rPr lang="de-DE" sz="1400" b="1" smtClean="0"/>
              <a:t>(100 Durchläufe)</a:t>
            </a:r>
          </a:p>
        </p:txBody>
      </p:sp>
      <p:sp>
        <p:nvSpPr>
          <p:cNvPr id="118788" name="Rectangle 4"/>
          <p:cNvSpPr>
            <a:spLocks noChangeArrowheads="1"/>
          </p:cNvSpPr>
          <p:nvPr/>
        </p:nvSpPr>
        <p:spPr bwMode="auto">
          <a:xfrm>
            <a:off x="817563" y="636588"/>
            <a:ext cx="7829550" cy="209550"/>
          </a:xfrm>
          <a:prstGeom prst="rect">
            <a:avLst/>
          </a:prstGeom>
          <a:solidFill>
            <a:schemeClr val="bg1"/>
          </a:solidFill>
          <a:ln w="9525">
            <a:noFill/>
            <a:miter lim="800000"/>
            <a:headEnd/>
            <a:tailEnd/>
          </a:ln>
        </p:spPr>
        <p:txBody>
          <a:bodyPr/>
          <a:lstStyle/>
          <a:p>
            <a:r>
              <a:rPr lang="de-DE" sz="1200" b="1">
                <a:solidFill>
                  <a:schemeClr val="tx2"/>
                </a:solidFill>
              </a:rPr>
              <a:t>(10 Durchläufe, keine Neuzugänge zu Arb/Ang ab 40)</a:t>
            </a:r>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0" y="273050"/>
            <a:ext cx="9144000" cy="6584950"/>
          </a:xfrm>
          <a:prstGeom prst="rect">
            <a:avLst/>
          </a:prstGeom>
          <a:noFill/>
          <a:ln w="9525">
            <a:noFill/>
            <a:miter lim="800000"/>
            <a:headEnd/>
            <a:tailEnd/>
          </a:ln>
        </p:spPr>
      </p:pic>
      <p:sp>
        <p:nvSpPr>
          <p:cNvPr id="119811" name="Rectangle 3"/>
          <p:cNvSpPr>
            <a:spLocks noChangeArrowheads="1"/>
          </p:cNvSpPr>
          <p:nvPr/>
        </p:nvSpPr>
        <p:spPr bwMode="auto">
          <a:xfrm>
            <a:off x="817563" y="808038"/>
            <a:ext cx="7829550" cy="200025"/>
          </a:xfrm>
          <a:prstGeom prst="rect">
            <a:avLst/>
          </a:prstGeom>
          <a:solidFill>
            <a:schemeClr val="bg1"/>
          </a:solidFill>
          <a:ln w="9525">
            <a:noFill/>
            <a:miter lim="800000"/>
            <a:headEnd/>
            <a:tailEnd/>
          </a:ln>
        </p:spPr>
        <p:txBody>
          <a:bodyPr/>
          <a:lstStyle/>
          <a:p>
            <a:r>
              <a:rPr lang="de-DE" sz="1200" b="1">
                <a:solidFill>
                  <a:schemeClr val="tx2"/>
                </a:solidFill>
              </a:rPr>
              <a:t>(100 Durchläufe, keine Neuzugänge zu Arb/Ang ab 40)</a:t>
            </a: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0" y="2171700"/>
            <a:ext cx="9144000" cy="2441575"/>
          </a:xfrm>
          <a:prstGeom prst="rect">
            <a:avLst/>
          </a:prstGeom>
          <a:noFill/>
          <a:ln w="9525">
            <a:noFill/>
            <a:miter lim="800000"/>
            <a:headEnd/>
            <a:tailEnd/>
          </a:ln>
        </p:spPr>
      </p:pic>
      <p:sp>
        <p:nvSpPr>
          <p:cNvPr id="120835" name="Rectangle 3"/>
          <p:cNvSpPr>
            <a:spLocks noChangeArrowheads="1"/>
          </p:cNvSpPr>
          <p:nvPr/>
        </p:nvSpPr>
        <p:spPr bwMode="auto">
          <a:xfrm>
            <a:off x="5883275" y="2425700"/>
            <a:ext cx="3162300" cy="1962150"/>
          </a:xfrm>
          <a:prstGeom prst="rect">
            <a:avLst/>
          </a:prstGeom>
          <a:solidFill>
            <a:srgbClr val="00FF00">
              <a:alpha val="45097"/>
            </a:srgbClr>
          </a:solidFill>
          <a:ln w="9525">
            <a:noFill/>
            <a:miter lim="800000"/>
            <a:headEnd/>
            <a:tailEnd/>
          </a:ln>
        </p:spPr>
        <p:txBody>
          <a:bodyPr wrap="none" anchor="ctr"/>
          <a:lstStyle/>
          <a:p>
            <a:endParaRPr lang="es-ES_tradnl"/>
          </a:p>
        </p:txBody>
      </p:sp>
      <p:sp>
        <p:nvSpPr>
          <p:cNvPr id="120836" name="Rectangle 4"/>
          <p:cNvSpPr>
            <a:spLocks noChangeArrowheads="1"/>
          </p:cNvSpPr>
          <p:nvPr/>
        </p:nvSpPr>
        <p:spPr bwMode="auto">
          <a:xfrm>
            <a:off x="1443038" y="2424113"/>
            <a:ext cx="2981325" cy="1962150"/>
          </a:xfrm>
          <a:prstGeom prst="rect">
            <a:avLst/>
          </a:prstGeom>
          <a:solidFill>
            <a:srgbClr val="00FF00">
              <a:alpha val="45097"/>
            </a:srgbClr>
          </a:solidFill>
          <a:ln w="9525">
            <a:noFill/>
            <a:miter lim="800000"/>
            <a:headEnd/>
            <a:tailEnd/>
          </a:ln>
        </p:spPr>
        <p:txBody>
          <a:bodyPr wrap="none" anchor="ctr"/>
          <a:lstStyle/>
          <a:p>
            <a:endParaRPr lang="es-ES_tradnl"/>
          </a:p>
        </p:txBody>
      </p:sp>
      <p:sp>
        <p:nvSpPr>
          <p:cNvPr id="120837" name="Rectangle 5"/>
          <p:cNvSpPr>
            <a:spLocks noChangeArrowheads="1"/>
          </p:cNvSpPr>
          <p:nvPr/>
        </p:nvSpPr>
        <p:spPr bwMode="auto">
          <a:xfrm>
            <a:off x="390525" y="2419350"/>
            <a:ext cx="1028700" cy="1962150"/>
          </a:xfrm>
          <a:prstGeom prst="rect">
            <a:avLst/>
          </a:prstGeom>
          <a:solidFill>
            <a:srgbClr val="FF6600">
              <a:alpha val="45097"/>
            </a:srgbClr>
          </a:solidFill>
          <a:ln w="9525">
            <a:noFill/>
            <a:miter lim="800000"/>
            <a:headEnd/>
            <a:tailEnd/>
          </a:ln>
        </p:spPr>
        <p:txBody>
          <a:bodyPr wrap="none" anchor="ctr"/>
          <a:lstStyle/>
          <a:p>
            <a:endParaRPr lang="es-ES_tradnl"/>
          </a:p>
        </p:txBody>
      </p:sp>
      <p:sp>
        <p:nvSpPr>
          <p:cNvPr id="120838" name="Rectangle 6"/>
          <p:cNvSpPr>
            <a:spLocks noChangeArrowheads="1"/>
          </p:cNvSpPr>
          <p:nvPr/>
        </p:nvSpPr>
        <p:spPr bwMode="auto">
          <a:xfrm>
            <a:off x="5122863" y="2417763"/>
            <a:ext cx="742950" cy="1962150"/>
          </a:xfrm>
          <a:prstGeom prst="rect">
            <a:avLst/>
          </a:prstGeom>
          <a:solidFill>
            <a:srgbClr val="FF6600">
              <a:alpha val="45097"/>
            </a:srgbClr>
          </a:solidFill>
          <a:ln w="9525">
            <a:noFill/>
            <a:miter lim="800000"/>
            <a:headEnd/>
            <a:tailEnd/>
          </a:ln>
        </p:spPr>
        <p:txBody>
          <a:bodyPr wrap="none" anchor="ctr"/>
          <a:lstStyle/>
          <a:p>
            <a:endParaRPr lang="es-ES_tradnl"/>
          </a:p>
        </p:txBody>
      </p:sp>
      <p:sp>
        <p:nvSpPr>
          <p:cNvPr id="208903" name="Rectangle 7"/>
          <p:cNvSpPr>
            <a:spLocks noChangeArrowheads="1"/>
          </p:cNvSpPr>
          <p:nvPr/>
        </p:nvSpPr>
        <p:spPr bwMode="auto">
          <a:xfrm>
            <a:off x="0" y="0"/>
            <a:ext cx="9144000" cy="985838"/>
          </a:xfrm>
          <a:prstGeom prst="rect">
            <a:avLst/>
          </a:prstGeom>
          <a:noFill/>
          <a:ln w="9525">
            <a:noFill/>
            <a:miter lim="800000"/>
            <a:headEnd/>
            <a:tailEnd/>
          </a:ln>
        </p:spPr>
        <p:txBody>
          <a:bodyPr/>
          <a:lstStyle/>
          <a:p>
            <a:pPr>
              <a:lnSpc>
                <a:spcPct val="80000"/>
              </a:lnSpc>
              <a:defRPr/>
            </a:pPr>
            <a:r>
              <a:rPr lang="de-DE" sz="2800" dirty="0">
                <a:solidFill>
                  <a:schemeClr val="tx2"/>
                </a:solidFill>
                <a:latin typeface="+mn-lt"/>
              </a:rPr>
              <a:t>Verteilung der relativen Privatpensionen</a:t>
            </a:r>
            <a:br>
              <a:rPr lang="de-DE" sz="2800" dirty="0">
                <a:solidFill>
                  <a:schemeClr val="tx2"/>
                </a:solidFill>
                <a:latin typeface="+mn-lt"/>
              </a:rPr>
            </a:br>
            <a:r>
              <a:rPr lang="de-DE" sz="1600" i="1" dirty="0">
                <a:solidFill>
                  <a:schemeClr val="tx2"/>
                </a:solidFill>
                <a:latin typeface="+mn-lt"/>
              </a:rPr>
              <a:t>Verhältnis der individuellen Privatpension </a:t>
            </a:r>
            <a:br>
              <a:rPr lang="de-DE" sz="1600" i="1" dirty="0">
                <a:solidFill>
                  <a:schemeClr val="tx2"/>
                </a:solidFill>
                <a:latin typeface="+mn-lt"/>
              </a:rPr>
            </a:br>
            <a:r>
              <a:rPr lang="de-DE" sz="1600" i="1" dirty="0">
                <a:solidFill>
                  <a:schemeClr val="tx2"/>
                </a:solidFill>
                <a:latin typeface="+mn-lt"/>
              </a:rPr>
              <a:t>zur korrespondierenden ASVG-Pension </a:t>
            </a:r>
            <a:br>
              <a:rPr lang="de-DE" sz="1600" i="1" dirty="0">
                <a:solidFill>
                  <a:schemeClr val="tx2"/>
                </a:solidFill>
                <a:latin typeface="+mn-lt"/>
              </a:rPr>
            </a:br>
            <a:r>
              <a:rPr lang="de-DE" sz="1600" i="1" dirty="0">
                <a:solidFill>
                  <a:schemeClr val="tx2"/>
                </a:solidFill>
                <a:latin typeface="+mn-lt"/>
              </a:rPr>
              <a:t>2050 (alle Pensionen)</a:t>
            </a:r>
            <a:r>
              <a:rPr lang="de-DE" sz="1600" i="1" dirty="0">
                <a:solidFill>
                  <a:schemeClr val="tx2"/>
                </a:solidFill>
              </a:rPr>
              <a:t/>
            </a:r>
            <a:br>
              <a:rPr lang="de-DE" sz="1600" i="1" dirty="0">
                <a:solidFill>
                  <a:schemeClr val="tx2"/>
                </a:solidFill>
              </a:rPr>
            </a:br>
            <a:r>
              <a:rPr lang="de-DE" sz="1600" i="1" dirty="0">
                <a:solidFill>
                  <a:schemeClr val="tx2"/>
                </a:solidFill>
              </a:rPr>
              <a:t/>
            </a:r>
            <a:br>
              <a:rPr lang="de-DE" sz="1600" i="1" dirty="0">
                <a:solidFill>
                  <a:schemeClr val="tx2"/>
                </a:solidFill>
              </a:rPr>
            </a:br>
            <a:r>
              <a:rPr lang="de-DE" sz="1800" dirty="0">
                <a:solidFill>
                  <a:schemeClr val="tx2"/>
                </a:solidFill>
                <a:latin typeface="+mn-lt"/>
              </a:rPr>
              <a:t>Grüner Bereich (&gt; 1): Privatpension besser</a:t>
            </a:r>
            <a:br>
              <a:rPr lang="de-DE" sz="1800" dirty="0">
                <a:solidFill>
                  <a:schemeClr val="tx2"/>
                </a:solidFill>
                <a:latin typeface="+mn-lt"/>
              </a:rPr>
            </a:br>
            <a:r>
              <a:rPr lang="de-DE" sz="1800" dirty="0">
                <a:solidFill>
                  <a:schemeClr val="tx2"/>
                </a:solidFill>
                <a:latin typeface="+mn-lt"/>
              </a:rPr>
              <a:t>Oranger Bereich (&lt; 1): ASVG-Pension besser</a:t>
            </a:r>
            <a:br>
              <a:rPr lang="de-DE" sz="1800" dirty="0">
                <a:solidFill>
                  <a:schemeClr val="tx2"/>
                </a:solidFill>
                <a:latin typeface="+mn-lt"/>
              </a:rPr>
            </a:br>
            <a:r>
              <a:rPr lang="de-DE" sz="1800" dirty="0">
                <a:solidFill>
                  <a:schemeClr val="tx2"/>
                </a:solidFill>
                <a:latin typeface="+mn-lt"/>
              </a:rPr>
              <a:t>Schwarze Markierung: Durchschnittswert </a:t>
            </a:r>
            <a:endParaRPr lang="de-DE" sz="2800" dirty="0">
              <a:solidFill>
                <a:schemeClr val="tx2"/>
              </a:solidFill>
              <a:latin typeface="+mn-lt"/>
            </a:endParaRPr>
          </a:p>
        </p:txBody>
      </p:sp>
      <p:pic>
        <p:nvPicPr>
          <p:cNvPr id="120840" name="Picture 8"/>
          <p:cNvPicPr>
            <a:picLocks noChangeAspect="1" noChangeArrowheads="1"/>
          </p:cNvPicPr>
          <p:nvPr/>
        </p:nvPicPr>
        <p:blipFill>
          <a:blip r:embed="rId3" cstate="print"/>
          <a:srcRect/>
          <a:stretch>
            <a:fillRect/>
          </a:stretch>
        </p:blipFill>
        <p:spPr bwMode="auto">
          <a:xfrm>
            <a:off x="1743075" y="4972050"/>
            <a:ext cx="2800350" cy="1257300"/>
          </a:xfrm>
          <a:prstGeom prst="rect">
            <a:avLst/>
          </a:prstGeom>
          <a:noFill/>
          <a:ln w="9525">
            <a:noFill/>
            <a:miter lim="800000"/>
            <a:headEnd/>
            <a:tailEnd/>
          </a:ln>
        </p:spPr>
      </p:pic>
      <p:pic>
        <p:nvPicPr>
          <p:cNvPr id="120841" name="Picture 9"/>
          <p:cNvPicPr>
            <a:picLocks noChangeAspect="1" noChangeArrowheads="1"/>
          </p:cNvPicPr>
          <p:nvPr/>
        </p:nvPicPr>
        <p:blipFill>
          <a:blip r:embed="rId4" cstate="print"/>
          <a:srcRect/>
          <a:stretch>
            <a:fillRect/>
          </a:stretch>
        </p:blipFill>
        <p:spPr bwMode="auto">
          <a:xfrm>
            <a:off x="5053013" y="5057775"/>
            <a:ext cx="2771775" cy="120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noFill/>
        </p:spPr>
        <p:txBody>
          <a:bodyPr/>
          <a:lstStyle/>
          <a:p>
            <a:pPr eaLnBrk="1" hangingPunct="1"/>
            <a:r>
              <a:rPr lang="de-AT" smtClean="0"/>
              <a:t>Offene Punkte/Erweiterungen</a:t>
            </a:r>
            <a:endParaRPr lang="de-DE" smtClean="0"/>
          </a:p>
        </p:txBody>
      </p:sp>
      <p:sp>
        <p:nvSpPr>
          <p:cNvPr id="121859" name="Rectangle 3"/>
          <p:cNvSpPr>
            <a:spLocks noGrp="1" noChangeArrowheads="1"/>
          </p:cNvSpPr>
          <p:nvPr>
            <p:ph type="body" idx="1"/>
          </p:nvPr>
        </p:nvSpPr>
        <p:spPr>
          <a:xfrm>
            <a:off x="457200" y="1600200"/>
            <a:ext cx="8305800" cy="4525963"/>
          </a:xfrm>
          <a:noFill/>
        </p:spPr>
        <p:txBody>
          <a:bodyPr/>
          <a:lstStyle/>
          <a:p>
            <a:pPr marL="609600" indent="-609600" eaLnBrk="1" hangingPunct="1"/>
            <a:r>
              <a:rPr lang="de-AT" smtClean="0"/>
              <a:t>derzeit nur ASVG</a:t>
            </a:r>
            <a:r>
              <a:rPr lang="de-DE" smtClean="0"/>
              <a:t> </a:t>
            </a:r>
          </a:p>
          <a:p>
            <a:pPr marL="609600" indent="-609600" eaLnBrk="1" hangingPunct="1"/>
            <a:r>
              <a:rPr lang="de-AT" smtClean="0"/>
              <a:t>derzeit keine Kinderbetreuungs- bzw. Kindererziehungszeiten</a:t>
            </a:r>
            <a:r>
              <a:rPr lang="de-DE" smtClean="0"/>
              <a:t> </a:t>
            </a:r>
          </a:p>
          <a:p>
            <a:pPr marL="609600" indent="-609600" eaLnBrk="1" hangingPunct="1"/>
            <a:r>
              <a:rPr lang="de-AT" smtClean="0"/>
              <a:t>derzeit keine Witwen/Witwerpensionen</a:t>
            </a:r>
            <a:r>
              <a:rPr lang="de-DE" smtClean="0"/>
              <a:t> </a:t>
            </a:r>
          </a:p>
          <a:p>
            <a:pPr marL="609600" indent="-609600" eaLnBrk="1" hangingPunct="1"/>
            <a:r>
              <a:rPr lang="de-AT" smtClean="0"/>
              <a:t>stärker individualisierte bzw. gruppenbezogene Einkommensverläufe sind möglich</a:t>
            </a:r>
          </a:p>
          <a:p>
            <a:pPr marL="609600" indent="-609600" eaLnBrk="1" hangingPunct="1"/>
            <a:endParaRPr lang="de-DE" smtClean="0"/>
          </a:p>
          <a:p>
            <a:pPr marL="609600" indent="-609600" eaLnBrk="1" hangingPunct="1"/>
            <a:endParaRPr lang="de-DE" smtClean="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el 1"/>
          <p:cNvSpPr>
            <a:spLocks noGrp="1"/>
          </p:cNvSpPr>
          <p:nvPr>
            <p:ph type="title"/>
          </p:nvPr>
        </p:nvSpPr>
        <p:spPr>
          <a:xfrm>
            <a:off x="457200" y="247650"/>
            <a:ext cx="8229600" cy="1143000"/>
          </a:xfrm>
        </p:spPr>
        <p:txBody>
          <a:bodyPr/>
          <a:lstStyle/>
          <a:p>
            <a:pPr eaLnBrk="1" hangingPunct="1"/>
            <a:r>
              <a:rPr lang="en-US" smtClean="0"/>
              <a:t>Einsteins Erklärung der Brownschen Bewegung</a:t>
            </a:r>
            <a:endParaRPr lang="es-ES_tradnl" smtClean="0"/>
          </a:p>
        </p:txBody>
      </p:sp>
      <p:sp>
        <p:nvSpPr>
          <p:cNvPr id="123907" name="Inhaltsplatzhalter 2"/>
          <p:cNvSpPr>
            <a:spLocks noGrp="1"/>
          </p:cNvSpPr>
          <p:nvPr>
            <p:ph idx="1"/>
          </p:nvPr>
        </p:nvSpPr>
        <p:spPr/>
        <p:txBody>
          <a:bodyPr/>
          <a:lstStyle/>
          <a:p>
            <a:pPr eaLnBrk="1" hangingPunct="1"/>
            <a:r>
              <a:rPr lang="es-ES_tradnl" sz="2800" smtClean="0">
                <a:hlinkClick r:id="rId2"/>
              </a:rPr>
              <a:t>http://galileoandeinstein.physics.virginia.edu/more_stuff/Applets/brownian/brownian.html</a:t>
            </a:r>
            <a:endParaRPr lang="es-ES_tradnl" sz="2800" smtClean="0"/>
          </a:p>
          <a:p>
            <a:pPr eaLnBrk="1" hangingPunct="1"/>
            <a:endParaRPr lang="es-ES_tradnl" sz="2800" smtClean="0"/>
          </a:p>
          <a:p>
            <a:pPr eaLnBrk="1" hangingPunct="1">
              <a:buFontTx/>
              <a:buNone/>
            </a:pPr>
            <a:r>
              <a:rPr lang="en-US" sz="2800" smtClean="0"/>
              <a:t>Die Simulation demonstriert die Brown’sche Bewegung eines Staubpartikels (in blau). Die kleinen Partikel können als Moleküle eines Gases interpretiert werden. </a:t>
            </a:r>
          </a:p>
          <a:p>
            <a:pPr eaLnBrk="1" hangingPunct="1"/>
            <a:r>
              <a:rPr lang="en-US" sz="2800" smtClean="0"/>
              <a:t>Ansicht links: Sicht durch ein Mikroskop</a:t>
            </a:r>
          </a:p>
          <a:p>
            <a:pPr eaLnBrk="1" hangingPunct="1"/>
            <a:r>
              <a:rPr lang="en-US" sz="2800" smtClean="0"/>
              <a:t>Ansicht rechts: sichtbar gemachte Illustration</a:t>
            </a:r>
          </a:p>
          <a:p>
            <a:pPr eaLnBrk="1" hangingPunct="1"/>
            <a:endParaRPr lang="es-ES_tradnl"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74638"/>
            <a:ext cx="8229600" cy="619125"/>
          </a:xfrm>
        </p:spPr>
        <p:txBody>
          <a:bodyPr/>
          <a:lstStyle/>
          <a:p>
            <a:pPr eaLnBrk="1" hangingPunct="1">
              <a:defRPr/>
            </a:pPr>
            <a:r>
              <a:rPr lang="de-DE" sz="2800" i="1" dirty="0" smtClean="0">
                <a:solidFill>
                  <a:schemeClr val="accent2"/>
                </a:solidFill>
              </a:rPr>
              <a:t>Grundstruktur des </a:t>
            </a:r>
            <a:r>
              <a:rPr lang="de-DE" sz="2800" i="1" dirty="0" smtClean="0">
                <a:solidFill>
                  <a:schemeClr val="accent2"/>
                </a:solidFill>
              </a:rPr>
              <a:t>Pensionsmodells</a:t>
            </a:r>
            <a:r>
              <a:rPr lang="de-DE" sz="2800" i="1" dirty="0" smtClean="0">
                <a:solidFill>
                  <a:schemeClr val="accent2"/>
                </a:solidFill>
              </a:rPr>
              <a:t/>
            </a:r>
            <a:br>
              <a:rPr lang="de-DE" sz="2800" i="1" dirty="0" smtClean="0">
                <a:solidFill>
                  <a:schemeClr val="accent2"/>
                </a:solidFill>
              </a:rPr>
            </a:br>
            <a:r>
              <a:rPr lang="de-DE" sz="2800" i="1" dirty="0" smtClean="0">
                <a:solidFill>
                  <a:schemeClr val="accent2"/>
                </a:solidFill>
              </a:rPr>
              <a:t>(vereinfacht)</a:t>
            </a:r>
          </a:p>
        </p:txBody>
      </p:sp>
      <p:sp>
        <p:nvSpPr>
          <p:cNvPr id="134147" name="AutoShape 3"/>
          <p:cNvSpPr>
            <a:spLocks noChangeArrowheads="1"/>
          </p:cNvSpPr>
          <p:nvPr/>
        </p:nvSpPr>
        <p:spPr bwMode="auto">
          <a:xfrm>
            <a:off x="514350" y="990600"/>
            <a:ext cx="590550" cy="2714625"/>
          </a:xfrm>
          <a:prstGeom prst="can">
            <a:avLst>
              <a:gd name="adj" fmla="val 77954"/>
            </a:avLst>
          </a:prstGeom>
          <a:solidFill>
            <a:srgbClr val="00FF00"/>
          </a:solidFill>
          <a:ln w="9525">
            <a:solidFill>
              <a:schemeClr val="tx1"/>
            </a:solidFill>
            <a:round/>
            <a:headEnd/>
            <a:tailEnd/>
          </a:ln>
        </p:spPr>
        <p:txBody>
          <a:bodyPr wrap="none" anchor="ctr"/>
          <a:lstStyle/>
          <a:p>
            <a:pPr>
              <a:defRPr/>
            </a:pPr>
            <a:endParaRPr lang="es-ES_tradnl" sz="2000">
              <a:latin typeface="+mn-lt"/>
            </a:endParaRPr>
          </a:p>
        </p:txBody>
      </p:sp>
      <p:sp>
        <p:nvSpPr>
          <p:cNvPr id="134148" name="AutoShape 4"/>
          <p:cNvSpPr>
            <a:spLocks noChangeArrowheads="1"/>
          </p:cNvSpPr>
          <p:nvPr/>
        </p:nvSpPr>
        <p:spPr bwMode="auto">
          <a:xfrm>
            <a:off x="512763" y="4122738"/>
            <a:ext cx="600075" cy="2305050"/>
          </a:xfrm>
          <a:prstGeom prst="can">
            <a:avLst>
              <a:gd name="adj" fmla="val 62705"/>
            </a:avLst>
          </a:prstGeom>
          <a:noFill/>
          <a:ln w="9525">
            <a:solidFill>
              <a:schemeClr val="tx1"/>
            </a:solidFill>
            <a:prstDash val="lgDash"/>
            <a:round/>
            <a:headEnd/>
            <a:tailEnd/>
          </a:ln>
        </p:spPr>
        <p:txBody>
          <a:bodyPr wrap="none" anchor="ctr"/>
          <a:lstStyle/>
          <a:p>
            <a:pPr>
              <a:defRPr/>
            </a:pPr>
            <a:endParaRPr lang="es-ES_tradnl" sz="2000">
              <a:latin typeface="+mn-lt"/>
            </a:endParaRPr>
          </a:p>
        </p:txBody>
      </p:sp>
      <p:sp>
        <p:nvSpPr>
          <p:cNvPr id="134149" name="AutoShape 5"/>
          <p:cNvSpPr>
            <a:spLocks noChangeArrowheads="1"/>
          </p:cNvSpPr>
          <p:nvPr/>
        </p:nvSpPr>
        <p:spPr bwMode="auto">
          <a:xfrm>
            <a:off x="2047875" y="2952750"/>
            <a:ext cx="1457325" cy="1800225"/>
          </a:xfrm>
          <a:prstGeom prst="roundRect">
            <a:avLst>
              <a:gd name="adj" fmla="val 16667"/>
            </a:avLst>
          </a:prstGeom>
          <a:solidFill>
            <a:schemeClr val="accent1"/>
          </a:solidFill>
          <a:ln w="9525">
            <a:solidFill>
              <a:schemeClr val="tx1"/>
            </a:solidFill>
            <a:round/>
            <a:headEnd/>
            <a:tailEnd/>
          </a:ln>
        </p:spPr>
        <p:txBody>
          <a:bodyPr wrap="none" anchor="ctr"/>
          <a:lstStyle/>
          <a:p>
            <a:pPr>
              <a:defRPr/>
            </a:pPr>
            <a:r>
              <a:rPr lang="de-DE" sz="2000">
                <a:latin typeface="+mn-lt"/>
              </a:rPr>
              <a:t>Erzeugung </a:t>
            </a:r>
          </a:p>
          <a:p>
            <a:pPr>
              <a:defRPr/>
            </a:pPr>
            <a:r>
              <a:rPr lang="de-DE" sz="2000">
                <a:latin typeface="+mn-lt"/>
              </a:rPr>
              <a:t>der </a:t>
            </a:r>
          </a:p>
          <a:p>
            <a:pPr>
              <a:defRPr/>
            </a:pPr>
            <a:r>
              <a:rPr lang="de-DE" sz="2000">
                <a:latin typeface="+mn-lt"/>
              </a:rPr>
              <a:t>Individuen</a:t>
            </a:r>
          </a:p>
        </p:txBody>
      </p:sp>
      <p:sp>
        <p:nvSpPr>
          <p:cNvPr id="134150" name="AutoShape 6"/>
          <p:cNvSpPr>
            <a:spLocks noChangeArrowheads="1"/>
          </p:cNvSpPr>
          <p:nvPr/>
        </p:nvSpPr>
        <p:spPr bwMode="auto">
          <a:xfrm>
            <a:off x="5980113" y="4046538"/>
            <a:ext cx="1457325" cy="1800225"/>
          </a:xfrm>
          <a:prstGeom prst="roundRect">
            <a:avLst>
              <a:gd name="adj" fmla="val 16667"/>
            </a:avLst>
          </a:prstGeom>
          <a:solidFill>
            <a:srgbClr val="CC3300"/>
          </a:solidFill>
          <a:ln w="9525">
            <a:solidFill>
              <a:schemeClr val="tx1"/>
            </a:solidFill>
            <a:round/>
            <a:headEnd/>
            <a:tailEnd/>
          </a:ln>
        </p:spPr>
        <p:txBody>
          <a:bodyPr wrap="none" anchor="ctr"/>
          <a:lstStyle/>
          <a:p>
            <a:pPr>
              <a:defRPr/>
            </a:pPr>
            <a:r>
              <a:rPr lang="de-DE" sz="2000">
                <a:latin typeface="+mn-lt"/>
              </a:rPr>
              <a:t>AK-</a:t>
            </a:r>
          </a:p>
          <a:p>
            <a:pPr>
              <a:defRPr/>
            </a:pPr>
            <a:r>
              <a:rPr lang="de-DE" sz="2000">
                <a:latin typeface="+mn-lt"/>
              </a:rPr>
              <a:t>Pensions-</a:t>
            </a:r>
          </a:p>
          <a:p>
            <a:pPr>
              <a:defRPr/>
            </a:pPr>
            <a:r>
              <a:rPr lang="de-DE" sz="2000">
                <a:latin typeface="+mn-lt"/>
              </a:rPr>
              <a:t>rechner</a:t>
            </a:r>
          </a:p>
        </p:txBody>
      </p:sp>
      <p:sp>
        <p:nvSpPr>
          <p:cNvPr id="134151" name="Text Box 7"/>
          <p:cNvSpPr txBox="1">
            <a:spLocks noChangeArrowheads="1"/>
          </p:cNvSpPr>
          <p:nvPr/>
        </p:nvSpPr>
        <p:spPr bwMode="auto">
          <a:xfrm rot="-5400000">
            <a:off x="-293687" y="2146300"/>
            <a:ext cx="2162175" cy="460375"/>
          </a:xfrm>
          <a:prstGeom prst="rect">
            <a:avLst/>
          </a:prstGeom>
          <a:noFill/>
          <a:ln w="9525">
            <a:noFill/>
            <a:miter lim="800000"/>
            <a:headEnd/>
            <a:tailEnd/>
          </a:ln>
        </p:spPr>
        <p:txBody>
          <a:bodyPr>
            <a:spAutoFit/>
          </a:bodyPr>
          <a:lstStyle/>
          <a:p>
            <a:pPr>
              <a:defRPr/>
            </a:pPr>
            <a:r>
              <a:rPr lang="de-DE" sz="1200">
                <a:latin typeface="+mn-lt"/>
              </a:rPr>
              <a:t>Demographische und </a:t>
            </a:r>
          </a:p>
          <a:p>
            <a:pPr>
              <a:defRPr/>
            </a:pPr>
            <a:r>
              <a:rPr lang="de-DE" sz="1200">
                <a:latin typeface="+mn-lt"/>
              </a:rPr>
              <a:t>sozialstatistische Daten</a:t>
            </a:r>
          </a:p>
        </p:txBody>
      </p:sp>
      <p:sp>
        <p:nvSpPr>
          <p:cNvPr id="134152" name="Text Box 8"/>
          <p:cNvSpPr txBox="1">
            <a:spLocks noChangeArrowheads="1"/>
          </p:cNvSpPr>
          <p:nvPr/>
        </p:nvSpPr>
        <p:spPr bwMode="auto">
          <a:xfrm rot="-5400000">
            <a:off x="350838" y="5343525"/>
            <a:ext cx="882650" cy="276225"/>
          </a:xfrm>
          <a:prstGeom prst="rect">
            <a:avLst/>
          </a:prstGeom>
          <a:noFill/>
          <a:ln w="9525">
            <a:noFill/>
            <a:miter lim="800000"/>
            <a:headEnd/>
            <a:tailEnd/>
          </a:ln>
        </p:spPr>
        <p:txBody>
          <a:bodyPr wrap="none">
            <a:spAutoFit/>
          </a:bodyPr>
          <a:lstStyle/>
          <a:p>
            <a:pPr>
              <a:defRPr/>
            </a:pPr>
            <a:r>
              <a:rPr lang="de-DE" sz="1200">
                <a:latin typeface="+mn-lt"/>
              </a:rPr>
              <a:t>Einzelfälle</a:t>
            </a:r>
          </a:p>
        </p:txBody>
      </p:sp>
      <p:sp>
        <p:nvSpPr>
          <p:cNvPr id="134153" name="AutoShape 9"/>
          <p:cNvSpPr>
            <a:spLocks noChangeArrowheads="1"/>
          </p:cNvSpPr>
          <p:nvPr/>
        </p:nvSpPr>
        <p:spPr bwMode="auto">
          <a:xfrm>
            <a:off x="7969250" y="4140200"/>
            <a:ext cx="600075" cy="1647825"/>
          </a:xfrm>
          <a:prstGeom prst="can">
            <a:avLst>
              <a:gd name="adj" fmla="val 68651"/>
            </a:avLst>
          </a:prstGeom>
          <a:solidFill>
            <a:schemeClr val="accent1"/>
          </a:solidFill>
          <a:ln w="9525">
            <a:solidFill>
              <a:schemeClr val="tx1"/>
            </a:solidFill>
            <a:round/>
            <a:headEnd/>
            <a:tailEnd/>
          </a:ln>
        </p:spPr>
        <p:txBody>
          <a:bodyPr wrap="none" anchor="ctr"/>
          <a:lstStyle/>
          <a:p>
            <a:pPr>
              <a:defRPr/>
            </a:pPr>
            <a:endParaRPr lang="es-ES_tradnl" sz="2000">
              <a:latin typeface="+mn-lt"/>
            </a:endParaRPr>
          </a:p>
        </p:txBody>
      </p:sp>
      <p:pic>
        <p:nvPicPr>
          <p:cNvPr id="46090" name="Picture 10"/>
          <p:cNvPicPr>
            <a:picLocks noChangeAspect="1" noChangeArrowheads="1"/>
          </p:cNvPicPr>
          <p:nvPr/>
        </p:nvPicPr>
        <p:blipFill>
          <a:blip r:embed="rId2" cstate="print"/>
          <a:srcRect/>
          <a:stretch>
            <a:fillRect/>
          </a:stretch>
        </p:blipFill>
        <p:spPr bwMode="auto">
          <a:xfrm>
            <a:off x="4419600" y="3181350"/>
            <a:ext cx="171450" cy="171450"/>
          </a:xfrm>
          <a:prstGeom prst="rect">
            <a:avLst/>
          </a:prstGeom>
          <a:noFill/>
          <a:ln w="9525">
            <a:noFill/>
            <a:miter lim="800000"/>
            <a:headEnd/>
            <a:tailEnd/>
          </a:ln>
        </p:spPr>
      </p:pic>
      <p:pic>
        <p:nvPicPr>
          <p:cNvPr id="46091" name="Picture 11"/>
          <p:cNvPicPr>
            <a:picLocks noChangeAspect="1" noChangeArrowheads="1"/>
          </p:cNvPicPr>
          <p:nvPr/>
        </p:nvPicPr>
        <p:blipFill>
          <a:blip r:embed="rId2" cstate="print"/>
          <a:srcRect/>
          <a:stretch>
            <a:fillRect/>
          </a:stretch>
        </p:blipFill>
        <p:spPr bwMode="auto">
          <a:xfrm>
            <a:off x="4676775" y="3648075"/>
            <a:ext cx="171450" cy="171450"/>
          </a:xfrm>
          <a:prstGeom prst="rect">
            <a:avLst/>
          </a:prstGeom>
          <a:noFill/>
          <a:ln w="9525">
            <a:noFill/>
            <a:miter lim="800000"/>
            <a:headEnd/>
            <a:tailEnd/>
          </a:ln>
        </p:spPr>
      </p:pic>
      <p:pic>
        <p:nvPicPr>
          <p:cNvPr id="46092" name="Picture 12"/>
          <p:cNvPicPr>
            <a:picLocks noChangeAspect="1" noChangeArrowheads="1"/>
          </p:cNvPicPr>
          <p:nvPr/>
        </p:nvPicPr>
        <p:blipFill>
          <a:blip r:embed="rId2" cstate="print"/>
          <a:srcRect/>
          <a:stretch>
            <a:fillRect/>
          </a:stretch>
        </p:blipFill>
        <p:spPr bwMode="auto">
          <a:xfrm>
            <a:off x="4733925" y="3419475"/>
            <a:ext cx="171450" cy="171450"/>
          </a:xfrm>
          <a:prstGeom prst="rect">
            <a:avLst/>
          </a:prstGeom>
          <a:noFill/>
          <a:ln w="9525">
            <a:noFill/>
            <a:miter lim="800000"/>
            <a:headEnd/>
            <a:tailEnd/>
          </a:ln>
        </p:spPr>
      </p:pic>
      <p:pic>
        <p:nvPicPr>
          <p:cNvPr id="46093" name="Picture 13"/>
          <p:cNvPicPr>
            <a:picLocks noChangeAspect="1" noChangeArrowheads="1"/>
          </p:cNvPicPr>
          <p:nvPr/>
        </p:nvPicPr>
        <p:blipFill>
          <a:blip r:embed="rId2" cstate="print"/>
          <a:srcRect/>
          <a:stretch>
            <a:fillRect/>
          </a:stretch>
        </p:blipFill>
        <p:spPr bwMode="auto">
          <a:xfrm>
            <a:off x="4476750" y="3448050"/>
            <a:ext cx="171450" cy="171450"/>
          </a:xfrm>
          <a:prstGeom prst="rect">
            <a:avLst/>
          </a:prstGeom>
          <a:noFill/>
          <a:ln w="9525">
            <a:noFill/>
            <a:miter lim="800000"/>
            <a:headEnd/>
            <a:tailEnd/>
          </a:ln>
        </p:spPr>
      </p:pic>
      <p:pic>
        <p:nvPicPr>
          <p:cNvPr id="46094" name="Picture 14"/>
          <p:cNvPicPr>
            <a:picLocks noChangeAspect="1" noChangeArrowheads="1"/>
          </p:cNvPicPr>
          <p:nvPr/>
        </p:nvPicPr>
        <p:blipFill>
          <a:blip r:embed="rId2" cstate="print"/>
          <a:srcRect/>
          <a:stretch>
            <a:fillRect/>
          </a:stretch>
        </p:blipFill>
        <p:spPr bwMode="auto">
          <a:xfrm>
            <a:off x="5010150" y="3267075"/>
            <a:ext cx="171450" cy="171450"/>
          </a:xfrm>
          <a:prstGeom prst="rect">
            <a:avLst/>
          </a:prstGeom>
          <a:noFill/>
          <a:ln w="9525">
            <a:noFill/>
            <a:miter lim="800000"/>
            <a:headEnd/>
            <a:tailEnd/>
          </a:ln>
        </p:spPr>
      </p:pic>
      <p:pic>
        <p:nvPicPr>
          <p:cNvPr id="46095" name="Picture 15"/>
          <p:cNvPicPr>
            <a:picLocks noChangeAspect="1" noChangeArrowheads="1"/>
          </p:cNvPicPr>
          <p:nvPr/>
        </p:nvPicPr>
        <p:blipFill>
          <a:blip r:embed="rId2" cstate="print"/>
          <a:srcRect/>
          <a:stretch>
            <a:fillRect/>
          </a:stretch>
        </p:blipFill>
        <p:spPr bwMode="auto">
          <a:xfrm>
            <a:off x="4714875" y="3171825"/>
            <a:ext cx="171450" cy="171450"/>
          </a:xfrm>
          <a:prstGeom prst="rect">
            <a:avLst/>
          </a:prstGeom>
          <a:noFill/>
          <a:ln w="9525">
            <a:noFill/>
            <a:miter lim="800000"/>
            <a:headEnd/>
            <a:tailEnd/>
          </a:ln>
        </p:spPr>
      </p:pic>
      <p:pic>
        <p:nvPicPr>
          <p:cNvPr id="46096" name="Picture 16"/>
          <p:cNvPicPr>
            <a:picLocks noChangeAspect="1" noChangeArrowheads="1"/>
          </p:cNvPicPr>
          <p:nvPr/>
        </p:nvPicPr>
        <p:blipFill>
          <a:blip r:embed="rId3" cstate="print"/>
          <a:srcRect/>
          <a:stretch>
            <a:fillRect/>
          </a:stretch>
        </p:blipFill>
        <p:spPr bwMode="auto">
          <a:xfrm>
            <a:off x="4494213" y="3970338"/>
            <a:ext cx="171450" cy="171450"/>
          </a:xfrm>
          <a:prstGeom prst="rect">
            <a:avLst/>
          </a:prstGeom>
          <a:noFill/>
          <a:ln w="9525">
            <a:noFill/>
            <a:miter lim="800000"/>
            <a:headEnd/>
            <a:tailEnd/>
          </a:ln>
        </p:spPr>
      </p:pic>
      <p:pic>
        <p:nvPicPr>
          <p:cNvPr id="46097" name="Picture 17"/>
          <p:cNvPicPr>
            <a:picLocks noChangeAspect="1" noChangeArrowheads="1"/>
          </p:cNvPicPr>
          <p:nvPr/>
        </p:nvPicPr>
        <p:blipFill>
          <a:blip r:embed="rId3" cstate="print"/>
          <a:srcRect/>
          <a:stretch>
            <a:fillRect/>
          </a:stretch>
        </p:blipFill>
        <p:spPr bwMode="auto">
          <a:xfrm>
            <a:off x="4751388" y="4437063"/>
            <a:ext cx="171450" cy="171450"/>
          </a:xfrm>
          <a:prstGeom prst="rect">
            <a:avLst/>
          </a:prstGeom>
          <a:noFill/>
          <a:ln w="9525">
            <a:noFill/>
            <a:miter lim="800000"/>
            <a:headEnd/>
            <a:tailEnd/>
          </a:ln>
        </p:spPr>
      </p:pic>
      <p:pic>
        <p:nvPicPr>
          <p:cNvPr id="46098" name="Picture 18"/>
          <p:cNvPicPr>
            <a:picLocks noChangeAspect="1" noChangeArrowheads="1"/>
          </p:cNvPicPr>
          <p:nvPr/>
        </p:nvPicPr>
        <p:blipFill>
          <a:blip r:embed="rId3" cstate="print"/>
          <a:srcRect/>
          <a:stretch>
            <a:fillRect/>
          </a:stretch>
        </p:blipFill>
        <p:spPr bwMode="auto">
          <a:xfrm>
            <a:off x="4808538" y="4208463"/>
            <a:ext cx="171450" cy="171450"/>
          </a:xfrm>
          <a:prstGeom prst="rect">
            <a:avLst/>
          </a:prstGeom>
          <a:noFill/>
          <a:ln w="9525">
            <a:noFill/>
            <a:miter lim="800000"/>
            <a:headEnd/>
            <a:tailEnd/>
          </a:ln>
        </p:spPr>
      </p:pic>
      <p:pic>
        <p:nvPicPr>
          <p:cNvPr id="46099" name="Picture 19"/>
          <p:cNvPicPr>
            <a:picLocks noChangeAspect="1" noChangeArrowheads="1"/>
          </p:cNvPicPr>
          <p:nvPr/>
        </p:nvPicPr>
        <p:blipFill>
          <a:blip r:embed="rId3" cstate="print"/>
          <a:srcRect/>
          <a:stretch>
            <a:fillRect/>
          </a:stretch>
        </p:blipFill>
        <p:spPr bwMode="auto">
          <a:xfrm>
            <a:off x="4532313" y="4256088"/>
            <a:ext cx="171450" cy="171450"/>
          </a:xfrm>
          <a:prstGeom prst="rect">
            <a:avLst/>
          </a:prstGeom>
          <a:noFill/>
          <a:ln w="9525">
            <a:noFill/>
            <a:miter lim="800000"/>
            <a:headEnd/>
            <a:tailEnd/>
          </a:ln>
        </p:spPr>
      </p:pic>
      <p:pic>
        <p:nvPicPr>
          <p:cNvPr id="46100" name="Picture 20"/>
          <p:cNvPicPr>
            <a:picLocks noChangeAspect="1" noChangeArrowheads="1"/>
          </p:cNvPicPr>
          <p:nvPr/>
        </p:nvPicPr>
        <p:blipFill>
          <a:blip r:embed="rId3" cstate="print"/>
          <a:srcRect/>
          <a:stretch>
            <a:fillRect/>
          </a:stretch>
        </p:blipFill>
        <p:spPr bwMode="auto">
          <a:xfrm>
            <a:off x="5084763" y="4056063"/>
            <a:ext cx="171450" cy="171450"/>
          </a:xfrm>
          <a:prstGeom prst="rect">
            <a:avLst/>
          </a:prstGeom>
          <a:noFill/>
          <a:ln w="9525">
            <a:noFill/>
            <a:miter lim="800000"/>
            <a:headEnd/>
            <a:tailEnd/>
          </a:ln>
        </p:spPr>
      </p:pic>
      <p:pic>
        <p:nvPicPr>
          <p:cNvPr id="46101" name="Picture 21"/>
          <p:cNvPicPr>
            <a:picLocks noChangeAspect="1" noChangeArrowheads="1"/>
          </p:cNvPicPr>
          <p:nvPr/>
        </p:nvPicPr>
        <p:blipFill>
          <a:blip r:embed="rId3" cstate="print"/>
          <a:srcRect/>
          <a:stretch>
            <a:fillRect/>
          </a:stretch>
        </p:blipFill>
        <p:spPr bwMode="auto">
          <a:xfrm>
            <a:off x="4789488" y="3960813"/>
            <a:ext cx="171450" cy="171450"/>
          </a:xfrm>
          <a:prstGeom prst="rect">
            <a:avLst/>
          </a:prstGeom>
          <a:noFill/>
          <a:ln w="9525">
            <a:noFill/>
            <a:miter lim="800000"/>
            <a:headEnd/>
            <a:tailEnd/>
          </a:ln>
        </p:spPr>
      </p:pic>
      <p:sp>
        <p:nvSpPr>
          <p:cNvPr id="134166" name="Oval 22"/>
          <p:cNvSpPr>
            <a:spLocks noChangeArrowheads="1"/>
          </p:cNvSpPr>
          <p:nvPr/>
        </p:nvSpPr>
        <p:spPr bwMode="auto">
          <a:xfrm>
            <a:off x="4076700" y="2895600"/>
            <a:ext cx="1352550" cy="1924050"/>
          </a:xfrm>
          <a:prstGeom prst="ellipse">
            <a:avLst/>
          </a:prstGeom>
          <a:noFill/>
          <a:ln w="9525">
            <a:solidFill>
              <a:schemeClr val="tx1"/>
            </a:solidFill>
            <a:round/>
            <a:headEnd/>
            <a:tailEnd/>
          </a:ln>
        </p:spPr>
        <p:txBody>
          <a:bodyPr wrap="none" anchor="ctr"/>
          <a:lstStyle/>
          <a:p>
            <a:pPr>
              <a:defRPr/>
            </a:pPr>
            <a:endParaRPr lang="es-ES_tradnl" sz="2000">
              <a:latin typeface="+mn-lt"/>
            </a:endParaRPr>
          </a:p>
        </p:txBody>
      </p:sp>
      <p:pic>
        <p:nvPicPr>
          <p:cNvPr id="46103" name="Picture 23"/>
          <p:cNvPicPr>
            <a:picLocks noChangeAspect="1" noChangeArrowheads="1"/>
          </p:cNvPicPr>
          <p:nvPr/>
        </p:nvPicPr>
        <p:blipFill>
          <a:blip r:embed="rId3" cstate="print"/>
          <a:srcRect/>
          <a:stretch>
            <a:fillRect/>
          </a:stretch>
        </p:blipFill>
        <p:spPr bwMode="auto">
          <a:xfrm>
            <a:off x="4960938" y="3617913"/>
            <a:ext cx="171450" cy="171450"/>
          </a:xfrm>
          <a:prstGeom prst="rect">
            <a:avLst/>
          </a:prstGeom>
          <a:noFill/>
          <a:ln w="9525">
            <a:noFill/>
            <a:miter lim="800000"/>
            <a:headEnd/>
            <a:tailEnd/>
          </a:ln>
        </p:spPr>
      </p:pic>
      <p:pic>
        <p:nvPicPr>
          <p:cNvPr id="46104" name="Picture 24"/>
          <p:cNvPicPr>
            <a:picLocks noChangeAspect="1" noChangeArrowheads="1"/>
          </p:cNvPicPr>
          <p:nvPr/>
        </p:nvPicPr>
        <p:blipFill>
          <a:blip r:embed="rId3" cstate="print"/>
          <a:srcRect/>
          <a:stretch>
            <a:fillRect/>
          </a:stretch>
        </p:blipFill>
        <p:spPr bwMode="auto">
          <a:xfrm>
            <a:off x="5140325" y="3797300"/>
            <a:ext cx="171450" cy="171450"/>
          </a:xfrm>
          <a:prstGeom prst="rect">
            <a:avLst/>
          </a:prstGeom>
          <a:noFill/>
          <a:ln w="9525">
            <a:noFill/>
            <a:miter lim="800000"/>
            <a:headEnd/>
            <a:tailEnd/>
          </a:ln>
        </p:spPr>
      </p:pic>
      <p:pic>
        <p:nvPicPr>
          <p:cNvPr id="46105" name="Picture 25"/>
          <p:cNvPicPr>
            <a:picLocks noChangeAspect="1" noChangeArrowheads="1"/>
          </p:cNvPicPr>
          <p:nvPr/>
        </p:nvPicPr>
        <p:blipFill>
          <a:blip r:embed="rId3" cstate="print"/>
          <a:srcRect/>
          <a:stretch>
            <a:fillRect/>
          </a:stretch>
        </p:blipFill>
        <p:spPr bwMode="auto">
          <a:xfrm>
            <a:off x="4367213" y="3700463"/>
            <a:ext cx="171450" cy="171450"/>
          </a:xfrm>
          <a:prstGeom prst="rect">
            <a:avLst/>
          </a:prstGeom>
          <a:noFill/>
          <a:ln w="9525">
            <a:noFill/>
            <a:miter lim="800000"/>
            <a:headEnd/>
            <a:tailEnd/>
          </a:ln>
        </p:spPr>
      </p:pic>
      <p:pic>
        <p:nvPicPr>
          <p:cNvPr id="46106" name="Picture 26"/>
          <p:cNvPicPr>
            <a:picLocks noChangeAspect="1" noChangeArrowheads="1"/>
          </p:cNvPicPr>
          <p:nvPr/>
        </p:nvPicPr>
        <p:blipFill>
          <a:blip r:embed="rId3" cstate="print"/>
          <a:srcRect/>
          <a:stretch>
            <a:fillRect/>
          </a:stretch>
        </p:blipFill>
        <p:spPr bwMode="auto">
          <a:xfrm>
            <a:off x="4222750" y="3946525"/>
            <a:ext cx="171450" cy="171450"/>
          </a:xfrm>
          <a:prstGeom prst="rect">
            <a:avLst/>
          </a:prstGeom>
          <a:noFill/>
          <a:ln w="9525">
            <a:noFill/>
            <a:miter lim="800000"/>
            <a:headEnd/>
            <a:tailEnd/>
          </a:ln>
        </p:spPr>
      </p:pic>
      <p:sp>
        <p:nvSpPr>
          <p:cNvPr id="134171" name="Line 27"/>
          <p:cNvSpPr>
            <a:spLocks noChangeShapeType="1"/>
          </p:cNvSpPr>
          <p:nvPr/>
        </p:nvSpPr>
        <p:spPr bwMode="auto">
          <a:xfrm>
            <a:off x="3505200" y="3838575"/>
            <a:ext cx="571500" cy="0"/>
          </a:xfrm>
          <a:prstGeom prst="line">
            <a:avLst/>
          </a:prstGeom>
          <a:noFill/>
          <a:ln w="19050">
            <a:solidFill>
              <a:schemeClr val="tx1"/>
            </a:solidFill>
            <a:round/>
            <a:headEnd/>
            <a:tailEnd type="triangle" w="med" len="med"/>
          </a:ln>
        </p:spPr>
        <p:txBody>
          <a:bodyPr/>
          <a:lstStyle/>
          <a:p>
            <a:pPr>
              <a:defRPr/>
            </a:pPr>
            <a:endParaRPr lang="es-ES_tradnl" sz="2000">
              <a:latin typeface="+mn-lt"/>
            </a:endParaRPr>
          </a:p>
        </p:txBody>
      </p:sp>
      <p:sp>
        <p:nvSpPr>
          <p:cNvPr id="134172" name="Line 28"/>
          <p:cNvSpPr>
            <a:spLocks noChangeShapeType="1"/>
          </p:cNvSpPr>
          <p:nvPr/>
        </p:nvSpPr>
        <p:spPr bwMode="auto">
          <a:xfrm>
            <a:off x="5389563" y="4227513"/>
            <a:ext cx="609600" cy="0"/>
          </a:xfrm>
          <a:prstGeom prst="line">
            <a:avLst/>
          </a:prstGeom>
          <a:noFill/>
          <a:ln w="19050">
            <a:solidFill>
              <a:schemeClr val="tx1"/>
            </a:solidFill>
            <a:round/>
            <a:headEnd/>
            <a:tailEnd type="triangle" w="med" len="med"/>
          </a:ln>
        </p:spPr>
        <p:txBody>
          <a:bodyPr/>
          <a:lstStyle/>
          <a:p>
            <a:pPr>
              <a:defRPr/>
            </a:pPr>
            <a:endParaRPr lang="es-ES_tradnl" sz="2000">
              <a:latin typeface="+mn-lt"/>
            </a:endParaRPr>
          </a:p>
        </p:txBody>
      </p:sp>
      <p:sp>
        <p:nvSpPr>
          <p:cNvPr id="134173" name="Line 29"/>
          <p:cNvSpPr>
            <a:spLocks noChangeShapeType="1"/>
          </p:cNvSpPr>
          <p:nvPr/>
        </p:nvSpPr>
        <p:spPr bwMode="auto">
          <a:xfrm flipH="1">
            <a:off x="5302250" y="4368800"/>
            <a:ext cx="676275" cy="0"/>
          </a:xfrm>
          <a:prstGeom prst="line">
            <a:avLst/>
          </a:prstGeom>
          <a:noFill/>
          <a:ln w="19050">
            <a:solidFill>
              <a:schemeClr val="tx1"/>
            </a:solidFill>
            <a:round/>
            <a:headEnd/>
            <a:tailEnd type="triangle" w="med" len="med"/>
          </a:ln>
        </p:spPr>
        <p:txBody>
          <a:bodyPr/>
          <a:lstStyle/>
          <a:p>
            <a:pPr>
              <a:defRPr/>
            </a:pPr>
            <a:endParaRPr lang="es-ES_tradnl" sz="2000">
              <a:latin typeface="+mn-lt"/>
            </a:endParaRPr>
          </a:p>
        </p:txBody>
      </p:sp>
      <p:sp>
        <p:nvSpPr>
          <p:cNvPr id="134174" name="Line 30"/>
          <p:cNvSpPr>
            <a:spLocks noChangeShapeType="1"/>
          </p:cNvSpPr>
          <p:nvPr/>
        </p:nvSpPr>
        <p:spPr bwMode="auto">
          <a:xfrm>
            <a:off x="7439025" y="4962525"/>
            <a:ext cx="523875" cy="1588"/>
          </a:xfrm>
          <a:prstGeom prst="line">
            <a:avLst/>
          </a:prstGeom>
          <a:noFill/>
          <a:ln w="19050">
            <a:solidFill>
              <a:schemeClr val="tx1"/>
            </a:solidFill>
            <a:round/>
            <a:headEnd/>
            <a:tailEnd type="triangle" w="med" len="med"/>
          </a:ln>
        </p:spPr>
        <p:txBody>
          <a:bodyPr/>
          <a:lstStyle/>
          <a:p>
            <a:pPr>
              <a:defRPr/>
            </a:pPr>
            <a:endParaRPr lang="es-ES_tradnl" sz="2000">
              <a:latin typeface="+mn-lt"/>
            </a:endParaRPr>
          </a:p>
        </p:txBody>
      </p:sp>
      <p:sp>
        <p:nvSpPr>
          <p:cNvPr id="134175" name="Line 31"/>
          <p:cNvSpPr>
            <a:spLocks noChangeShapeType="1"/>
          </p:cNvSpPr>
          <p:nvPr/>
        </p:nvSpPr>
        <p:spPr bwMode="auto">
          <a:xfrm flipH="1">
            <a:off x="8294688" y="5799138"/>
            <a:ext cx="9525" cy="277812"/>
          </a:xfrm>
          <a:prstGeom prst="line">
            <a:avLst/>
          </a:prstGeom>
          <a:noFill/>
          <a:ln w="19050">
            <a:solidFill>
              <a:schemeClr val="tx1"/>
            </a:solidFill>
            <a:round/>
            <a:headEnd/>
            <a:tailEnd/>
          </a:ln>
        </p:spPr>
        <p:txBody>
          <a:bodyPr/>
          <a:lstStyle/>
          <a:p>
            <a:pPr>
              <a:defRPr/>
            </a:pPr>
            <a:endParaRPr lang="es-ES_tradnl" sz="2000">
              <a:latin typeface="+mn-lt"/>
            </a:endParaRPr>
          </a:p>
        </p:txBody>
      </p:sp>
      <p:sp>
        <p:nvSpPr>
          <p:cNvPr id="134176" name="Line 32"/>
          <p:cNvSpPr>
            <a:spLocks noChangeShapeType="1"/>
          </p:cNvSpPr>
          <p:nvPr/>
        </p:nvSpPr>
        <p:spPr bwMode="auto">
          <a:xfrm flipH="1">
            <a:off x="2816225" y="4740275"/>
            <a:ext cx="9525" cy="1325563"/>
          </a:xfrm>
          <a:prstGeom prst="line">
            <a:avLst/>
          </a:prstGeom>
          <a:noFill/>
          <a:ln w="19050">
            <a:solidFill>
              <a:schemeClr val="tx1"/>
            </a:solidFill>
            <a:round/>
            <a:headEnd type="triangle" w="med" len="med"/>
            <a:tailEnd/>
          </a:ln>
        </p:spPr>
        <p:txBody>
          <a:bodyPr/>
          <a:lstStyle/>
          <a:p>
            <a:pPr>
              <a:defRPr/>
            </a:pPr>
            <a:endParaRPr lang="es-ES_tradnl" sz="2000">
              <a:latin typeface="+mn-lt"/>
            </a:endParaRPr>
          </a:p>
        </p:txBody>
      </p:sp>
      <p:sp>
        <p:nvSpPr>
          <p:cNvPr id="134177" name="Text Box 33"/>
          <p:cNvSpPr txBox="1">
            <a:spLocks noChangeArrowheads="1"/>
          </p:cNvSpPr>
          <p:nvPr/>
        </p:nvSpPr>
        <p:spPr bwMode="auto">
          <a:xfrm rot="-5400000">
            <a:off x="7629525" y="4900613"/>
            <a:ext cx="1285875" cy="460375"/>
          </a:xfrm>
          <a:prstGeom prst="rect">
            <a:avLst/>
          </a:prstGeom>
          <a:noFill/>
          <a:ln w="9525">
            <a:noFill/>
            <a:miter lim="800000"/>
            <a:headEnd/>
            <a:tailEnd/>
          </a:ln>
        </p:spPr>
        <p:txBody>
          <a:bodyPr>
            <a:spAutoFit/>
          </a:bodyPr>
          <a:lstStyle/>
          <a:p>
            <a:pPr>
              <a:defRPr/>
            </a:pPr>
            <a:r>
              <a:rPr lang="de-DE" sz="1200">
                <a:latin typeface="+mn-lt"/>
              </a:rPr>
              <a:t>Pensions-</a:t>
            </a:r>
          </a:p>
          <a:p>
            <a:pPr>
              <a:defRPr/>
            </a:pPr>
            <a:r>
              <a:rPr lang="de-DE" sz="1200">
                <a:latin typeface="+mn-lt"/>
              </a:rPr>
              <a:t>höhe/-art</a:t>
            </a:r>
          </a:p>
        </p:txBody>
      </p:sp>
      <p:sp>
        <p:nvSpPr>
          <p:cNvPr id="134178" name="AutoShape 34"/>
          <p:cNvSpPr>
            <a:spLocks noChangeArrowheads="1"/>
          </p:cNvSpPr>
          <p:nvPr/>
        </p:nvSpPr>
        <p:spPr bwMode="auto">
          <a:xfrm>
            <a:off x="5988050" y="2025650"/>
            <a:ext cx="1457325" cy="1800225"/>
          </a:xfrm>
          <a:prstGeom prst="roundRect">
            <a:avLst>
              <a:gd name="adj" fmla="val 16667"/>
            </a:avLst>
          </a:prstGeom>
          <a:solidFill>
            <a:srgbClr val="CC3300"/>
          </a:solidFill>
          <a:ln w="9525">
            <a:solidFill>
              <a:schemeClr val="tx1"/>
            </a:solidFill>
            <a:round/>
            <a:headEnd/>
            <a:tailEnd/>
          </a:ln>
        </p:spPr>
        <p:txBody>
          <a:bodyPr wrap="none" anchor="ctr"/>
          <a:lstStyle/>
          <a:p>
            <a:pPr>
              <a:defRPr/>
            </a:pPr>
            <a:r>
              <a:rPr lang="de-DE" sz="2000">
                <a:latin typeface="+mn-lt"/>
              </a:rPr>
              <a:t>Private</a:t>
            </a:r>
          </a:p>
          <a:p>
            <a:pPr>
              <a:defRPr/>
            </a:pPr>
            <a:r>
              <a:rPr lang="de-DE" sz="2000">
                <a:latin typeface="+mn-lt"/>
              </a:rPr>
              <a:t>Vorsorge</a:t>
            </a:r>
          </a:p>
        </p:txBody>
      </p:sp>
      <p:sp>
        <p:nvSpPr>
          <p:cNvPr id="134179" name="AutoShape 35"/>
          <p:cNvSpPr>
            <a:spLocks noChangeArrowheads="1"/>
          </p:cNvSpPr>
          <p:nvPr/>
        </p:nvSpPr>
        <p:spPr bwMode="auto">
          <a:xfrm>
            <a:off x="7967663" y="1976438"/>
            <a:ext cx="600075" cy="1647825"/>
          </a:xfrm>
          <a:prstGeom prst="can">
            <a:avLst>
              <a:gd name="adj" fmla="val 68651"/>
            </a:avLst>
          </a:prstGeom>
          <a:solidFill>
            <a:schemeClr val="accent1"/>
          </a:solidFill>
          <a:ln w="9525">
            <a:solidFill>
              <a:schemeClr val="tx1"/>
            </a:solidFill>
            <a:round/>
            <a:headEnd/>
            <a:tailEnd/>
          </a:ln>
        </p:spPr>
        <p:txBody>
          <a:bodyPr wrap="none" anchor="ctr"/>
          <a:lstStyle/>
          <a:p>
            <a:pPr>
              <a:defRPr/>
            </a:pPr>
            <a:endParaRPr lang="es-ES_tradnl" sz="2000">
              <a:latin typeface="+mn-lt"/>
            </a:endParaRPr>
          </a:p>
        </p:txBody>
      </p:sp>
      <p:sp>
        <p:nvSpPr>
          <p:cNvPr id="134180" name="Line 36"/>
          <p:cNvSpPr>
            <a:spLocks noChangeShapeType="1"/>
          </p:cNvSpPr>
          <p:nvPr/>
        </p:nvSpPr>
        <p:spPr bwMode="auto">
          <a:xfrm>
            <a:off x="8274050" y="1644650"/>
            <a:ext cx="0" cy="487363"/>
          </a:xfrm>
          <a:prstGeom prst="line">
            <a:avLst/>
          </a:prstGeom>
          <a:noFill/>
          <a:ln w="19050">
            <a:solidFill>
              <a:schemeClr val="tx1"/>
            </a:solidFill>
            <a:round/>
            <a:headEnd/>
            <a:tailEnd/>
          </a:ln>
        </p:spPr>
        <p:txBody>
          <a:bodyPr/>
          <a:lstStyle/>
          <a:p>
            <a:pPr>
              <a:defRPr/>
            </a:pPr>
            <a:endParaRPr lang="es-ES_tradnl" sz="2000">
              <a:latin typeface="+mn-lt"/>
            </a:endParaRPr>
          </a:p>
        </p:txBody>
      </p:sp>
      <p:sp>
        <p:nvSpPr>
          <p:cNvPr id="134181" name="Text Box 37"/>
          <p:cNvSpPr txBox="1">
            <a:spLocks noChangeArrowheads="1"/>
          </p:cNvSpPr>
          <p:nvPr/>
        </p:nvSpPr>
        <p:spPr bwMode="auto">
          <a:xfrm rot="-5400000">
            <a:off x="7646988" y="2746375"/>
            <a:ext cx="1285875" cy="460375"/>
          </a:xfrm>
          <a:prstGeom prst="rect">
            <a:avLst/>
          </a:prstGeom>
          <a:noFill/>
          <a:ln w="9525">
            <a:noFill/>
            <a:miter lim="800000"/>
            <a:headEnd/>
            <a:tailEnd/>
          </a:ln>
        </p:spPr>
        <p:txBody>
          <a:bodyPr>
            <a:spAutoFit/>
          </a:bodyPr>
          <a:lstStyle/>
          <a:p>
            <a:pPr>
              <a:defRPr/>
            </a:pPr>
            <a:r>
              <a:rPr lang="de-DE" sz="1200">
                <a:latin typeface="+mn-lt"/>
              </a:rPr>
              <a:t>Pensions-</a:t>
            </a:r>
          </a:p>
          <a:p>
            <a:pPr>
              <a:defRPr/>
            </a:pPr>
            <a:r>
              <a:rPr lang="de-DE" sz="1200">
                <a:latin typeface="+mn-lt"/>
              </a:rPr>
              <a:t>höhe</a:t>
            </a:r>
          </a:p>
        </p:txBody>
      </p:sp>
      <p:sp>
        <p:nvSpPr>
          <p:cNvPr id="134182" name="Line 38"/>
          <p:cNvSpPr>
            <a:spLocks noChangeShapeType="1"/>
          </p:cNvSpPr>
          <p:nvPr/>
        </p:nvSpPr>
        <p:spPr bwMode="auto">
          <a:xfrm flipV="1">
            <a:off x="2806700" y="1638300"/>
            <a:ext cx="5476875" cy="1588"/>
          </a:xfrm>
          <a:prstGeom prst="line">
            <a:avLst/>
          </a:prstGeom>
          <a:noFill/>
          <a:ln w="19050">
            <a:solidFill>
              <a:schemeClr val="tx1"/>
            </a:solidFill>
            <a:round/>
            <a:headEnd/>
            <a:tailEnd/>
          </a:ln>
        </p:spPr>
        <p:txBody>
          <a:bodyPr/>
          <a:lstStyle/>
          <a:p>
            <a:pPr>
              <a:defRPr/>
            </a:pPr>
            <a:endParaRPr lang="es-ES_tradnl" sz="2000">
              <a:latin typeface="+mn-lt"/>
            </a:endParaRPr>
          </a:p>
        </p:txBody>
      </p:sp>
      <p:sp>
        <p:nvSpPr>
          <p:cNvPr id="134183" name="Line 39"/>
          <p:cNvSpPr>
            <a:spLocks noChangeShapeType="1"/>
          </p:cNvSpPr>
          <p:nvPr/>
        </p:nvSpPr>
        <p:spPr bwMode="auto">
          <a:xfrm flipH="1">
            <a:off x="2786063" y="1633538"/>
            <a:ext cx="9525" cy="1306512"/>
          </a:xfrm>
          <a:prstGeom prst="line">
            <a:avLst/>
          </a:prstGeom>
          <a:noFill/>
          <a:ln w="19050">
            <a:solidFill>
              <a:schemeClr val="tx1"/>
            </a:solidFill>
            <a:round/>
            <a:headEnd/>
            <a:tailEnd type="triangle" w="med" len="med"/>
          </a:ln>
        </p:spPr>
        <p:txBody>
          <a:bodyPr/>
          <a:lstStyle/>
          <a:p>
            <a:pPr>
              <a:defRPr/>
            </a:pPr>
            <a:endParaRPr lang="es-ES_tradnl" sz="2000">
              <a:latin typeface="+mn-lt"/>
            </a:endParaRPr>
          </a:p>
        </p:txBody>
      </p:sp>
      <p:sp>
        <p:nvSpPr>
          <p:cNvPr id="134184" name="Line 40"/>
          <p:cNvSpPr>
            <a:spLocks noChangeShapeType="1"/>
          </p:cNvSpPr>
          <p:nvPr/>
        </p:nvSpPr>
        <p:spPr bwMode="auto">
          <a:xfrm>
            <a:off x="7446963" y="2922588"/>
            <a:ext cx="523875" cy="1587"/>
          </a:xfrm>
          <a:prstGeom prst="line">
            <a:avLst/>
          </a:prstGeom>
          <a:noFill/>
          <a:ln w="19050">
            <a:solidFill>
              <a:schemeClr val="tx1"/>
            </a:solidFill>
            <a:round/>
            <a:headEnd/>
            <a:tailEnd type="triangle" w="med" len="med"/>
          </a:ln>
        </p:spPr>
        <p:txBody>
          <a:bodyPr/>
          <a:lstStyle/>
          <a:p>
            <a:pPr>
              <a:defRPr/>
            </a:pPr>
            <a:endParaRPr lang="es-ES_tradnl" sz="2000">
              <a:latin typeface="+mn-lt"/>
            </a:endParaRPr>
          </a:p>
        </p:txBody>
      </p:sp>
      <p:sp>
        <p:nvSpPr>
          <p:cNvPr id="134185" name="Line 41"/>
          <p:cNvSpPr>
            <a:spLocks noChangeShapeType="1"/>
          </p:cNvSpPr>
          <p:nvPr/>
        </p:nvSpPr>
        <p:spPr bwMode="auto">
          <a:xfrm>
            <a:off x="5321300" y="3349625"/>
            <a:ext cx="647700" cy="9525"/>
          </a:xfrm>
          <a:prstGeom prst="line">
            <a:avLst/>
          </a:prstGeom>
          <a:noFill/>
          <a:ln w="19050">
            <a:solidFill>
              <a:schemeClr val="tx1"/>
            </a:solidFill>
            <a:round/>
            <a:headEnd/>
            <a:tailEnd type="triangle" w="med" len="med"/>
          </a:ln>
        </p:spPr>
        <p:txBody>
          <a:bodyPr/>
          <a:lstStyle/>
          <a:p>
            <a:pPr>
              <a:defRPr/>
            </a:pPr>
            <a:endParaRPr lang="es-ES_tradnl" sz="2000">
              <a:latin typeface="+mn-lt"/>
            </a:endParaRPr>
          </a:p>
        </p:txBody>
      </p:sp>
      <p:sp>
        <p:nvSpPr>
          <p:cNvPr id="134186" name="Line 42"/>
          <p:cNvSpPr>
            <a:spLocks noChangeShapeType="1"/>
          </p:cNvSpPr>
          <p:nvPr/>
        </p:nvSpPr>
        <p:spPr bwMode="auto">
          <a:xfrm>
            <a:off x="1122363" y="3313113"/>
            <a:ext cx="914400" cy="0"/>
          </a:xfrm>
          <a:prstGeom prst="line">
            <a:avLst/>
          </a:prstGeom>
          <a:noFill/>
          <a:ln w="19050">
            <a:solidFill>
              <a:schemeClr val="tx1"/>
            </a:solidFill>
            <a:round/>
            <a:headEnd/>
            <a:tailEnd type="triangle" w="med" len="med"/>
          </a:ln>
        </p:spPr>
        <p:txBody>
          <a:bodyPr/>
          <a:lstStyle/>
          <a:p>
            <a:pPr>
              <a:defRPr/>
            </a:pPr>
            <a:endParaRPr lang="es-ES_tradnl" sz="2000">
              <a:latin typeface="+mn-lt"/>
            </a:endParaRPr>
          </a:p>
        </p:txBody>
      </p:sp>
      <p:sp>
        <p:nvSpPr>
          <p:cNvPr id="134187" name="Line 43"/>
          <p:cNvSpPr>
            <a:spLocks noChangeShapeType="1"/>
          </p:cNvSpPr>
          <p:nvPr/>
        </p:nvSpPr>
        <p:spPr bwMode="auto">
          <a:xfrm>
            <a:off x="1130300" y="4435475"/>
            <a:ext cx="914400" cy="0"/>
          </a:xfrm>
          <a:prstGeom prst="line">
            <a:avLst/>
          </a:prstGeom>
          <a:noFill/>
          <a:ln w="19050">
            <a:solidFill>
              <a:schemeClr val="tx1"/>
            </a:solidFill>
            <a:round/>
            <a:headEnd/>
            <a:tailEnd type="triangle" w="med" len="med"/>
          </a:ln>
        </p:spPr>
        <p:txBody>
          <a:bodyPr/>
          <a:lstStyle/>
          <a:p>
            <a:pPr>
              <a:defRPr/>
            </a:pPr>
            <a:endParaRPr lang="es-ES_tradnl" sz="2000">
              <a:latin typeface="+mn-lt"/>
            </a:endParaRPr>
          </a:p>
        </p:txBody>
      </p:sp>
      <p:sp>
        <p:nvSpPr>
          <p:cNvPr id="134188" name="monitor"/>
          <p:cNvSpPr>
            <a:spLocks noEditPoints="1" noChangeArrowheads="1"/>
          </p:cNvSpPr>
          <p:nvPr/>
        </p:nvSpPr>
        <p:spPr bwMode="auto">
          <a:xfrm>
            <a:off x="3562350" y="1819275"/>
            <a:ext cx="1343025" cy="1057275"/>
          </a:xfrm>
          <a:custGeom>
            <a:avLst/>
            <a:gdLst>
              <a:gd name="T0" fmla="*/ 2147483647 w 21600"/>
              <a:gd name="T1" fmla="*/ 2147483647 h 21600"/>
              <a:gd name="T2" fmla="*/ 2147483647 w 21600"/>
              <a:gd name="T3" fmla="*/ 2147483647 h 21600"/>
              <a:gd name="T4" fmla="*/ 0 w 21600"/>
              <a:gd name="T5" fmla="*/ 2147483647 h 21600"/>
              <a:gd name="T6" fmla="*/ 0 w 21600"/>
              <a:gd name="T7" fmla="*/ 2147483647 h 21600"/>
              <a:gd name="T8" fmla="*/ 0 w 21600"/>
              <a:gd name="T9" fmla="*/ 2147483647 h 21600"/>
              <a:gd name="T10" fmla="*/ 2147483647 w 21600"/>
              <a:gd name="T11" fmla="*/ 2147483647 h 21600"/>
              <a:gd name="T12" fmla="*/ 2147483647 w 21600"/>
              <a:gd name="T13" fmla="*/ 0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1204 w 21600"/>
              <a:gd name="T34" fmla="*/ 22548 h 21600"/>
              <a:gd name="T35" fmla="*/ 20706 w 21600"/>
              <a:gd name="T36" fmla="*/ 28386 h 2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0" h="21600" extrusionOk="0">
                <a:moveTo>
                  <a:pt x="6837" y="21600"/>
                </a:moveTo>
                <a:lnTo>
                  <a:pt x="3108" y="19849"/>
                </a:lnTo>
                <a:lnTo>
                  <a:pt x="3108" y="17659"/>
                </a:lnTo>
                <a:lnTo>
                  <a:pt x="0" y="15178"/>
                </a:lnTo>
                <a:lnTo>
                  <a:pt x="0" y="10508"/>
                </a:lnTo>
                <a:lnTo>
                  <a:pt x="0" y="3941"/>
                </a:lnTo>
                <a:lnTo>
                  <a:pt x="8081" y="1168"/>
                </a:lnTo>
                <a:lnTo>
                  <a:pt x="10722" y="1605"/>
                </a:lnTo>
                <a:lnTo>
                  <a:pt x="12587" y="1751"/>
                </a:lnTo>
                <a:lnTo>
                  <a:pt x="17871" y="0"/>
                </a:lnTo>
                <a:lnTo>
                  <a:pt x="21600" y="1751"/>
                </a:lnTo>
                <a:lnTo>
                  <a:pt x="21600" y="10508"/>
                </a:lnTo>
                <a:lnTo>
                  <a:pt x="21600" y="16346"/>
                </a:lnTo>
                <a:lnTo>
                  <a:pt x="10722" y="20286"/>
                </a:lnTo>
                <a:lnTo>
                  <a:pt x="6837" y="21600"/>
                </a:lnTo>
                <a:close/>
              </a:path>
              <a:path w="21600" h="21600" extrusionOk="0">
                <a:moveTo>
                  <a:pt x="3108" y="5254"/>
                </a:moveTo>
                <a:lnTo>
                  <a:pt x="2642" y="4962"/>
                </a:lnTo>
                <a:lnTo>
                  <a:pt x="777" y="4232"/>
                </a:lnTo>
                <a:lnTo>
                  <a:pt x="155" y="3941"/>
                </a:lnTo>
                <a:moveTo>
                  <a:pt x="6837" y="7005"/>
                </a:moveTo>
                <a:lnTo>
                  <a:pt x="6216" y="6714"/>
                </a:lnTo>
                <a:lnTo>
                  <a:pt x="3885" y="5546"/>
                </a:lnTo>
                <a:lnTo>
                  <a:pt x="3108" y="5254"/>
                </a:lnTo>
                <a:moveTo>
                  <a:pt x="19735" y="14595"/>
                </a:moveTo>
                <a:lnTo>
                  <a:pt x="19735" y="4816"/>
                </a:lnTo>
                <a:lnTo>
                  <a:pt x="9790" y="8319"/>
                </a:lnTo>
                <a:lnTo>
                  <a:pt x="9790" y="18243"/>
                </a:lnTo>
                <a:lnTo>
                  <a:pt x="19735" y="14595"/>
                </a:lnTo>
                <a:moveTo>
                  <a:pt x="3108" y="17659"/>
                </a:moveTo>
                <a:lnTo>
                  <a:pt x="3108" y="5254"/>
                </a:lnTo>
                <a:lnTo>
                  <a:pt x="12742" y="1751"/>
                </a:lnTo>
                <a:moveTo>
                  <a:pt x="21600" y="1751"/>
                </a:moveTo>
                <a:lnTo>
                  <a:pt x="6837" y="7005"/>
                </a:lnTo>
                <a:lnTo>
                  <a:pt x="6837" y="21600"/>
                </a:lnTo>
              </a:path>
            </a:pathLst>
          </a:custGeom>
          <a:solidFill>
            <a:srgbClr val="FFFFCC"/>
          </a:solidFill>
          <a:ln w="9525">
            <a:solidFill>
              <a:srgbClr val="000000"/>
            </a:solidFill>
            <a:miter lim="800000"/>
            <a:headEnd/>
            <a:tailEnd/>
          </a:ln>
        </p:spPr>
        <p:txBody>
          <a:bodyPr/>
          <a:lstStyle/>
          <a:p>
            <a:pPr>
              <a:defRPr/>
            </a:pPr>
            <a:endParaRPr lang="es-ES_tradnl" sz="2000">
              <a:latin typeface="+mn-lt"/>
            </a:endParaRPr>
          </a:p>
        </p:txBody>
      </p:sp>
      <p:sp>
        <p:nvSpPr>
          <p:cNvPr id="134189" name="Line 45"/>
          <p:cNvSpPr>
            <a:spLocks noChangeShapeType="1"/>
          </p:cNvSpPr>
          <p:nvPr/>
        </p:nvSpPr>
        <p:spPr bwMode="auto">
          <a:xfrm flipH="1">
            <a:off x="3233738" y="2690813"/>
            <a:ext cx="514350" cy="249237"/>
          </a:xfrm>
          <a:prstGeom prst="line">
            <a:avLst/>
          </a:prstGeom>
          <a:noFill/>
          <a:ln w="19050">
            <a:solidFill>
              <a:schemeClr val="tx1"/>
            </a:solidFill>
            <a:round/>
            <a:headEnd type="triangle" w="med" len="med"/>
            <a:tailEnd/>
          </a:ln>
        </p:spPr>
        <p:txBody>
          <a:bodyPr/>
          <a:lstStyle/>
          <a:p>
            <a:pPr>
              <a:defRPr/>
            </a:pPr>
            <a:endParaRPr lang="es-ES_tradnl" sz="2000">
              <a:latin typeface="+mn-lt"/>
            </a:endParaRPr>
          </a:p>
        </p:txBody>
      </p:sp>
      <p:sp>
        <p:nvSpPr>
          <p:cNvPr id="134190" name="AutoShape 46"/>
          <p:cNvSpPr>
            <a:spLocks noChangeArrowheads="1"/>
          </p:cNvSpPr>
          <p:nvPr/>
        </p:nvSpPr>
        <p:spPr bwMode="auto">
          <a:xfrm rot="5400000">
            <a:off x="4103688" y="4484688"/>
            <a:ext cx="600075" cy="1647825"/>
          </a:xfrm>
          <a:prstGeom prst="can">
            <a:avLst>
              <a:gd name="adj" fmla="val 68651"/>
            </a:avLst>
          </a:prstGeom>
          <a:solidFill>
            <a:srgbClr val="FFFFCC"/>
          </a:solidFill>
          <a:ln w="9525">
            <a:solidFill>
              <a:schemeClr val="tx1"/>
            </a:solidFill>
            <a:round/>
            <a:headEnd/>
            <a:tailEnd/>
          </a:ln>
        </p:spPr>
        <p:txBody>
          <a:bodyPr rot="10800000" vert="eaVert" wrap="none" anchor="ctr"/>
          <a:lstStyle/>
          <a:p>
            <a:pPr>
              <a:defRPr/>
            </a:pPr>
            <a:endParaRPr lang="es-ES_tradnl" sz="2000">
              <a:latin typeface="+mn-lt"/>
            </a:endParaRPr>
          </a:p>
        </p:txBody>
      </p:sp>
      <p:sp>
        <p:nvSpPr>
          <p:cNvPr id="134191" name="Line 47"/>
          <p:cNvSpPr>
            <a:spLocks noChangeShapeType="1"/>
          </p:cNvSpPr>
          <p:nvPr/>
        </p:nvSpPr>
        <p:spPr bwMode="auto">
          <a:xfrm>
            <a:off x="3222625" y="4765675"/>
            <a:ext cx="514350" cy="249238"/>
          </a:xfrm>
          <a:prstGeom prst="line">
            <a:avLst/>
          </a:prstGeom>
          <a:noFill/>
          <a:ln w="19050">
            <a:solidFill>
              <a:schemeClr val="tx1"/>
            </a:solidFill>
            <a:round/>
            <a:headEnd/>
            <a:tailEnd type="triangle" w="med" len="med"/>
          </a:ln>
        </p:spPr>
        <p:txBody>
          <a:bodyPr/>
          <a:lstStyle/>
          <a:p>
            <a:pPr>
              <a:defRPr/>
            </a:pPr>
            <a:endParaRPr lang="es-ES_tradnl" sz="2000">
              <a:latin typeface="+mn-lt"/>
            </a:endParaRPr>
          </a:p>
        </p:txBody>
      </p:sp>
      <p:sp>
        <p:nvSpPr>
          <p:cNvPr id="134192" name="Text Box 48"/>
          <p:cNvSpPr txBox="1">
            <a:spLocks noChangeArrowheads="1"/>
          </p:cNvSpPr>
          <p:nvPr/>
        </p:nvSpPr>
        <p:spPr bwMode="auto">
          <a:xfrm>
            <a:off x="3736975" y="5151438"/>
            <a:ext cx="1196975" cy="276225"/>
          </a:xfrm>
          <a:prstGeom prst="rect">
            <a:avLst/>
          </a:prstGeom>
          <a:noFill/>
          <a:ln w="9525">
            <a:noFill/>
            <a:miter lim="800000"/>
            <a:headEnd/>
            <a:tailEnd/>
          </a:ln>
        </p:spPr>
        <p:txBody>
          <a:bodyPr>
            <a:spAutoFit/>
          </a:bodyPr>
          <a:lstStyle/>
          <a:p>
            <a:pPr>
              <a:defRPr/>
            </a:pPr>
            <a:r>
              <a:rPr lang="de-DE" sz="1200">
                <a:latin typeface="+mn-lt"/>
              </a:rPr>
              <a:t>HTML-files</a:t>
            </a:r>
          </a:p>
        </p:txBody>
      </p:sp>
      <p:sp>
        <p:nvSpPr>
          <p:cNvPr id="134193" name="Line 49"/>
          <p:cNvSpPr>
            <a:spLocks noChangeShapeType="1"/>
          </p:cNvSpPr>
          <p:nvPr/>
        </p:nvSpPr>
        <p:spPr bwMode="auto">
          <a:xfrm flipV="1">
            <a:off x="2814638" y="6065838"/>
            <a:ext cx="5476875" cy="1587"/>
          </a:xfrm>
          <a:prstGeom prst="line">
            <a:avLst/>
          </a:prstGeom>
          <a:noFill/>
          <a:ln w="19050">
            <a:solidFill>
              <a:schemeClr val="tx1"/>
            </a:solidFill>
            <a:round/>
            <a:headEnd/>
            <a:tailEnd/>
          </a:ln>
        </p:spPr>
        <p:txBody>
          <a:bodyPr/>
          <a:lstStyle/>
          <a:p>
            <a:pPr>
              <a:defRPr/>
            </a:pPr>
            <a:endParaRPr lang="es-ES_tradnl" sz="2000">
              <a:latin typeface="+mn-lt"/>
            </a:endParaRP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el 1"/>
          <p:cNvSpPr>
            <a:spLocks noGrp="1"/>
          </p:cNvSpPr>
          <p:nvPr>
            <p:ph type="title"/>
          </p:nvPr>
        </p:nvSpPr>
        <p:spPr>
          <a:xfrm>
            <a:off x="457200" y="165100"/>
            <a:ext cx="8229600" cy="812800"/>
          </a:xfrm>
        </p:spPr>
        <p:txBody>
          <a:bodyPr/>
          <a:lstStyle/>
          <a:p>
            <a:pPr eaLnBrk="1" hangingPunct="1"/>
            <a:r>
              <a:rPr lang="de-DE" smtClean="0"/>
              <a:t>Menschen verlassen einen Raum</a:t>
            </a:r>
            <a:endParaRPr lang="es-ES_tradnl" smtClean="0"/>
          </a:p>
        </p:txBody>
      </p:sp>
      <p:sp>
        <p:nvSpPr>
          <p:cNvPr id="124931" name="Inhaltsplatzhalter 2"/>
          <p:cNvSpPr>
            <a:spLocks noGrp="1"/>
          </p:cNvSpPr>
          <p:nvPr>
            <p:ph idx="1"/>
          </p:nvPr>
        </p:nvSpPr>
        <p:spPr>
          <a:xfrm>
            <a:off x="850900" y="1054100"/>
            <a:ext cx="7835900" cy="5072063"/>
          </a:xfrm>
        </p:spPr>
        <p:txBody>
          <a:bodyPr/>
          <a:lstStyle/>
          <a:p>
            <a:pPr>
              <a:buFontTx/>
              <a:buNone/>
            </a:pPr>
            <a:r>
              <a:rPr lang="de-DE" sz="1800" smtClean="0">
                <a:hlinkClick r:id="rId2"/>
              </a:rPr>
              <a:t>Verlassen eines Raumes ohne Panik</a:t>
            </a:r>
            <a:r>
              <a:rPr lang="de-DE" sz="1800" smtClean="0"/>
              <a:t>: </a:t>
            </a:r>
            <a:r>
              <a:rPr lang="en-US" sz="1800" smtClean="0"/>
              <a:t>Geschwindigkeit v</a:t>
            </a:r>
            <a:r>
              <a:rPr lang="en-US" sz="1800" baseline="-25000" smtClean="0"/>
              <a:t>0</a:t>
            </a:r>
            <a:r>
              <a:rPr lang="en-US" sz="1800" smtClean="0"/>
              <a:t> = 1 m/s. </a:t>
            </a:r>
          </a:p>
          <a:p>
            <a:r>
              <a:rPr lang="en-US" sz="1800" smtClean="0"/>
              <a:t>Effizient durch gute Koordination </a:t>
            </a:r>
            <a:endParaRPr lang="de-DE" sz="1800" smtClean="0"/>
          </a:p>
          <a:p>
            <a:pPr eaLnBrk="1" hangingPunct="1"/>
            <a:r>
              <a:rPr lang="de-DE" sz="1800" smtClean="0">
                <a:hlinkClick r:id="rId2"/>
              </a:rPr>
              <a:t>http://angel.elte.hu/~panic/pedsim/sim/No_Panic.html</a:t>
            </a:r>
            <a:endParaRPr lang="de-DE" sz="1800" smtClean="0"/>
          </a:p>
          <a:p>
            <a:pPr eaLnBrk="1" hangingPunct="1"/>
            <a:endParaRPr lang="de-DE" sz="1800" smtClean="0"/>
          </a:p>
          <a:p>
            <a:pPr eaLnBrk="1" hangingPunct="1">
              <a:buFontTx/>
              <a:buNone/>
            </a:pPr>
            <a:r>
              <a:rPr lang="de-DE" sz="1800" smtClean="0">
                <a:hlinkClick r:id="rId3"/>
              </a:rPr>
              <a:t>Verlassen eines Raumes in Panik</a:t>
            </a:r>
            <a:r>
              <a:rPr lang="de-DE" sz="1800" smtClean="0"/>
              <a:t>: </a:t>
            </a:r>
            <a:r>
              <a:rPr lang="en-US" sz="1800" smtClean="0"/>
              <a:t>Geschwindigkeit v</a:t>
            </a:r>
            <a:r>
              <a:rPr lang="en-US" sz="1800" baseline="-25000" smtClean="0"/>
              <a:t>0</a:t>
            </a:r>
            <a:r>
              <a:rPr lang="en-US" sz="1800" smtClean="0"/>
              <a:t> = 5 m/s. </a:t>
            </a:r>
          </a:p>
          <a:p>
            <a:pPr eaLnBrk="1" hangingPunct="1"/>
            <a:r>
              <a:rPr lang="en-US" sz="1800" smtClean="0"/>
              <a:t>Irregulär und ineffizient durch  Bogen- und Klumpenbildung am Ausgang</a:t>
            </a:r>
            <a:endParaRPr lang="de-DE" sz="1800" smtClean="0"/>
          </a:p>
          <a:p>
            <a:pPr eaLnBrk="1" hangingPunct="1"/>
            <a:r>
              <a:rPr lang="es-ES_tradnl" sz="1800" smtClean="0">
                <a:hlinkClick r:id="rId3"/>
              </a:rPr>
              <a:t>http://angel.elte.hu/~panic/pedsim/sim/Panic.html</a:t>
            </a:r>
            <a:endParaRPr lang="es-ES_tradnl" sz="1800" smtClean="0"/>
          </a:p>
          <a:p>
            <a:pPr eaLnBrk="1" hangingPunct="1"/>
            <a:endParaRPr lang="es-ES_tradnl" sz="1800" smtClean="0"/>
          </a:p>
          <a:p>
            <a:pPr eaLnBrk="1" hangingPunct="1">
              <a:buFontTx/>
              <a:buNone/>
            </a:pPr>
            <a:r>
              <a:rPr lang="de-DE" sz="1800" smtClean="0">
                <a:hlinkClick r:id="rId4"/>
              </a:rPr>
              <a:t>Verlassen eines Raums mit Verletzten</a:t>
            </a:r>
            <a:r>
              <a:rPr lang="de-DE" sz="1800" smtClean="0"/>
              <a:t>: </a:t>
            </a:r>
            <a:r>
              <a:rPr lang="en-US" sz="1800" smtClean="0"/>
              <a:t>Geschwindigkeit v</a:t>
            </a:r>
            <a:r>
              <a:rPr lang="en-US" sz="1800" baseline="-25000" smtClean="0"/>
              <a:t>0</a:t>
            </a:r>
            <a:r>
              <a:rPr lang="en-US" sz="1800" smtClean="0"/>
              <a:t> = 5 m/s. </a:t>
            </a:r>
          </a:p>
          <a:p>
            <a:r>
              <a:rPr lang="en-US" sz="1800" smtClean="0"/>
              <a:t>Bei kritischem Druck von 1600N/m gibt es Verletzte, die sich nicht mehr bewegen und den Ausgang blockieren </a:t>
            </a:r>
            <a:endParaRPr lang="de-DE" sz="1800" smtClean="0"/>
          </a:p>
          <a:p>
            <a:pPr eaLnBrk="1" hangingPunct="1"/>
            <a:r>
              <a:rPr lang="es-ES_tradnl" sz="1800" smtClean="0">
                <a:hlinkClick r:id="rId4"/>
              </a:rPr>
              <a:t>http://angel.elte.hu/~panic/pedsim/sim/Stampede_N0200_Fc1600.html</a:t>
            </a:r>
            <a:r>
              <a:rPr lang="es-ES_tradnl" sz="1800" smtClean="0"/>
              <a:t> </a:t>
            </a:r>
          </a:p>
          <a:p>
            <a:pPr eaLnBrk="1" hangingPunct="1"/>
            <a:endParaRPr lang="es-ES_tradnl" sz="1800" smtClean="0"/>
          </a:p>
          <a:p>
            <a:pPr eaLnBrk="1" hangingPunct="1">
              <a:buFontTx/>
              <a:buNone/>
            </a:pPr>
            <a:r>
              <a:rPr lang="de-DE" sz="1800" smtClean="0">
                <a:hlinkClick r:id="rId5"/>
              </a:rPr>
              <a:t>Verlassen eines Raumes mit Säule vor dem Ausgang</a:t>
            </a:r>
            <a:endParaRPr lang="es-ES_tradnl" sz="1800" smtClean="0"/>
          </a:p>
          <a:p>
            <a:pPr eaLnBrk="1" hangingPunct="1"/>
            <a:r>
              <a:rPr lang="de-DE" sz="1800" smtClean="0">
                <a:hlinkClick r:id="rId5"/>
              </a:rPr>
              <a:t>http://angel.elte.hu/~panic/pedsim/sim/Column_5.html</a:t>
            </a:r>
            <a:r>
              <a:rPr lang="de-DE" sz="1800" smtClean="0"/>
              <a:t> </a:t>
            </a:r>
          </a:p>
          <a:p>
            <a:pPr eaLnBrk="1" hangingPunct="1"/>
            <a:endParaRPr lang="es-ES_tradnl" sz="2000" smtClean="0"/>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el 1"/>
          <p:cNvSpPr>
            <a:spLocks noGrp="1"/>
          </p:cNvSpPr>
          <p:nvPr>
            <p:ph type="title"/>
          </p:nvPr>
        </p:nvSpPr>
        <p:spPr>
          <a:xfrm>
            <a:off x="457200" y="274638"/>
            <a:ext cx="8229600" cy="563562"/>
          </a:xfrm>
        </p:spPr>
        <p:txBody>
          <a:bodyPr/>
          <a:lstStyle/>
          <a:p>
            <a:r>
              <a:rPr lang="de-DE" sz="3600" smtClean="0"/>
              <a:t>Zusammenfassung der Ergebnisse</a:t>
            </a:r>
            <a:endParaRPr lang="es-ES_tradnl" sz="3600" smtClean="0"/>
          </a:p>
        </p:txBody>
      </p:sp>
      <p:graphicFrame>
        <p:nvGraphicFramePr>
          <p:cNvPr id="4" name="Tabelle 3"/>
          <p:cNvGraphicFramePr>
            <a:graphicFrameLocks noGrp="1"/>
          </p:cNvGraphicFramePr>
          <p:nvPr/>
        </p:nvGraphicFramePr>
        <p:xfrm>
          <a:off x="1590675" y="1157288"/>
          <a:ext cx="6172200" cy="5056264"/>
        </p:xfrm>
        <a:graphic>
          <a:graphicData uri="http://schemas.openxmlformats.org/drawingml/2006/table">
            <a:tbl>
              <a:tblPr firstRow="1" bandRow="1">
                <a:tableStyleId>{5C22544A-7EE6-4342-B048-85BDC9FD1C3A}</a:tableStyleId>
              </a:tblPr>
              <a:tblGrid>
                <a:gridCol w="2449592"/>
                <a:gridCol w="1665208"/>
                <a:gridCol w="2057400"/>
              </a:tblGrid>
              <a:tr h="590467">
                <a:tc>
                  <a:txBody>
                    <a:bodyPr/>
                    <a:lstStyle/>
                    <a:p>
                      <a:r>
                        <a:rPr lang="es-ES_tradnl" dirty="0" smtClean="0"/>
                        <a:t>Simulation</a:t>
                      </a:r>
                    </a:p>
                    <a:p>
                      <a:r>
                        <a:rPr lang="en-US" dirty="0" smtClean="0"/>
                        <a:t>200</a:t>
                      </a:r>
                      <a:r>
                        <a:rPr lang="en-US" baseline="0" dirty="0" smtClean="0"/>
                        <a:t> </a:t>
                      </a:r>
                      <a:r>
                        <a:rPr lang="en-US" dirty="0" err="1" smtClean="0"/>
                        <a:t>Personen</a:t>
                      </a:r>
                      <a:endParaRPr lang="es-ES_tradnl" dirty="0"/>
                    </a:p>
                  </a:txBody>
                  <a:tcPr anchor="ctr"/>
                </a:tc>
                <a:tc>
                  <a:txBody>
                    <a:bodyPr/>
                    <a:lstStyle/>
                    <a:p>
                      <a:r>
                        <a:rPr lang="es-ES_tradnl" dirty="0" smtClean="0"/>
                        <a:t>Entkommene bis t=45s</a:t>
                      </a:r>
                      <a:endParaRPr lang="es-ES_tradnl" dirty="0"/>
                    </a:p>
                  </a:txBody>
                  <a:tcPr anchor="ctr"/>
                </a:tc>
                <a:tc>
                  <a:txBody>
                    <a:bodyPr/>
                    <a:lstStyle/>
                    <a:p>
                      <a:r>
                        <a:rPr lang="es-ES_tradnl" dirty="0" smtClean="0"/>
                        <a:t>Verletzte </a:t>
                      </a:r>
                    </a:p>
                    <a:p>
                      <a:r>
                        <a:rPr lang="es-ES_tradnl" dirty="0" smtClean="0"/>
                        <a:t>bis t=45s</a:t>
                      </a:r>
                      <a:endParaRPr lang="es-ES_tradnl" dirty="0"/>
                    </a:p>
                  </a:txBody>
                  <a:tcPr anchor="ctr"/>
                </a:tc>
              </a:tr>
              <a:tr h="1096582">
                <a:tc>
                  <a:txBody>
                    <a:bodyPr/>
                    <a:lstStyle/>
                    <a:p>
                      <a:r>
                        <a:rPr lang="en-US" dirty="0" err="1" smtClean="0"/>
                        <a:t>Keine</a:t>
                      </a:r>
                      <a:r>
                        <a:rPr lang="en-US" dirty="0" smtClean="0"/>
                        <a:t> </a:t>
                      </a:r>
                      <a:r>
                        <a:rPr lang="en-US" dirty="0" err="1" smtClean="0"/>
                        <a:t>Panik</a:t>
                      </a:r>
                      <a:r>
                        <a:rPr lang="en-US" dirty="0" smtClean="0"/>
                        <a:t>:</a:t>
                      </a:r>
                    </a:p>
                    <a:p>
                      <a:r>
                        <a:rPr lang="en-US" i="1" dirty="0" err="1" smtClean="0"/>
                        <a:t>Keine</a:t>
                      </a:r>
                      <a:r>
                        <a:rPr lang="en-US" i="1" dirty="0" smtClean="0"/>
                        <a:t> </a:t>
                      </a:r>
                      <a:r>
                        <a:rPr lang="en-US" i="1" dirty="0" err="1" smtClean="0"/>
                        <a:t>Säule</a:t>
                      </a:r>
                      <a:r>
                        <a:rPr lang="en-US" i="1" dirty="0" smtClean="0"/>
                        <a:t>,</a:t>
                      </a:r>
                    </a:p>
                    <a:p>
                      <a:r>
                        <a:rPr lang="en-US" i="1" dirty="0" err="1" smtClean="0"/>
                        <a:t>keine</a:t>
                      </a:r>
                      <a:r>
                        <a:rPr lang="en-US" i="1" dirty="0" smtClean="0"/>
                        <a:t> </a:t>
                      </a:r>
                      <a:r>
                        <a:rPr lang="en-US" i="1" dirty="0" err="1" smtClean="0"/>
                        <a:t>Verletzten</a:t>
                      </a:r>
                      <a:r>
                        <a:rPr lang="en-US" i="1" dirty="0" smtClean="0"/>
                        <a:t> </a:t>
                      </a:r>
                      <a:endParaRPr lang="en-US" dirty="0" smtClean="0"/>
                    </a:p>
                  </a:txBody>
                  <a:tcPr anchor="ctr"/>
                </a:tc>
                <a:tc>
                  <a:txBody>
                    <a:bodyPr/>
                    <a:lstStyle/>
                    <a:p>
                      <a:r>
                        <a:rPr lang="de-DE" dirty="0" smtClean="0"/>
                        <a:t>90</a:t>
                      </a:r>
                      <a:endParaRPr lang="es-ES_tradnl" dirty="0"/>
                    </a:p>
                  </a:txBody>
                  <a:tcPr anchor="ctr"/>
                </a:tc>
                <a:tc>
                  <a:txBody>
                    <a:bodyPr/>
                    <a:lstStyle/>
                    <a:p>
                      <a:r>
                        <a:rPr lang="de-DE" dirty="0" smtClean="0"/>
                        <a:t>-</a:t>
                      </a:r>
                      <a:endParaRPr lang="es-ES_tradnl" dirty="0"/>
                    </a:p>
                  </a:txBody>
                  <a:tcPr anchor="ctr"/>
                </a:tc>
              </a:tr>
              <a:tr h="843524">
                <a:tc>
                  <a:txBody>
                    <a:bodyPr/>
                    <a:lstStyle/>
                    <a:p>
                      <a:r>
                        <a:rPr lang="en-US" dirty="0" err="1" smtClean="0"/>
                        <a:t>Panik</a:t>
                      </a:r>
                      <a:r>
                        <a:rPr lang="en-US" dirty="0" smtClean="0"/>
                        <a:t>:</a:t>
                      </a:r>
                    </a:p>
                    <a:p>
                      <a:r>
                        <a:rPr lang="en-US" i="1" dirty="0" err="1" smtClean="0"/>
                        <a:t>Keine</a:t>
                      </a:r>
                      <a:r>
                        <a:rPr lang="en-US" i="1" dirty="0" smtClean="0"/>
                        <a:t> </a:t>
                      </a:r>
                      <a:r>
                        <a:rPr lang="en-US" i="1" dirty="0" err="1" smtClean="0"/>
                        <a:t>Säule</a:t>
                      </a:r>
                      <a:r>
                        <a:rPr lang="en-US" i="1" dirty="0" smtClean="0"/>
                        <a:t>,</a:t>
                      </a:r>
                    </a:p>
                    <a:p>
                      <a:r>
                        <a:rPr lang="en-US" i="1" dirty="0" err="1" smtClean="0"/>
                        <a:t>keine</a:t>
                      </a:r>
                      <a:r>
                        <a:rPr lang="en-US" i="1" dirty="0" smtClean="0"/>
                        <a:t> </a:t>
                      </a:r>
                      <a:r>
                        <a:rPr lang="en-US" i="1" dirty="0" err="1" smtClean="0"/>
                        <a:t>Verletzten</a:t>
                      </a:r>
                      <a:r>
                        <a:rPr lang="en-US" i="1" dirty="0" smtClean="0"/>
                        <a:t> </a:t>
                      </a:r>
                      <a:endParaRPr lang="en-US" dirty="0"/>
                    </a:p>
                  </a:txBody>
                  <a:tcPr anchor="ctr"/>
                </a:tc>
                <a:tc>
                  <a:txBody>
                    <a:bodyPr/>
                    <a:lstStyle/>
                    <a:p>
                      <a:r>
                        <a:rPr lang="es-ES_tradnl" dirty="0"/>
                        <a:t>65</a:t>
                      </a:r>
                    </a:p>
                  </a:txBody>
                  <a:tcPr anchor="ctr"/>
                </a:tc>
                <a:tc>
                  <a:txBody>
                    <a:bodyPr/>
                    <a:lstStyle/>
                    <a:p>
                      <a:r>
                        <a:rPr lang="es-ES_tradnl" dirty="0"/>
                        <a:t>-</a:t>
                      </a:r>
                    </a:p>
                  </a:txBody>
                  <a:tcPr anchor="ctr"/>
                </a:tc>
              </a:tr>
              <a:tr h="1096582">
                <a:tc>
                  <a:txBody>
                    <a:bodyPr/>
                    <a:lstStyle/>
                    <a:p>
                      <a:r>
                        <a:rPr lang="en-US" sz="1800" kern="1200" dirty="0" smtClean="0">
                          <a:solidFill>
                            <a:schemeClr val="dk1"/>
                          </a:solidFill>
                          <a:latin typeface="+mn-lt"/>
                          <a:ea typeface="+mn-ea"/>
                          <a:cs typeface="+mn-cs"/>
                        </a:rPr>
                        <a:t>Wilde </a:t>
                      </a:r>
                      <a:r>
                        <a:rPr lang="en-US" sz="1800" kern="1200" dirty="0" err="1" smtClean="0">
                          <a:solidFill>
                            <a:schemeClr val="dk1"/>
                          </a:solidFill>
                          <a:latin typeface="+mn-lt"/>
                          <a:ea typeface="+mn-ea"/>
                          <a:cs typeface="+mn-cs"/>
                        </a:rPr>
                        <a:t>Flucht</a:t>
                      </a:r>
                      <a:r>
                        <a:rPr lang="en-US" sz="1800" kern="1200" dirty="0" smtClean="0">
                          <a:solidFill>
                            <a:schemeClr val="dk1"/>
                          </a:solidFill>
                          <a:latin typeface="+mn-lt"/>
                          <a:ea typeface="+mn-ea"/>
                          <a:cs typeface="+mn-cs"/>
                        </a:rPr>
                        <a:t>:</a:t>
                      </a:r>
                    </a:p>
                    <a:p>
                      <a:r>
                        <a:rPr lang="en-US" i="1" dirty="0" err="1" smtClean="0"/>
                        <a:t>Keine</a:t>
                      </a:r>
                      <a:r>
                        <a:rPr lang="en-US" i="1" dirty="0" smtClean="0"/>
                        <a:t> </a:t>
                      </a:r>
                      <a:r>
                        <a:rPr lang="en-US" i="1" dirty="0" err="1" smtClean="0"/>
                        <a:t>Säule</a:t>
                      </a:r>
                      <a:r>
                        <a:rPr lang="en-US" i="1" dirty="0" smtClean="0"/>
                        <a:t>,</a:t>
                      </a:r>
                    </a:p>
                    <a:p>
                      <a:r>
                        <a:rPr lang="en-US" i="1" dirty="0" err="1" smtClean="0"/>
                        <a:t>Verletzte</a:t>
                      </a:r>
                      <a:r>
                        <a:rPr lang="en-US" i="1" baseline="0" dirty="0" smtClean="0"/>
                        <a:t> </a:t>
                      </a:r>
                      <a:r>
                        <a:rPr lang="en-US" i="1" baseline="0" dirty="0" err="1" smtClean="0"/>
                        <a:t>bewegen</a:t>
                      </a:r>
                      <a:r>
                        <a:rPr lang="en-US" i="1" baseline="0" dirty="0" smtClean="0"/>
                        <a:t> </a:t>
                      </a:r>
                      <a:r>
                        <a:rPr lang="en-US" i="1" baseline="0" dirty="0" err="1" smtClean="0"/>
                        <a:t>sich</a:t>
                      </a:r>
                      <a:r>
                        <a:rPr lang="en-US" i="1" baseline="0" dirty="0" smtClean="0"/>
                        <a:t> </a:t>
                      </a:r>
                      <a:r>
                        <a:rPr lang="en-US" i="1" baseline="0" dirty="0" err="1" smtClean="0"/>
                        <a:t>nicht</a:t>
                      </a:r>
                      <a:r>
                        <a:rPr lang="en-US" i="1" dirty="0" smtClean="0"/>
                        <a:t> </a:t>
                      </a:r>
                      <a:endParaRPr lang="en-US" dirty="0" smtClean="0"/>
                    </a:p>
                  </a:txBody>
                  <a:tcPr anchor="ctr">
                    <a:lnB w="12700" cap="flat" cmpd="sng" algn="ctr">
                      <a:solidFill>
                        <a:schemeClr val="tx1"/>
                      </a:solidFill>
                      <a:prstDash val="solid"/>
                      <a:round/>
                      <a:headEnd type="none" w="med" len="med"/>
                      <a:tailEnd type="none" w="med" len="med"/>
                    </a:lnB>
                  </a:tcPr>
                </a:tc>
                <a:tc>
                  <a:txBody>
                    <a:bodyPr/>
                    <a:lstStyle/>
                    <a:p>
                      <a:r>
                        <a:rPr lang="es-ES_tradnl" dirty="0"/>
                        <a:t>44</a:t>
                      </a:r>
                    </a:p>
                  </a:txBody>
                  <a:tcPr anchor="ctr">
                    <a:lnB w="12700" cap="flat" cmpd="sng" algn="ctr">
                      <a:solidFill>
                        <a:schemeClr val="tx1"/>
                      </a:solidFill>
                      <a:prstDash val="solid"/>
                      <a:round/>
                      <a:headEnd type="none" w="med" len="med"/>
                      <a:tailEnd type="none" w="med" len="med"/>
                    </a:lnB>
                  </a:tcPr>
                </a:tc>
                <a:tc>
                  <a:txBody>
                    <a:bodyPr/>
                    <a:lstStyle/>
                    <a:p>
                      <a:r>
                        <a:rPr lang="es-ES_tradnl" dirty="0"/>
                        <a:t>5</a:t>
                      </a:r>
                    </a:p>
                  </a:txBody>
                  <a:tcPr anchor="ctr">
                    <a:lnB w="12700" cap="flat" cmpd="sng" algn="ctr">
                      <a:solidFill>
                        <a:schemeClr val="tx1"/>
                      </a:solidFill>
                      <a:prstDash val="solid"/>
                      <a:round/>
                      <a:headEnd type="none" w="med" len="med"/>
                      <a:tailEnd type="none" w="med" len="med"/>
                    </a:lnB>
                  </a:tcPr>
                </a:tc>
              </a:tr>
              <a:tr h="12164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err="1" smtClean="0">
                          <a:solidFill>
                            <a:schemeClr val="dk1"/>
                          </a:solidFill>
                          <a:latin typeface="+mn-lt"/>
                          <a:ea typeface="+mn-ea"/>
                          <a:cs typeface="+mn-cs"/>
                        </a:rPr>
                        <a:t>Mit</a:t>
                      </a:r>
                      <a:r>
                        <a:rPr lang="en-US" sz="1800" kern="1200" dirty="0" smtClean="0">
                          <a:solidFill>
                            <a:schemeClr val="dk1"/>
                          </a:solidFill>
                          <a:latin typeface="+mn-lt"/>
                          <a:ea typeface="+mn-ea"/>
                          <a:cs typeface="+mn-cs"/>
                        </a:rPr>
                        <a:t> </a:t>
                      </a:r>
                      <a:r>
                        <a:rPr lang="en-US" sz="1800" kern="1200" dirty="0" err="1" smtClean="0">
                          <a:solidFill>
                            <a:schemeClr val="dk1"/>
                          </a:solidFill>
                          <a:latin typeface="+mn-lt"/>
                          <a:ea typeface="+mn-ea"/>
                          <a:cs typeface="+mn-cs"/>
                        </a:rPr>
                        <a:t>Säule</a:t>
                      </a:r>
                      <a:r>
                        <a:rPr lang="en-US" sz="1800" kern="1200" dirty="0" smtClean="0">
                          <a:solidFill>
                            <a:schemeClr val="dk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err="1" smtClean="0"/>
                        <a:t>Verletzte</a:t>
                      </a:r>
                      <a:r>
                        <a:rPr lang="en-US" i="1" baseline="0" dirty="0" smtClean="0"/>
                        <a:t> </a:t>
                      </a:r>
                      <a:r>
                        <a:rPr lang="en-US" i="1" baseline="0" dirty="0" err="1" smtClean="0"/>
                        <a:t>bewegen</a:t>
                      </a:r>
                      <a:r>
                        <a:rPr lang="en-US" i="1" baseline="0" dirty="0" smtClean="0"/>
                        <a:t> </a:t>
                      </a:r>
                      <a:r>
                        <a:rPr lang="en-US" i="1" baseline="0" dirty="0" err="1" smtClean="0"/>
                        <a:t>sich</a:t>
                      </a:r>
                      <a:r>
                        <a:rPr lang="en-US" i="1" baseline="0" dirty="0" smtClean="0"/>
                        <a:t> </a:t>
                      </a:r>
                      <a:r>
                        <a:rPr lang="en-US" i="1" baseline="0" dirty="0" err="1" smtClean="0"/>
                        <a:t>nicht</a:t>
                      </a:r>
                      <a:r>
                        <a:rPr lang="en-US" i="1" dirty="0" smtClean="0"/>
                        <a:t> </a:t>
                      </a:r>
                      <a:endParaRPr lang="en-US" dirty="0" smtClean="0"/>
                    </a:p>
                  </a:txBody>
                  <a:tcPr anchor="ctr">
                    <a:lnT w="12700" cap="flat" cmpd="sng" algn="ctr">
                      <a:solidFill>
                        <a:schemeClr val="tx1"/>
                      </a:solidFill>
                      <a:prstDash val="solid"/>
                      <a:round/>
                      <a:headEnd type="none" w="med" len="med"/>
                      <a:tailEnd type="none" w="med" len="med"/>
                    </a:lnT>
                  </a:tcPr>
                </a:tc>
                <a:tc>
                  <a:txBody>
                    <a:bodyPr/>
                    <a:lstStyle/>
                    <a:p>
                      <a:r>
                        <a:rPr lang="es-ES_tradnl"/>
                        <a:t>72</a:t>
                      </a:r>
                    </a:p>
                  </a:txBody>
                  <a:tcPr anchor="ctr">
                    <a:lnT w="12700" cap="flat" cmpd="sng" algn="ctr">
                      <a:solidFill>
                        <a:schemeClr val="tx1"/>
                      </a:solidFill>
                      <a:prstDash val="solid"/>
                      <a:round/>
                      <a:headEnd type="none" w="med" len="med"/>
                      <a:tailEnd type="none" w="med" len="med"/>
                    </a:lnT>
                  </a:tcPr>
                </a:tc>
                <a:tc>
                  <a:txBody>
                    <a:bodyPr/>
                    <a:lstStyle/>
                    <a:p>
                      <a:r>
                        <a:rPr lang="es-ES_tradnl" dirty="0"/>
                        <a:t>0</a:t>
                      </a:r>
                    </a:p>
                  </a:txBody>
                  <a:tcPr anchor="ctr">
                    <a:lnT w="12700" cap="flat" cmpd="sng" algn="ctr">
                      <a:solidFill>
                        <a:schemeClr val="tx1"/>
                      </a:solidFill>
                      <a:prstDash val="solid"/>
                      <a:round/>
                      <a:headEnd type="none" w="med" len="med"/>
                      <a:tailEnd type="none" w="med" len="med"/>
                    </a:lnT>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42875" y="5349875"/>
            <a:ext cx="7643813" cy="1282700"/>
          </a:xfrm>
          <a:noFill/>
        </p:spPr>
        <p:txBody>
          <a:bodyPr/>
          <a:lstStyle/>
          <a:p>
            <a:pPr algn="l" eaLnBrk="1" hangingPunct="1"/>
            <a:r>
              <a:rPr lang="de-DE" sz="2800" i="1" dirty="0" smtClean="0">
                <a:solidFill>
                  <a:schemeClr val="accent2"/>
                </a:solidFill>
              </a:rPr>
              <a:t>Übergangs-</a:t>
            </a:r>
            <a:br>
              <a:rPr lang="de-DE" sz="2800" i="1" dirty="0" smtClean="0">
                <a:solidFill>
                  <a:schemeClr val="accent2"/>
                </a:solidFill>
              </a:rPr>
            </a:br>
            <a:r>
              <a:rPr lang="de-DE" sz="2800" i="1" dirty="0" err="1" smtClean="0">
                <a:solidFill>
                  <a:schemeClr val="accent2"/>
                </a:solidFill>
              </a:rPr>
              <a:t>diagramm</a:t>
            </a:r>
            <a:endParaRPr lang="de-DE" sz="2800" i="1" dirty="0" smtClean="0">
              <a:solidFill>
                <a:schemeClr val="accent2"/>
              </a:solidFill>
            </a:endParaRPr>
          </a:p>
        </p:txBody>
      </p:sp>
      <p:sp>
        <p:nvSpPr>
          <p:cNvPr id="47107" name="Rectangle 3"/>
          <p:cNvSpPr>
            <a:spLocks noGrp="1" noChangeArrowheads="1"/>
          </p:cNvSpPr>
          <p:nvPr>
            <p:ph type="body" idx="1"/>
          </p:nvPr>
        </p:nvSpPr>
        <p:spPr>
          <a:xfrm>
            <a:off x="61913" y="404813"/>
            <a:ext cx="8686800" cy="5073650"/>
          </a:xfrm>
          <a:noFill/>
        </p:spPr>
        <p:txBody>
          <a:bodyPr/>
          <a:lstStyle/>
          <a:p>
            <a:pPr defTabSz="1168400" eaLnBrk="1" hangingPunct="1">
              <a:buFontTx/>
              <a:buNone/>
            </a:pPr>
            <a:r>
              <a:rPr lang="de-DE" sz="1800" smtClean="0"/>
              <a:t>Status 0	weder lohnabh. beschäftigt noch in Pension </a:t>
            </a:r>
          </a:p>
          <a:p>
            <a:pPr defTabSz="1168400" eaLnBrk="1" hangingPunct="1">
              <a:buFontTx/>
              <a:buNone/>
            </a:pPr>
            <a:r>
              <a:rPr lang="de-DE" sz="1800" smtClean="0"/>
              <a:t>Status 1	ArbeiterIn</a:t>
            </a:r>
          </a:p>
          <a:p>
            <a:pPr defTabSz="1168400" eaLnBrk="1" hangingPunct="1">
              <a:buFontTx/>
              <a:buNone/>
            </a:pPr>
            <a:r>
              <a:rPr lang="de-DE" sz="1800" smtClean="0"/>
              <a:t>Status 2	Angestelle/r</a:t>
            </a:r>
          </a:p>
          <a:p>
            <a:pPr defTabSz="1168400" eaLnBrk="1" hangingPunct="1">
              <a:buFontTx/>
              <a:buNone/>
            </a:pPr>
            <a:r>
              <a:rPr lang="de-DE" sz="1800" smtClean="0"/>
              <a:t>Status 11	Arb Invalpens</a:t>
            </a:r>
          </a:p>
          <a:p>
            <a:pPr defTabSz="1168400" eaLnBrk="1" hangingPunct="1">
              <a:buFontTx/>
              <a:buNone/>
            </a:pPr>
            <a:r>
              <a:rPr lang="de-DE" sz="1800" smtClean="0"/>
              <a:t>Status 12	Arb Alterspens</a:t>
            </a:r>
          </a:p>
          <a:p>
            <a:pPr defTabSz="1168400" eaLnBrk="1" hangingPunct="1">
              <a:buFontTx/>
              <a:buNone/>
            </a:pPr>
            <a:r>
              <a:rPr lang="de-DE" sz="1800" smtClean="0"/>
              <a:t>Status 21	Ang Invalpens</a:t>
            </a:r>
          </a:p>
          <a:p>
            <a:pPr defTabSz="1168400" eaLnBrk="1" hangingPunct="1">
              <a:buFontTx/>
              <a:buNone/>
            </a:pPr>
            <a:r>
              <a:rPr lang="de-DE" sz="1800" smtClean="0"/>
              <a:t>Status 22	Ang Alterspens</a:t>
            </a:r>
          </a:p>
        </p:txBody>
      </p:sp>
      <p:grpSp>
        <p:nvGrpSpPr>
          <p:cNvPr id="2" name="Group 4"/>
          <p:cNvGrpSpPr>
            <a:grpSpLocks/>
          </p:cNvGrpSpPr>
          <p:nvPr/>
        </p:nvGrpSpPr>
        <p:grpSpPr bwMode="auto">
          <a:xfrm>
            <a:off x="5805488" y="3733800"/>
            <a:ext cx="603250" cy="617538"/>
            <a:chOff x="1825" y="2044"/>
            <a:chExt cx="960" cy="931"/>
          </a:xfrm>
        </p:grpSpPr>
        <p:sp>
          <p:nvSpPr>
            <p:cNvPr id="47194" name="Oval 5"/>
            <p:cNvSpPr>
              <a:spLocks noChangeArrowheads="1"/>
            </p:cNvSpPr>
            <p:nvPr/>
          </p:nvSpPr>
          <p:spPr bwMode="auto">
            <a:xfrm>
              <a:off x="1825" y="2044"/>
              <a:ext cx="960" cy="931"/>
            </a:xfrm>
            <a:prstGeom prst="ellipse">
              <a:avLst/>
            </a:prstGeom>
            <a:solidFill>
              <a:srgbClr val="FFFFFF"/>
            </a:solidFill>
            <a:ln w="9525">
              <a:solidFill>
                <a:srgbClr val="000000"/>
              </a:solidFill>
              <a:round/>
              <a:headEnd/>
              <a:tailEnd/>
            </a:ln>
          </p:spPr>
          <p:txBody>
            <a:bodyPr/>
            <a:lstStyle/>
            <a:p>
              <a:pPr algn="l"/>
              <a:endParaRPr lang="es-ES_tradnl"/>
            </a:p>
          </p:txBody>
        </p:sp>
        <p:sp>
          <p:nvSpPr>
            <p:cNvPr id="47195" name="Text Box 6"/>
            <p:cNvSpPr txBox="1">
              <a:spLocks noChangeArrowheads="1"/>
            </p:cNvSpPr>
            <p:nvPr/>
          </p:nvSpPr>
          <p:spPr bwMode="auto">
            <a:xfrm>
              <a:off x="1957" y="2137"/>
              <a:ext cx="720" cy="698"/>
            </a:xfrm>
            <a:prstGeom prst="rect">
              <a:avLst/>
            </a:prstGeom>
            <a:noFill/>
            <a:ln w="9525">
              <a:noFill/>
              <a:miter lim="800000"/>
              <a:headEnd/>
              <a:tailEnd/>
            </a:ln>
          </p:spPr>
          <p:txBody>
            <a:bodyPr tIns="82800" bIns="82800"/>
            <a:lstStyle/>
            <a:p>
              <a:pPr algn="l"/>
              <a:r>
                <a:rPr lang="de-DE" sz="1200">
                  <a:latin typeface="Arial Black" pitchFamily="34" charset="0"/>
                </a:rPr>
                <a:t>0</a:t>
              </a:r>
              <a:endParaRPr lang="de-DE"/>
            </a:p>
          </p:txBody>
        </p:sp>
      </p:grpSp>
      <p:grpSp>
        <p:nvGrpSpPr>
          <p:cNvPr id="3" name="Group 7"/>
          <p:cNvGrpSpPr>
            <a:grpSpLocks/>
          </p:cNvGrpSpPr>
          <p:nvPr/>
        </p:nvGrpSpPr>
        <p:grpSpPr bwMode="auto">
          <a:xfrm>
            <a:off x="5813425" y="5178425"/>
            <a:ext cx="604838" cy="617538"/>
            <a:chOff x="1825" y="2044"/>
            <a:chExt cx="960" cy="931"/>
          </a:xfrm>
        </p:grpSpPr>
        <p:sp>
          <p:nvSpPr>
            <p:cNvPr id="47192" name="Oval 8"/>
            <p:cNvSpPr>
              <a:spLocks noChangeArrowheads="1"/>
            </p:cNvSpPr>
            <p:nvPr/>
          </p:nvSpPr>
          <p:spPr bwMode="auto">
            <a:xfrm>
              <a:off x="1825" y="2044"/>
              <a:ext cx="960" cy="931"/>
            </a:xfrm>
            <a:prstGeom prst="ellipse">
              <a:avLst/>
            </a:prstGeom>
            <a:solidFill>
              <a:srgbClr val="FFFFFF"/>
            </a:solidFill>
            <a:ln w="9525">
              <a:solidFill>
                <a:srgbClr val="000000"/>
              </a:solidFill>
              <a:round/>
              <a:headEnd/>
              <a:tailEnd/>
            </a:ln>
          </p:spPr>
          <p:txBody>
            <a:bodyPr/>
            <a:lstStyle/>
            <a:p>
              <a:endParaRPr lang="es-ES_tradnl"/>
            </a:p>
          </p:txBody>
        </p:sp>
        <p:sp>
          <p:nvSpPr>
            <p:cNvPr id="47193" name="Text Box 9"/>
            <p:cNvSpPr txBox="1">
              <a:spLocks noChangeArrowheads="1"/>
            </p:cNvSpPr>
            <p:nvPr/>
          </p:nvSpPr>
          <p:spPr bwMode="auto">
            <a:xfrm>
              <a:off x="1957" y="2137"/>
              <a:ext cx="720" cy="698"/>
            </a:xfrm>
            <a:prstGeom prst="rect">
              <a:avLst/>
            </a:prstGeom>
            <a:noFill/>
            <a:ln w="9525">
              <a:noFill/>
              <a:miter lim="800000"/>
              <a:headEnd/>
              <a:tailEnd/>
            </a:ln>
          </p:spPr>
          <p:txBody>
            <a:bodyPr tIns="82800" bIns="82800"/>
            <a:lstStyle/>
            <a:p>
              <a:r>
                <a:rPr lang="de-DE" sz="1200">
                  <a:latin typeface="Arial Black" pitchFamily="34" charset="0"/>
                </a:rPr>
                <a:t>2</a:t>
              </a:r>
              <a:endParaRPr lang="de-DE"/>
            </a:p>
          </p:txBody>
        </p:sp>
      </p:grpSp>
      <p:sp>
        <p:nvSpPr>
          <p:cNvPr id="47110" name="Line 10"/>
          <p:cNvSpPr>
            <a:spLocks noChangeShapeType="1"/>
          </p:cNvSpPr>
          <p:nvPr/>
        </p:nvSpPr>
        <p:spPr bwMode="auto">
          <a:xfrm flipV="1">
            <a:off x="6351588" y="5070475"/>
            <a:ext cx="452437" cy="204788"/>
          </a:xfrm>
          <a:prstGeom prst="line">
            <a:avLst/>
          </a:prstGeom>
          <a:noFill/>
          <a:ln w="9525">
            <a:solidFill>
              <a:srgbClr val="000000"/>
            </a:solidFill>
            <a:round/>
            <a:headEnd/>
            <a:tailEnd type="triangle" w="med" len="med"/>
          </a:ln>
        </p:spPr>
        <p:txBody>
          <a:bodyPr/>
          <a:lstStyle/>
          <a:p>
            <a:endParaRPr lang="en-US"/>
          </a:p>
        </p:txBody>
      </p:sp>
      <p:sp>
        <p:nvSpPr>
          <p:cNvPr id="47111" name="Oval 11"/>
          <p:cNvSpPr>
            <a:spLocks noChangeArrowheads="1"/>
          </p:cNvSpPr>
          <p:nvPr/>
        </p:nvSpPr>
        <p:spPr bwMode="auto">
          <a:xfrm flipH="1">
            <a:off x="3700463" y="3706813"/>
            <a:ext cx="585787" cy="615950"/>
          </a:xfrm>
          <a:prstGeom prst="ellipse">
            <a:avLst/>
          </a:prstGeom>
          <a:solidFill>
            <a:srgbClr val="FFFFFF"/>
          </a:solidFill>
          <a:ln w="9525">
            <a:solidFill>
              <a:srgbClr val="000000"/>
            </a:solidFill>
            <a:round/>
            <a:headEnd/>
            <a:tailEnd/>
          </a:ln>
        </p:spPr>
        <p:txBody>
          <a:bodyPr/>
          <a:lstStyle/>
          <a:p>
            <a:pPr algn="l"/>
            <a:endParaRPr lang="es-ES_tradnl"/>
          </a:p>
        </p:txBody>
      </p:sp>
      <p:sp>
        <p:nvSpPr>
          <p:cNvPr id="47112" name="Oval 12"/>
          <p:cNvSpPr>
            <a:spLocks noChangeArrowheads="1"/>
          </p:cNvSpPr>
          <p:nvPr/>
        </p:nvSpPr>
        <p:spPr bwMode="auto">
          <a:xfrm>
            <a:off x="2635250" y="3694113"/>
            <a:ext cx="593725" cy="617537"/>
          </a:xfrm>
          <a:prstGeom prst="ellipse">
            <a:avLst/>
          </a:prstGeom>
          <a:solidFill>
            <a:srgbClr val="FFFFFF"/>
          </a:solidFill>
          <a:ln w="9525">
            <a:solidFill>
              <a:srgbClr val="000000"/>
            </a:solidFill>
            <a:round/>
            <a:headEnd/>
            <a:tailEnd/>
          </a:ln>
        </p:spPr>
        <p:txBody>
          <a:bodyPr/>
          <a:lstStyle/>
          <a:p>
            <a:pPr algn="l"/>
            <a:endParaRPr lang="es-ES_tradnl"/>
          </a:p>
        </p:txBody>
      </p:sp>
      <p:sp>
        <p:nvSpPr>
          <p:cNvPr id="47113" name="Text Box 13"/>
          <p:cNvSpPr txBox="1">
            <a:spLocks noChangeArrowheads="1"/>
          </p:cNvSpPr>
          <p:nvPr/>
        </p:nvSpPr>
        <p:spPr bwMode="auto">
          <a:xfrm>
            <a:off x="2603500" y="3871913"/>
            <a:ext cx="938213" cy="374650"/>
          </a:xfrm>
          <a:prstGeom prst="rect">
            <a:avLst/>
          </a:prstGeom>
          <a:noFill/>
          <a:ln w="9525">
            <a:noFill/>
            <a:miter lim="800000"/>
            <a:headEnd/>
            <a:tailEnd/>
          </a:ln>
        </p:spPr>
        <p:txBody>
          <a:bodyPr/>
          <a:lstStyle/>
          <a:p>
            <a:pPr algn="l"/>
            <a:r>
              <a:rPr lang="de-DE" sz="1200">
                <a:latin typeface="Arial Black" pitchFamily="34" charset="0"/>
              </a:rPr>
              <a:t>Ausld</a:t>
            </a:r>
            <a:endParaRPr lang="de-DE"/>
          </a:p>
        </p:txBody>
      </p:sp>
      <p:sp>
        <p:nvSpPr>
          <p:cNvPr id="47114" name="Line 14"/>
          <p:cNvSpPr>
            <a:spLocks noChangeShapeType="1"/>
          </p:cNvSpPr>
          <p:nvPr/>
        </p:nvSpPr>
        <p:spPr bwMode="auto">
          <a:xfrm>
            <a:off x="4286250" y="4022725"/>
            <a:ext cx="1519238" cy="0"/>
          </a:xfrm>
          <a:prstGeom prst="line">
            <a:avLst/>
          </a:prstGeom>
          <a:noFill/>
          <a:ln w="9525">
            <a:solidFill>
              <a:srgbClr val="000000"/>
            </a:solidFill>
            <a:round/>
            <a:headEnd/>
            <a:tailEnd type="triangle" w="med" len="med"/>
          </a:ln>
        </p:spPr>
        <p:txBody>
          <a:bodyPr/>
          <a:lstStyle/>
          <a:p>
            <a:endParaRPr lang="en-US"/>
          </a:p>
        </p:txBody>
      </p:sp>
      <p:sp>
        <p:nvSpPr>
          <p:cNvPr id="47115" name="Oval 15"/>
          <p:cNvSpPr>
            <a:spLocks noChangeArrowheads="1"/>
          </p:cNvSpPr>
          <p:nvPr/>
        </p:nvSpPr>
        <p:spPr bwMode="auto">
          <a:xfrm>
            <a:off x="8101013" y="3738563"/>
            <a:ext cx="593725" cy="617537"/>
          </a:xfrm>
          <a:prstGeom prst="ellipse">
            <a:avLst/>
          </a:prstGeom>
          <a:solidFill>
            <a:srgbClr val="FFFFFF"/>
          </a:solidFill>
          <a:ln w="9525">
            <a:solidFill>
              <a:srgbClr val="000000"/>
            </a:solidFill>
            <a:round/>
            <a:headEnd/>
            <a:tailEnd/>
          </a:ln>
        </p:spPr>
        <p:txBody>
          <a:bodyPr/>
          <a:lstStyle/>
          <a:p>
            <a:pPr algn="l"/>
            <a:endParaRPr lang="es-ES_tradnl"/>
          </a:p>
        </p:txBody>
      </p:sp>
      <p:sp>
        <p:nvSpPr>
          <p:cNvPr id="47116" name="Text Box 16"/>
          <p:cNvSpPr txBox="1">
            <a:spLocks noChangeArrowheads="1"/>
          </p:cNvSpPr>
          <p:nvPr/>
        </p:nvSpPr>
        <p:spPr bwMode="auto">
          <a:xfrm>
            <a:off x="8129588" y="3892550"/>
            <a:ext cx="752475" cy="511175"/>
          </a:xfrm>
          <a:prstGeom prst="rect">
            <a:avLst/>
          </a:prstGeom>
          <a:noFill/>
          <a:ln w="9525">
            <a:noFill/>
            <a:miter lim="800000"/>
            <a:headEnd/>
            <a:tailEnd/>
          </a:ln>
        </p:spPr>
        <p:txBody>
          <a:bodyPr/>
          <a:lstStyle/>
          <a:p>
            <a:pPr algn="l"/>
            <a:r>
              <a:rPr lang="de-DE" sz="1200">
                <a:latin typeface="Arial Black" pitchFamily="34" charset="0"/>
              </a:rPr>
              <a:t>Tod</a:t>
            </a:r>
            <a:endParaRPr lang="de-DE"/>
          </a:p>
        </p:txBody>
      </p:sp>
      <p:sp>
        <p:nvSpPr>
          <p:cNvPr id="47117" name="Text Box 17"/>
          <p:cNvSpPr txBox="1">
            <a:spLocks noChangeArrowheads="1"/>
          </p:cNvSpPr>
          <p:nvPr/>
        </p:nvSpPr>
        <p:spPr bwMode="auto">
          <a:xfrm>
            <a:off x="3617913" y="3865563"/>
            <a:ext cx="809625" cy="511175"/>
          </a:xfrm>
          <a:prstGeom prst="rect">
            <a:avLst/>
          </a:prstGeom>
          <a:noFill/>
          <a:ln w="9525">
            <a:noFill/>
            <a:miter lim="800000"/>
            <a:headEnd/>
            <a:tailEnd/>
          </a:ln>
        </p:spPr>
        <p:txBody>
          <a:bodyPr/>
          <a:lstStyle/>
          <a:p>
            <a:pPr algn="l"/>
            <a:r>
              <a:rPr lang="de-DE" sz="1200">
                <a:latin typeface="Arial Black" pitchFamily="34" charset="0"/>
              </a:rPr>
              <a:t>Geburt</a:t>
            </a:r>
          </a:p>
          <a:p>
            <a:pPr algn="l"/>
            <a:endParaRPr lang="de-DE"/>
          </a:p>
        </p:txBody>
      </p:sp>
      <p:grpSp>
        <p:nvGrpSpPr>
          <p:cNvPr id="4" name="Group 18"/>
          <p:cNvGrpSpPr>
            <a:grpSpLocks/>
          </p:cNvGrpSpPr>
          <p:nvPr/>
        </p:nvGrpSpPr>
        <p:grpSpPr bwMode="auto">
          <a:xfrm>
            <a:off x="5813425" y="2290763"/>
            <a:ext cx="604838" cy="617537"/>
            <a:chOff x="1825" y="2044"/>
            <a:chExt cx="960" cy="931"/>
          </a:xfrm>
        </p:grpSpPr>
        <p:sp>
          <p:nvSpPr>
            <p:cNvPr id="47190" name="Oval 19"/>
            <p:cNvSpPr>
              <a:spLocks noChangeArrowheads="1"/>
            </p:cNvSpPr>
            <p:nvPr/>
          </p:nvSpPr>
          <p:spPr bwMode="auto">
            <a:xfrm>
              <a:off x="1825" y="2044"/>
              <a:ext cx="960" cy="931"/>
            </a:xfrm>
            <a:prstGeom prst="ellipse">
              <a:avLst/>
            </a:prstGeom>
            <a:solidFill>
              <a:srgbClr val="FFFFFF"/>
            </a:solidFill>
            <a:ln w="9525">
              <a:solidFill>
                <a:srgbClr val="000000"/>
              </a:solidFill>
              <a:round/>
              <a:headEnd/>
              <a:tailEnd/>
            </a:ln>
          </p:spPr>
          <p:txBody>
            <a:bodyPr/>
            <a:lstStyle/>
            <a:p>
              <a:endParaRPr lang="es-ES_tradnl"/>
            </a:p>
          </p:txBody>
        </p:sp>
        <p:sp>
          <p:nvSpPr>
            <p:cNvPr id="47191" name="Text Box 20"/>
            <p:cNvSpPr txBox="1">
              <a:spLocks noChangeArrowheads="1"/>
            </p:cNvSpPr>
            <p:nvPr/>
          </p:nvSpPr>
          <p:spPr bwMode="auto">
            <a:xfrm>
              <a:off x="1957" y="2137"/>
              <a:ext cx="720" cy="698"/>
            </a:xfrm>
            <a:prstGeom prst="rect">
              <a:avLst/>
            </a:prstGeom>
            <a:noFill/>
            <a:ln w="9525">
              <a:noFill/>
              <a:miter lim="800000"/>
              <a:headEnd/>
              <a:tailEnd/>
            </a:ln>
          </p:spPr>
          <p:txBody>
            <a:bodyPr tIns="82800" bIns="82800"/>
            <a:lstStyle/>
            <a:p>
              <a:r>
                <a:rPr lang="de-DE" sz="1200">
                  <a:latin typeface="Arial Black" pitchFamily="34" charset="0"/>
                </a:rPr>
                <a:t>1</a:t>
              </a:r>
              <a:endParaRPr lang="de-DE"/>
            </a:p>
          </p:txBody>
        </p:sp>
      </p:grpSp>
      <p:grpSp>
        <p:nvGrpSpPr>
          <p:cNvPr id="5" name="Group 21"/>
          <p:cNvGrpSpPr>
            <a:grpSpLocks/>
          </p:cNvGrpSpPr>
          <p:nvPr/>
        </p:nvGrpSpPr>
        <p:grpSpPr bwMode="auto">
          <a:xfrm>
            <a:off x="6718300" y="1736725"/>
            <a:ext cx="603250" cy="615950"/>
            <a:chOff x="1825" y="2044"/>
            <a:chExt cx="960" cy="931"/>
          </a:xfrm>
        </p:grpSpPr>
        <p:sp>
          <p:nvSpPr>
            <p:cNvPr id="47188" name="Oval 22"/>
            <p:cNvSpPr>
              <a:spLocks noChangeArrowheads="1"/>
            </p:cNvSpPr>
            <p:nvPr/>
          </p:nvSpPr>
          <p:spPr bwMode="auto">
            <a:xfrm>
              <a:off x="1825" y="2044"/>
              <a:ext cx="960" cy="931"/>
            </a:xfrm>
            <a:prstGeom prst="ellipse">
              <a:avLst/>
            </a:prstGeom>
            <a:solidFill>
              <a:srgbClr val="FFFFFF"/>
            </a:solidFill>
            <a:ln w="9525">
              <a:solidFill>
                <a:srgbClr val="000000"/>
              </a:solidFill>
              <a:round/>
              <a:headEnd/>
              <a:tailEnd/>
            </a:ln>
          </p:spPr>
          <p:txBody>
            <a:bodyPr/>
            <a:lstStyle/>
            <a:p>
              <a:endParaRPr lang="es-ES_tradnl"/>
            </a:p>
          </p:txBody>
        </p:sp>
        <p:sp>
          <p:nvSpPr>
            <p:cNvPr id="47189" name="Text Box 23"/>
            <p:cNvSpPr txBox="1">
              <a:spLocks noChangeArrowheads="1"/>
            </p:cNvSpPr>
            <p:nvPr/>
          </p:nvSpPr>
          <p:spPr bwMode="auto">
            <a:xfrm>
              <a:off x="1957" y="2137"/>
              <a:ext cx="720" cy="698"/>
            </a:xfrm>
            <a:prstGeom prst="rect">
              <a:avLst/>
            </a:prstGeom>
            <a:noFill/>
            <a:ln w="9525">
              <a:noFill/>
              <a:miter lim="800000"/>
              <a:headEnd/>
              <a:tailEnd/>
            </a:ln>
          </p:spPr>
          <p:txBody>
            <a:bodyPr tIns="82800" bIns="82800"/>
            <a:lstStyle/>
            <a:p>
              <a:r>
                <a:rPr lang="de-DE" sz="1200">
                  <a:latin typeface="Arial Black" pitchFamily="34" charset="0"/>
                </a:rPr>
                <a:t>11</a:t>
              </a:r>
              <a:endParaRPr lang="de-DE"/>
            </a:p>
          </p:txBody>
        </p:sp>
      </p:grpSp>
      <p:grpSp>
        <p:nvGrpSpPr>
          <p:cNvPr id="6" name="Group 24"/>
          <p:cNvGrpSpPr>
            <a:grpSpLocks/>
          </p:cNvGrpSpPr>
          <p:nvPr/>
        </p:nvGrpSpPr>
        <p:grpSpPr bwMode="auto">
          <a:xfrm>
            <a:off x="6718300" y="2557463"/>
            <a:ext cx="604838" cy="619125"/>
            <a:chOff x="1825" y="2044"/>
            <a:chExt cx="960" cy="931"/>
          </a:xfrm>
        </p:grpSpPr>
        <p:sp>
          <p:nvSpPr>
            <p:cNvPr id="47186" name="Oval 25"/>
            <p:cNvSpPr>
              <a:spLocks noChangeArrowheads="1"/>
            </p:cNvSpPr>
            <p:nvPr/>
          </p:nvSpPr>
          <p:spPr bwMode="auto">
            <a:xfrm>
              <a:off x="1825" y="2044"/>
              <a:ext cx="960" cy="931"/>
            </a:xfrm>
            <a:prstGeom prst="ellipse">
              <a:avLst/>
            </a:prstGeom>
            <a:solidFill>
              <a:srgbClr val="FFFFFF"/>
            </a:solidFill>
            <a:ln w="9525">
              <a:solidFill>
                <a:srgbClr val="000000"/>
              </a:solidFill>
              <a:round/>
              <a:headEnd/>
              <a:tailEnd/>
            </a:ln>
          </p:spPr>
          <p:txBody>
            <a:bodyPr/>
            <a:lstStyle/>
            <a:p>
              <a:endParaRPr lang="es-ES_tradnl"/>
            </a:p>
          </p:txBody>
        </p:sp>
        <p:sp>
          <p:nvSpPr>
            <p:cNvPr id="47187" name="Text Box 26"/>
            <p:cNvSpPr txBox="1">
              <a:spLocks noChangeArrowheads="1"/>
            </p:cNvSpPr>
            <p:nvPr/>
          </p:nvSpPr>
          <p:spPr bwMode="auto">
            <a:xfrm>
              <a:off x="1957" y="2137"/>
              <a:ext cx="720" cy="698"/>
            </a:xfrm>
            <a:prstGeom prst="rect">
              <a:avLst/>
            </a:prstGeom>
            <a:noFill/>
            <a:ln w="9525">
              <a:noFill/>
              <a:miter lim="800000"/>
              <a:headEnd/>
              <a:tailEnd/>
            </a:ln>
          </p:spPr>
          <p:txBody>
            <a:bodyPr tIns="82800" bIns="82800"/>
            <a:lstStyle/>
            <a:p>
              <a:r>
                <a:rPr lang="de-DE" sz="1200">
                  <a:latin typeface="Arial Black" pitchFamily="34" charset="0"/>
                </a:rPr>
                <a:t>12</a:t>
              </a:r>
              <a:endParaRPr lang="de-DE"/>
            </a:p>
          </p:txBody>
        </p:sp>
      </p:grpSp>
      <p:grpSp>
        <p:nvGrpSpPr>
          <p:cNvPr id="7" name="Group 27"/>
          <p:cNvGrpSpPr>
            <a:grpSpLocks/>
          </p:cNvGrpSpPr>
          <p:nvPr/>
        </p:nvGrpSpPr>
        <p:grpSpPr bwMode="auto">
          <a:xfrm>
            <a:off x="6786563" y="4749800"/>
            <a:ext cx="604837" cy="615950"/>
            <a:chOff x="1825" y="2044"/>
            <a:chExt cx="960" cy="931"/>
          </a:xfrm>
        </p:grpSpPr>
        <p:sp>
          <p:nvSpPr>
            <p:cNvPr id="47184" name="Oval 28"/>
            <p:cNvSpPr>
              <a:spLocks noChangeArrowheads="1"/>
            </p:cNvSpPr>
            <p:nvPr/>
          </p:nvSpPr>
          <p:spPr bwMode="auto">
            <a:xfrm>
              <a:off x="1825" y="2044"/>
              <a:ext cx="960" cy="931"/>
            </a:xfrm>
            <a:prstGeom prst="ellipse">
              <a:avLst/>
            </a:prstGeom>
            <a:solidFill>
              <a:srgbClr val="FFFFFF"/>
            </a:solidFill>
            <a:ln w="9525">
              <a:solidFill>
                <a:srgbClr val="000000"/>
              </a:solidFill>
              <a:round/>
              <a:headEnd/>
              <a:tailEnd/>
            </a:ln>
          </p:spPr>
          <p:txBody>
            <a:bodyPr/>
            <a:lstStyle/>
            <a:p>
              <a:endParaRPr lang="es-ES_tradnl"/>
            </a:p>
          </p:txBody>
        </p:sp>
        <p:sp>
          <p:nvSpPr>
            <p:cNvPr id="47185" name="Text Box 29"/>
            <p:cNvSpPr txBox="1">
              <a:spLocks noChangeArrowheads="1"/>
            </p:cNvSpPr>
            <p:nvPr/>
          </p:nvSpPr>
          <p:spPr bwMode="auto">
            <a:xfrm>
              <a:off x="1957" y="2137"/>
              <a:ext cx="720" cy="698"/>
            </a:xfrm>
            <a:prstGeom prst="rect">
              <a:avLst/>
            </a:prstGeom>
            <a:noFill/>
            <a:ln w="9525">
              <a:noFill/>
              <a:miter lim="800000"/>
              <a:headEnd/>
              <a:tailEnd/>
            </a:ln>
          </p:spPr>
          <p:txBody>
            <a:bodyPr tIns="82800" bIns="82800"/>
            <a:lstStyle/>
            <a:p>
              <a:r>
                <a:rPr lang="de-DE" sz="1200">
                  <a:latin typeface="Arial Black" pitchFamily="34" charset="0"/>
                </a:rPr>
                <a:t>21</a:t>
              </a:r>
              <a:endParaRPr lang="de-DE"/>
            </a:p>
          </p:txBody>
        </p:sp>
      </p:grpSp>
      <p:sp>
        <p:nvSpPr>
          <p:cNvPr id="47122" name="Line 30"/>
          <p:cNvSpPr>
            <a:spLocks noChangeShapeType="1"/>
          </p:cNvSpPr>
          <p:nvPr/>
        </p:nvSpPr>
        <p:spPr bwMode="auto">
          <a:xfrm>
            <a:off x="6408738" y="4033838"/>
            <a:ext cx="1700212" cy="0"/>
          </a:xfrm>
          <a:prstGeom prst="line">
            <a:avLst/>
          </a:prstGeom>
          <a:noFill/>
          <a:ln w="9525">
            <a:solidFill>
              <a:srgbClr val="000000"/>
            </a:solidFill>
            <a:round/>
            <a:headEnd/>
            <a:tailEnd type="triangle" w="med" len="med"/>
          </a:ln>
        </p:spPr>
        <p:txBody>
          <a:bodyPr/>
          <a:lstStyle/>
          <a:p>
            <a:endParaRPr lang="en-US"/>
          </a:p>
        </p:txBody>
      </p:sp>
      <p:sp>
        <p:nvSpPr>
          <p:cNvPr id="47123" name="Line 31"/>
          <p:cNvSpPr>
            <a:spLocks noChangeShapeType="1"/>
          </p:cNvSpPr>
          <p:nvPr/>
        </p:nvSpPr>
        <p:spPr bwMode="auto">
          <a:xfrm flipV="1">
            <a:off x="6342063" y="2130425"/>
            <a:ext cx="376237" cy="222250"/>
          </a:xfrm>
          <a:prstGeom prst="line">
            <a:avLst/>
          </a:prstGeom>
          <a:noFill/>
          <a:ln w="9525">
            <a:solidFill>
              <a:srgbClr val="000000"/>
            </a:solidFill>
            <a:round/>
            <a:headEnd/>
            <a:tailEnd type="triangle" w="med" len="med"/>
          </a:ln>
        </p:spPr>
        <p:txBody>
          <a:bodyPr/>
          <a:lstStyle/>
          <a:p>
            <a:endParaRPr lang="en-US"/>
          </a:p>
        </p:txBody>
      </p:sp>
      <p:sp>
        <p:nvSpPr>
          <p:cNvPr id="47124" name="Line 32"/>
          <p:cNvSpPr>
            <a:spLocks noChangeShapeType="1"/>
          </p:cNvSpPr>
          <p:nvPr/>
        </p:nvSpPr>
        <p:spPr bwMode="auto">
          <a:xfrm>
            <a:off x="6408738" y="2620963"/>
            <a:ext cx="309562" cy="193675"/>
          </a:xfrm>
          <a:prstGeom prst="line">
            <a:avLst/>
          </a:prstGeom>
          <a:noFill/>
          <a:ln w="9525">
            <a:solidFill>
              <a:srgbClr val="000000"/>
            </a:solidFill>
            <a:round/>
            <a:headEnd/>
            <a:tailEnd type="triangle" w="med" len="med"/>
          </a:ln>
        </p:spPr>
        <p:txBody>
          <a:bodyPr/>
          <a:lstStyle/>
          <a:p>
            <a:endParaRPr lang="en-US"/>
          </a:p>
        </p:txBody>
      </p:sp>
      <p:grpSp>
        <p:nvGrpSpPr>
          <p:cNvPr id="8" name="Group 33"/>
          <p:cNvGrpSpPr>
            <a:grpSpLocks/>
          </p:cNvGrpSpPr>
          <p:nvPr/>
        </p:nvGrpSpPr>
        <p:grpSpPr bwMode="auto">
          <a:xfrm>
            <a:off x="6804025" y="5591175"/>
            <a:ext cx="603250" cy="619125"/>
            <a:chOff x="1825" y="2044"/>
            <a:chExt cx="960" cy="931"/>
          </a:xfrm>
        </p:grpSpPr>
        <p:sp>
          <p:nvSpPr>
            <p:cNvPr id="47182" name="Oval 34"/>
            <p:cNvSpPr>
              <a:spLocks noChangeArrowheads="1"/>
            </p:cNvSpPr>
            <p:nvPr/>
          </p:nvSpPr>
          <p:spPr bwMode="auto">
            <a:xfrm>
              <a:off x="1825" y="2044"/>
              <a:ext cx="960" cy="931"/>
            </a:xfrm>
            <a:prstGeom prst="ellipse">
              <a:avLst/>
            </a:prstGeom>
            <a:solidFill>
              <a:srgbClr val="FFFFFF"/>
            </a:solidFill>
            <a:ln w="9525">
              <a:solidFill>
                <a:srgbClr val="000000"/>
              </a:solidFill>
              <a:round/>
              <a:headEnd/>
              <a:tailEnd/>
            </a:ln>
          </p:spPr>
          <p:txBody>
            <a:bodyPr/>
            <a:lstStyle/>
            <a:p>
              <a:endParaRPr lang="es-ES_tradnl"/>
            </a:p>
          </p:txBody>
        </p:sp>
        <p:sp>
          <p:nvSpPr>
            <p:cNvPr id="47183" name="Text Box 35"/>
            <p:cNvSpPr txBox="1">
              <a:spLocks noChangeArrowheads="1"/>
            </p:cNvSpPr>
            <p:nvPr/>
          </p:nvSpPr>
          <p:spPr bwMode="auto">
            <a:xfrm>
              <a:off x="1957" y="2137"/>
              <a:ext cx="720" cy="698"/>
            </a:xfrm>
            <a:prstGeom prst="rect">
              <a:avLst/>
            </a:prstGeom>
            <a:noFill/>
            <a:ln w="9525">
              <a:noFill/>
              <a:miter lim="800000"/>
              <a:headEnd/>
              <a:tailEnd/>
            </a:ln>
          </p:spPr>
          <p:txBody>
            <a:bodyPr tIns="82800" bIns="82800"/>
            <a:lstStyle/>
            <a:p>
              <a:r>
                <a:rPr lang="de-DE" sz="1200">
                  <a:latin typeface="Arial Black" pitchFamily="34" charset="0"/>
                </a:rPr>
                <a:t>22</a:t>
              </a:r>
              <a:endParaRPr lang="de-DE"/>
            </a:p>
          </p:txBody>
        </p:sp>
      </p:grpSp>
      <p:sp>
        <p:nvSpPr>
          <p:cNvPr id="47126" name="Line 36"/>
          <p:cNvSpPr>
            <a:spLocks noChangeShapeType="1"/>
          </p:cNvSpPr>
          <p:nvPr/>
        </p:nvSpPr>
        <p:spPr bwMode="auto">
          <a:xfrm>
            <a:off x="6408738" y="5591175"/>
            <a:ext cx="461962" cy="111125"/>
          </a:xfrm>
          <a:prstGeom prst="line">
            <a:avLst/>
          </a:prstGeom>
          <a:noFill/>
          <a:ln w="9525">
            <a:solidFill>
              <a:srgbClr val="000000"/>
            </a:solidFill>
            <a:round/>
            <a:headEnd/>
            <a:tailEnd type="triangle" w="med" len="med"/>
          </a:ln>
        </p:spPr>
        <p:txBody>
          <a:bodyPr/>
          <a:lstStyle/>
          <a:p>
            <a:endParaRPr lang="en-US"/>
          </a:p>
        </p:txBody>
      </p:sp>
      <p:grpSp>
        <p:nvGrpSpPr>
          <p:cNvPr id="9" name="Group 37"/>
          <p:cNvGrpSpPr>
            <a:grpSpLocks/>
          </p:cNvGrpSpPr>
          <p:nvPr/>
        </p:nvGrpSpPr>
        <p:grpSpPr bwMode="auto">
          <a:xfrm>
            <a:off x="5308600" y="2352675"/>
            <a:ext cx="549275" cy="471488"/>
            <a:chOff x="1748" y="5376"/>
            <a:chExt cx="586" cy="504"/>
          </a:xfrm>
        </p:grpSpPr>
        <p:sp>
          <p:nvSpPr>
            <p:cNvPr id="47178" name="Arc 38"/>
            <p:cNvSpPr>
              <a:spLocks/>
            </p:cNvSpPr>
            <p:nvPr/>
          </p:nvSpPr>
          <p:spPr bwMode="auto">
            <a:xfrm flipH="1">
              <a:off x="1757" y="5376"/>
              <a:ext cx="297"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rgbClr val="000000"/>
              </a:solidFill>
              <a:round/>
              <a:headEnd/>
              <a:tailEnd/>
            </a:ln>
          </p:spPr>
          <p:txBody>
            <a:bodyPr/>
            <a:lstStyle/>
            <a:p>
              <a:endParaRPr lang="es-ES_tradnl"/>
            </a:p>
          </p:txBody>
        </p:sp>
        <p:sp>
          <p:nvSpPr>
            <p:cNvPr id="47179" name="Arc 39"/>
            <p:cNvSpPr>
              <a:spLocks/>
            </p:cNvSpPr>
            <p:nvPr/>
          </p:nvSpPr>
          <p:spPr bwMode="auto">
            <a:xfrm flipH="1" flipV="1">
              <a:off x="1748" y="5628"/>
              <a:ext cx="306"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rgbClr val="000000"/>
              </a:solidFill>
              <a:round/>
              <a:headEnd/>
              <a:tailEnd/>
            </a:ln>
          </p:spPr>
          <p:txBody>
            <a:bodyPr/>
            <a:lstStyle/>
            <a:p>
              <a:endParaRPr lang="es-ES_tradnl"/>
            </a:p>
          </p:txBody>
        </p:sp>
        <p:sp>
          <p:nvSpPr>
            <p:cNvPr id="47180" name="Arc 40"/>
            <p:cNvSpPr>
              <a:spLocks/>
            </p:cNvSpPr>
            <p:nvPr/>
          </p:nvSpPr>
          <p:spPr bwMode="auto">
            <a:xfrm flipV="1">
              <a:off x="2066" y="5628"/>
              <a:ext cx="259" cy="252"/>
            </a:xfrm>
            <a:custGeom>
              <a:avLst/>
              <a:gdLst>
                <a:gd name="T0" fmla="*/ 0 w 18309"/>
                <a:gd name="T1" fmla="*/ 0 h 21600"/>
                <a:gd name="T2" fmla="*/ 0 w 18309"/>
                <a:gd name="T3" fmla="*/ 0 h 21600"/>
                <a:gd name="T4" fmla="*/ 0 w 18309"/>
                <a:gd name="T5" fmla="*/ 0 h 21600"/>
                <a:gd name="T6" fmla="*/ 0 60000 65536"/>
                <a:gd name="T7" fmla="*/ 0 60000 65536"/>
                <a:gd name="T8" fmla="*/ 0 60000 65536"/>
                <a:gd name="T9" fmla="*/ 0 w 18309"/>
                <a:gd name="T10" fmla="*/ 0 h 21600"/>
                <a:gd name="T11" fmla="*/ 18309 w 18309"/>
                <a:gd name="T12" fmla="*/ 21600 h 21600"/>
              </a:gdLst>
              <a:ahLst/>
              <a:cxnLst>
                <a:cxn ang="T6">
                  <a:pos x="T0" y="T1"/>
                </a:cxn>
                <a:cxn ang="T7">
                  <a:pos x="T2" y="T3"/>
                </a:cxn>
                <a:cxn ang="T8">
                  <a:pos x="T4" y="T5"/>
                </a:cxn>
              </a:cxnLst>
              <a:rect l="T9" t="T10" r="T11" b="T12"/>
              <a:pathLst>
                <a:path w="18309" h="21600" fill="none" extrusionOk="0">
                  <a:moveTo>
                    <a:pt x="-1" y="0"/>
                  </a:moveTo>
                  <a:cubicBezTo>
                    <a:pt x="7442" y="0"/>
                    <a:pt x="14360" y="3831"/>
                    <a:pt x="18308" y="10139"/>
                  </a:cubicBezTo>
                </a:path>
                <a:path w="18309" h="21600" stroke="0" extrusionOk="0">
                  <a:moveTo>
                    <a:pt x="-1" y="0"/>
                  </a:moveTo>
                  <a:cubicBezTo>
                    <a:pt x="7442" y="0"/>
                    <a:pt x="14360" y="3831"/>
                    <a:pt x="18308" y="10139"/>
                  </a:cubicBezTo>
                  <a:lnTo>
                    <a:pt x="0" y="21600"/>
                  </a:lnTo>
                  <a:close/>
                </a:path>
              </a:pathLst>
            </a:custGeom>
            <a:noFill/>
            <a:ln w="6350">
              <a:solidFill>
                <a:srgbClr val="000000"/>
              </a:solidFill>
              <a:round/>
              <a:headEnd/>
              <a:tailEnd/>
            </a:ln>
          </p:spPr>
          <p:txBody>
            <a:bodyPr/>
            <a:lstStyle/>
            <a:p>
              <a:endParaRPr lang="es-ES_tradnl"/>
            </a:p>
          </p:txBody>
        </p:sp>
        <p:sp>
          <p:nvSpPr>
            <p:cNvPr id="47181" name="Arc 41"/>
            <p:cNvSpPr>
              <a:spLocks/>
            </p:cNvSpPr>
            <p:nvPr/>
          </p:nvSpPr>
          <p:spPr bwMode="auto">
            <a:xfrm>
              <a:off x="2054" y="5377"/>
              <a:ext cx="280" cy="252"/>
            </a:xfrm>
            <a:custGeom>
              <a:avLst/>
              <a:gdLst>
                <a:gd name="T0" fmla="*/ 0 w 19040"/>
                <a:gd name="T1" fmla="*/ 0 h 21600"/>
                <a:gd name="T2" fmla="*/ 0 w 19040"/>
                <a:gd name="T3" fmla="*/ 0 h 21600"/>
                <a:gd name="T4" fmla="*/ 0 w 19040"/>
                <a:gd name="T5" fmla="*/ 0 h 21600"/>
                <a:gd name="T6" fmla="*/ 0 60000 65536"/>
                <a:gd name="T7" fmla="*/ 0 60000 65536"/>
                <a:gd name="T8" fmla="*/ 0 60000 65536"/>
                <a:gd name="T9" fmla="*/ 0 w 19040"/>
                <a:gd name="T10" fmla="*/ 0 h 21600"/>
                <a:gd name="T11" fmla="*/ 19040 w 19040"/>
                <a:gd name="T12" fmla="*/ 21600 h 21600"/>
              </a:gdLst>
              <a:ahLst/>
              <a:cxnLst>
                <a:cxn ang="T6">
                  <a:pos x="T0" y="T1"/>
                </a:cxn>
                <a:cxn ang="T7">
                  <a:pos x="T2" y="T3"/>
                </a:cxn>
                <a:cxn ang="T8">
                  <a:pos x="T4" y="T5"/>
                </a:cxn>
              </a:cxnLst>
              <a:rect l="T9" t="T10" r="T11" b="T12"/>
              <a:pathLst>
                <a:path w="19040" h="21600" fill="none" extrusionOk="0">
                  <a:moveTo>
                    <a:pt x="-1" y="0"/>
                  </a:moveTo>
                  <a:cubicBezTo>
                    <a:pt x="7962" y="0"/>
                    <a:pt x="15279" y="4380"/>
                    <a:pt x="19039" y="11400"/>
                  </a:cubicBezTo>
                </a:path>
                <a:path w="19040" h="21600" stroke="0" extrusionOk="0">
                  <a:moveTo>
                    <a:pt x="-1" y="0"/>
                  </a:moveTo>
                  <a:cubicBezTo>
                    <a:pt x="7962" y="0"/>
                    <a:pt x="15279" y="4380"/>
                    <a:pt x="19039" y="11400"/>
                  </a:cubicBezTo>
                  <a:lnTo>
                    <a:pt x="0" y="21600"/>
                  </a:lnTo>
                  <a:close/>
                </a:path>
              </a:pathLst>
            </a:custGeom>
            <a:noFill/>
            <a:ln w="6350">
              <a:solidFill>
                <a:srgbClr val="000000"/>
              </a:solidFill>
              <a:round/>
              <a:headEnd/>
              <a:tailEnd type="triangle" w="med" len="med"/>
            </a:ln>
          </p:spPr>
          <p:txBody>
            <a:bodyPr/>
            <a:lstStyle/>
            <a:p>
              <a:endParaRPr lang="es-ES_tradnl"/>
            </a:p>
          </p:txBody>
        </p:sp>
      </p:grpSp>
      <p:grpSp>
        <p:nvGrpSpPr>
          <p:cNvPr id="10" name="Group 42"/>
          <p:cNvGrpSpPr>
            <a:grpSpLocks/>
          </p:cNvGrpSpPr>
          <p:nvPr/>
        </p:nvGrpSpPr>
        <p:grpSpPr bwMode="auto">
          <a:xfrm>
            <a:off x="5308600" y="5230813"/>
            <a:ext cx="549275" cy="473075"/>
            <a:chOff x="1748" y="5376"/>
            <a:chExt cx="586" cy="504"/>
          </a:xfrm>
        </p:grpSpPr>
        <p:sp>
          <p:nvSpPr>
            <p:cNvPr id="47174" name="Arc 43"/>
            <p:cNvSpPr>
              <a:spLocks/>
            </p:cNvSpPr>
            <p:nvPr/>
          </p:nvSpPr>
          <p:spPr bwMode="auto">
            <a:xfrm flipH="1">
              <a:off x="1757" y="5376"/>
              <a:ext cx="297"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rgbClr val="000000"/>
              </a:solidFill>
              <a:round/>
              <a:headEnd/>
              <a:tailEnd/>
            </a:ln>
          </p:spPr>
          <p:txBody>
            <a:bodyPr/>
            <a:lstStyle/>
            <a:p>
              <a:endParaRPr lang="es-ES_tradnl"/>
            </a:p>
          </p:txBody>
        </p:sp>
        <p:sp>
          <p:nvSpPr>
            <p:cNvPr id="47175" name="Arc 44"/>
            <p:cNvSpPr>
              <a:spLocks/>
            </p:cNvSpPr>
            <p:nvPr/>
          </p:nvSpPr>
          <p:spPr bwMode="auto">
            <a:xfrm flipH="1" flipV="1">
              <a:off x="1748" y="5628"/>
              <a:ext cx="306"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rgbClr val="000000"/>
              </a:solidFill>
              <a:round/>
              <a:headEnd/>
              <a:tailEnd/>
            </a:ln>
          </p:spPr>
          <p:txBody>
            <a:bodyPr/>
            <a:lstStyle/>
            <a:p>
              <a:endParaRPr lang="es-ES_tradnl"/>
            </a:p>
          </p:txBody>
        </p:sp>
        <p:sp>
          <p:nvSpPr>
            <p:cNvPr id="47176" name="Arc 45"/>
            <p:cNvSpPr>
              <a:spLocks/>
            </p:cNvSpPr>
            <p:nvPr/>
          </p:nvSpPr>
          <p:spPr bwMode="auto">
            <a:xfrm flipV="1">
              <a:off x="2066" y="5628"/>
              <a:ext cx="259" cy="252"/>
            </a:xfrm>
            <a:custGeom>
              <a:avLst/>
              <a:gdLst>
                <a:gd name="T0" fmla="*/ 0 w 18309"/>
                <a:gd name="T1" fmla="*/ 0 h 21600"/>
                <a:gd name="T2" fmla="*/ 0 w 18309"/>
                <a:gd name="T3" fmla="*/ 0 h 21600"/>
                <a:gd name="T4" fmla="*/ 0 w 18309"/>
                <a:gd name="T5" fmla="*/ 0 h 21600"/>
                <a:gd name="T6" fmla="*/ 0 60000 65536"/>
                <a:gd name="T7" fmla="*/ 0 60000 65536"/>
                <a:gd name="T8" fmla="*/ 0 60000 65536"/>
                <a:gd name="T9" fmla="*/ 0 w 18309"/>
                <a:gd name="T10" fmla="*/ 0 h 21600"/>
                <a:gd name="T11" fmla="*/ 18309 w 18309"/>
                <a:gd name="T12" fmla="*/ 21600 h 21600"/>
              </a:gdLst>
              <a:ahLst/>
              <a:cxnLst>
                <a:cxn ang="T6">
                  <a:pos x="T0" y="T1"/>
                </a:cxn>
                <a:cxn ang="T7">
                  <a:pos x="T2" y="T3"/>
                </a:cxn>
                <a:cxn ang="T8">
                  <a:pos x="T4" y="T5"/>
                </a:cxn>
              </a:cxnLst>
              <a:rect l="T9" t="T10" r="T11" b="T12"/>
              <a:pathLst>
                <a:path w="18309" h="21600" fill="none" extrusionOk="0">
                  <a:moveTo>
                    <a:pt x="-1" y="0"/>
                  </a:moveTo>
                  <a:cubicBezTo>
                    <a:pt x="7442" y="0"/>
                    <a:pt x="14360" y="3831"/>
                    <a:pt x="18308" y="10139"/>
                  </a:cubicBezTo>
                </a:path>
                <a:path w="18309" h="21600" stroke="0" extrusionOk="0">
                  <a:moveTo>
                    <a:pt x="-1" y="0"/>
                  </a:moveTo>
                  <a:cubicBezTo>
                    <a:pt x="7442" y="0"/>
                    <a:pt x="14360" y="3831"/>
                    <a:pt x="18308" y="10139"/>
                  </a:cubicBezTo>
                  <a:lnTo>
                    <a:pt x="0" y="21600"/>
                  </a:lnTo>
                  <a:close/>
                </a:path>
              </a:pathLst>
            </a:custGeom>
            <a:noFill/>
            <a:ln w="6350">
              <a:solidFill>
                <a:srgbClr val="000000"/>
              </a:solidFill>
              <a:round/>
              <a:headEnd/>
              <a:tailEnd/>
            </a:ln>
          </p:spPr>
          <p:txBody>
            <a:bodyPr/>
            <a:lstStyle/>
            <a:p>
              <a:endParaRPr lang="es-ES_tradnl"/>
            </a:p>
          </p:txBody>
        </p:sp>
        <p:sp>
          <p:nvSpPr>
            <p:cNvPr id="47177" name="Arc 46"/>
            <p:cNvSpPr>
              <a:spLocks/>
            </p:cNvSpPr>
            <p:nvPr/>
          </p:nvSpPr>
          <p:spPr bwMode="auto">
            <a:xfrm>
              <a:off x="2054" y="5377"/>
              <a:ext cx="280" cy="252"/>
            </a:xfrm>
            <a:custGeom>
              <a:avLst/>
              <a:gdLst>
                <a:gd name="T0" fmla="*/ 0 w 19040"/>
                <a:gd name="T1" fmla="*/ 0 h 21600"/>
                <a:gd name="T2" fmla="*/ 0 w 19040"/>
                <a:gd name="T3" fmla="*/ 0 h 21600"/>
                <a:gd name="T4" fmla="*/ 0 w 19040"/>
                <a:gd name="T5" fmla="*/ 0 h 21600"/>
                <a:gd name="T6" fmla="*/ 0 60000 65536"/>
                <a:gd name="T7" fmla="*/ 0 60000 65536"/>
                <a:gd name="T8" fmla="*/ 0 60000 65536"/>
                <a:gd name="T9" fmla="*/ 0 w 19040"/>
                <a:gd name="T10" fmla="*/ 0 h 21600"/>
                <a:gd name="T11" fmla="*/ 19040 w 19040"/>
                <a:gd name="T12" fmla="*/ 21600 h 21600"/>
              </a:gdLst>
              <a:ahLst/>
              <a:cxnLst>
                <a:cxn ang="T6">
                  <a:pos x="T0" y="T1"/>
                </a:cxn>
                <a:cxn ang="T7">
                  <a:pos x="T2" y="T3"/>
                </a:cxn>
                <a:cxn ang="T8">
                  <a:pos x="T4" y="T5"/>
                </a:cxn>
              </a:cxnLst>
              <a:rect l="T9" t="T10" r="T11" b="T12"/>
              <a:pathLst>
                <a:path w="19040" h="21600" fill="none" extrusionOk="0">
                  <a:moveTo>
                    <a:pt x="-1" y="0"/>
                  </a:moveTo>
                  <a:cubicBezTo>
                    <a:pt x="7962" y="0"/>
                    <a:pt x="15279" y="4380"/>
                    <a:pt x="19039" y="11400"/>
                  </a:cubicBezTo>
                </a:path>
                <a:path w="19040" h="21600" stroke="0" extrusionOk="0">
                  <a:moveTo>
                    <a:pt x="-1" y="0"/>
                  </a:moveTo>
                  <a:cubicBezTo>
                    <a:pt x="7962" y="0"/>
                    <a:pt x="15279" y="4380"/>
                    <a:pt x="19039" y="11400"/>
                  </a:cubicBezTo>
                  <a:lnTo>
                    <a:pt x="0" y="21600"/>
                  </a:lnTo>
                  <a:close/>
                </a:path>
              </a:pathLst>
            </a:custGeom>
            <a:noFill/>
            <a:ln w="6350">
              <a:solidFill>
                <a:srgbClr val="000000"/>
              </a:solidFill>
              <a:round/>
              <a:headEnd/>
              <a:tailEnd type="triangle" w="med" len="med"/>
            </a:ln>
          </p:spPr>
          <p:txBody>
            <a:bodyPr/>
            <a:lstStyle/>
            <a:p>
              <a:endParaRPr lang="es-ES_tradnl"/>
            </a:p>
          </p:txBody>
        </p:sp>
      </p:grpSp>
      <p:grpSp>
        <p:nvGrpSpPr>
          <p:cNvPr id="11" name="Group 47"/>
          <p:cNvGrpSpPr>
            <a:grpSpLocks/>
          </p:cNvGrpSpPr>
          <p:nvPr/>
        </p:nvGrpSpPr>
        <p:grpSpPr bwMode="auto">
          <a:xfrm flipH="1">
            <a:off x="7291388" y="1797050"/>
            <a:ext cx="547687" cy="474663"/>
            <a:chOff x="1748" y="5376"/>
            <a:chExt cx="586" cy="504"/>
          </a:xfrm>
        </p:grpSpPr>
        <p:sp>
          <p:nvSpPr>
            <p:cNvPr id="47170" name="Arc 48"/>
            <p:cNvSpPr>
              <a:spLocks/>
            </p:cNvSpPr>
            <p:nvPr/>
          </p:nvSpPr>
          <p:spPr bwMode="auto">
            <a:xfrm flipH="1">
              <a:off x="1757" y="5376"/>
              <a:ext cx="297"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rgbClr val="000000"/>
              </a:solidFill>
              <a:round/>
              <a:headEnd/>
              <a:tailEnd/>
            </a:ln>
          </p:spPr>
          <p:txBody>
            <a:bodyPr/>
            <a:lstStyle/>
            <a:p>
              <a:endParaRPr lang="es-ES_tradnl"/>
            </a:p>
          </p:txBody>
        </p:sp>
        <p:sp>
          <p:nvSpPr>
            <p:cNvPr id="47171" name="Arc 49"/>
            <p:cNvSpPr>
              <a:spLocks/>
            </p:cNvSpPr>
            <p:nvPr/>
          </p:nvSpPr>
          <p:spPr bwMode="auto">
            <a:xfrm flipH="1" flipV="1">
              <a:off x="1748" y="5628"/>
              <a:ext cx="306"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rgbClr val="000000"/>
              </a:solidFill>
              <a:round/>
              <a:headEnd/>
              <a:tailEnd/>
            </a:ln>
          </p:spPr>
          <p:txBody>
            <a:bodyPr/>
            <a:lstStyle/>
            <a:p>
              <a:endParaRPr lang="es-ES_tradnl"/>
            </a:p>
          </p:txBody>
        </p:sp>
        <p:sp>
          <p:nvSpPr>
            <p:cNvPr id="47172" name="Arc 50"/>
            <p:cNvSpPr>
              <a:spLocks/>
            </p:cNvSpPr>
            <p:nvPr/>
          </p:nvSpPr>
          <p:spPr bwMode="auto">
            <a:xfrm flipV="1">
              <a:off x="2066" y="5628"/>
              <a:ext cx="259" cy="252"/>
            </a:xfrm>
            <a:custGeom>
              <a:avLst/>
              <a:gdLst>
                <a:gd name="T0" fmla="*/ 0 w 18309"/>
                <a:gd name="T1" fmla="*/ 0 h 21600"/>
                <a:gd name="T2" fmla="*/ 0 w 18309"/>
                <a:gd name="T3" fmla="*/ 0 h 21600"/>
                <a:gd name="T4" fmla="*/ 0 w 18309"/>
                <a:gd name="T5" fmla="*/ 0 h 21600"/>
                <a:gd name="T6" fmla="*/ 0 60000 65536"/>
                <a:gd name="T7" fmla="*/ 0 60000 65536"/>
                <a:gd name="T8" fmla="*/ 0 60000 65536"/>
                <a:gd name="T9" fmla="*/ 0 w 18309"/>
                <a:gd name="T10" fmla="*/ 0 h 21600"/>
                <a:gd name="T11" fmla="*/ 18309 w 18309"/>
                <a:gd name="T12" fmla="*/ 21600 h 21600"/>
              </a:gdLst>
              <a:ahLst/>
              <a:cxnLst>
                <a:cxn ang="T6">
                  <a:pos x="T0" y="T1"/>
                </a:cxn>
                <a:cxn ang="T7">
                  <a:pos x="T2" y="T3"/>
                </a:cxn>
                <a:cxn ang="T8">
                  <a:pos x="T4" y="T5"/>
                </a:cxn>
              </a:cxnLst>
              <a:rect l="T9" t="T10" r="T11" b="T12"/>
              <a:pathLst>
                <a:path w="18309" h="21600" fill="none" extrusionOk="0">
                  <a:moveTo>
                    <a:pt x="-1" y="0"/>
                  </a:moveTo>
                  <a:cubicBezTo>
                    <a:pt x="7442" y="0"/>
                    <a:pt x="14360" y="3831"/>
                    <a:pt x="18308" y="10139"/>
                  </a:cubicBezTo>
                </a:path>
                <a:path w="18309" h="21600" stroke="0" extrusionOk="0">
                  <a:moveTo>
                    <a:pt x="-1" y="0"/>
                  </a:moveTo>
                  <a:cubicBezTo>
                    <a:pt x="7442" y="0"/>
                    <a:pt x="14360" y="3831"/>
                    <a:pt x="18308" y="10139"/>
                  </a:cubicBezTo>
                  <a:lnTo>
                    <a:pt x="0" y="21600"/>
                  </a:lnTo>
                  <a:close/>
                </a:path>
              </a:pathLst>
            </a:custGeom>
            <a:noFill/>
            <a:ln w="6350">
              <a:solidFill>
                <a:srgbClr val="000000"/>
              </a:solidFill>
              <a:round/>
              <a:headEnd/>
              <a:tailEnd/>
            </a:ln>
          </p:spPr>
          <p:txBody>
            <a:bodyPr/>
            <a:lstStyle/>
            <a:p>
              <a:endParaRPr lang="es-ES_tradnl"/>
            </a:p>
          </p:txBody>
        </p:sp>
        <p:sp>
          <p:nvSpPr>
            <p:cNvPr id="47173" name="Arc 51"/>
            <p:cNvSpPr>
              <a:spLocks/>
            </p:cNvSpPr>
            <p:nvPr/>
          </p:nvSpPr>
          <p:spPr bwMode="auto">
            <a:xfrm>
              <a:off x="2054" y="5377"/>
              <a:ext cx="280" cy="252"/>
            </a:xfrm>
            <a:custGeom>
              <a:avLst/>
              <a:gdLst>
                <a:gd name="T0" fmla="*/ 0 w 19040"/>
                <a:gd name="T1" fmla="*/ 0 h 21600"/>
                <a:gd name="T2" fmla="*/ 0 w 19040"/>
                <a:gd name="T3" fmla="*/ 0 h 21600"/>
                <a:gd name="T4" fmla="*/ 0 w 19040"/>
                <a:gd name="T5" fmla="*/ 0 h 21600"/>
                <a:gd name="T6" fmla="*/ 0 60000 65536"/>
                <a:gd name="T7" fmla="*/ 0 60000 65536"/>
                <a:gd name="T8" fmla="*/ 0 60000 65536"/>
                <a:gd name="T9" fmla="*/ 0 w 19040"/>
                <a:gd name="T10" fmla="*/ 0 h 21600"/>
                <a:gd name="T11" fmla="*/ 19040 w 19040"/>
                <a:gd name="T12" fmla="*/ 21600 h 21600"/>
              </a:gdLst>
              <a:ahLst/>
              <a:cxnLst>
                <a:cxn ang="T6">
                  <a:pos x="T0" y="T1"/>
                </a:cxn>
                <a:cxn ang="T7">
                  <a:pos x="T2" y="T3"/>
                </a:cxn>
                <a:cxn ang="T8">
                  <a:pos x="T4" y="T5"/>
                </a:cxn>
              </a:cxnLst>
              <a:rect l="T9" t="T10" r="T11" b="T12"/>
              <a:pathLst>
                <a:path w="19040" h="21600" fill="none" extrusionOk="0">
                  <a:moveTo>
                    <a:pt x="-1" y="0"/>
                  </a:moveTo>
                  <a:cubicBezTo>
                    <a:pt x="7962" y="0"/>
                    <a:pt x="15279" y="4380"/>
                    <a:pt x="19039" y="11400"/>
                  </a:cubicBezTo>
                </a:path>
                <a:path w="19040" h="21600" stroke="0" extrusionOk="0">
                  <a:moveTo>
                    <a:pt x="-1" y="0"/>
                  </a:moveTo>
                  <a:cubicBezTo>
                    <a:pt x="7962" y="0"/>
                    <a:pt x="15279" y="4380"/>
                    <a:pt x="19039" y="11400"/>
                  </a:cubicBezTo>
                  <a:lnTo>
                    <a:pt x="0" y="21600"/>
                  </a:lnTo>
                  <a:close/>
                </a:path>
              </a:pathLst>
            </a:custGeom>
            <a:noFill/>
            <a:ln w="6350">
              <a:solidFill>
                <a:srgbClr val="000000"/>
              </a:solidFill>
              <a:round/>
              <a:headEnd/>
              <a:tailEnd type="triangle" w="med" len="med"/>
            </a:ln>
          </p:spPr>
          <p:txBody>
            <a:bodyPr/>
            <a:lstStyle/>
            <a:p>
              <a:endParaRPr lang="es-ES_tradnl"/>
            </a:p>
          </p:txBody>
        </p:sp>
      </p:grpSp>
      <p:grpSp>
        <p:nvGrpSpPr>
          <p:cNvPr id="12" name="Group 52"/>
          <p:cNvGrpSpPr>
            <a:grpSpLocks/>
          </p:cNvGrpSpPr>
          <p:nvPr/>
        </p:nvGrpSpPr>
        <p:grpSpPr bwMode="auto">
          <a:xfrm flipH="1">
            <a:off x="7297738" y="2590800"/>
            <a:ext cx="550862" cy="469900"/>
            <a:chOff x="1748" y="5376"/>
            <a:chExt cx="586" cy="504"/>
          </a:xfrm>
        </p:grpSpPr>
        <p:sp>
          <p:nvSpPr>
            <p:cNvPr id="47166" name="Arc 53"/>
            <p:cNvSpPr>
              <a:spLocks/>
            </p:cNvSpPr>
            <p:nvPr/>
          </p:nvSpPr>
          <p:spPr bwMode="auto">
            <a:xfrm flipH="1">
              <a:off x="1757" y="5376"/>
              <a:ext cx="297"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rgbClr val="000000"/>
              </a:solidFill>
              <a:round/>
              <a:headEnd/>
              <a:tailEnd/>
            </a:ln>
          </p:spPr>
          <p:txBody>
            <a:bodyPr/>
            <a:lstStyle/>
            <a:p>
              <a:endParaRPr lang="es-ES_tradnl"/>
            </a:p>
          </p:txBody>
        </p:sp>
        <p:sp>
          <p:nvSpPr>
            <p:cNvPr id="47167" name="Arc 54"/>
            <p:cNvSpPr>
              <a:spLocks/>
            </p:cNvSpPr>
            <p:nvPr/>
          </p:nvSpPr>
          <p:spPr bwMode="auto">
            <a:xfrm flipH="1" flipV="1">
              <a:off x="1748" y="5628"/>
              <a:ext cx="306"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rgbClr val="000000"/>
              </a:solidFill>
              <a:round/>
              <a:headEnd/>
              <a:tailEnd/>
            </a:ln>
          </p:spPr>
          <p:txBody>
            <a:bodyPr/>
            <a:lstStyle/>
            <a:p>
              <a:endParaRPr lang="es-ES_tradnl"/>
            </a:p>
          </p:txBody>
        </p:sp>
        <p:sp>
          <p:nvSpPr>
            <p:cNvPr id="47168" name="Arc 55"/>
            <p:cNvSpPr>
              <a:spLocks/>
            </p:cNvSpPr>
            <p:nvPr/>
          </p:nvSpPr>
          <p:spPr bwMode="auto">
            <a:xfrm flipV="1">
              <a:off x="2066" y="5628"/>
              <a:ext cx="259" cy="252"/>
            </a:xfrm>
            <a:custGeom>
              <a:avLst/>
              <a:gdLst>
                <a:gd name="T0" fmla="*/ 0 w 18309"/>
                <a:gd name="T1" fmla="*/ 0 h 21600"/>
                <a:gd name="T2" fmla="*/ 0 w 18309"/>
                <a:gd name="T3" fmla="*/ 0 h 21600"/>
                <a:gd name="T4" fmla="*/ 0 w 18309"/>
                <a:gd name="T5" fmla="*/ 0 h 21600"/>
                <a:gd name="T6" fmla="*/ 0 60000 65536"/>
                <a:gd name="T7" fmla="*/ 0 60000 65536"/>
                <a:gd name="T8" fmla="*/ 0 60000 65536"/>
                <a:gd name="T9" fmla="*/ 0 w 18309"/>
                <a:gd name="T10" fmla="*/ 0 h 21600"/>
                <a:gd name="T11" fmla="*/ 18309 w 18309"/>
                <a:gd name="T12" fmla="*/ 21600 h 21600"/>
              </a:gdLst>
              <a:ahLst/>
              <a:cxnLst>
                <a:cxn ang="T6">
                  <a:pos x="T0" y="T1"/>
                </a:cxn>
                <a:cxn ang="T7">
                  <a:pos x="T2" y="T3"/>
                </a:cxn>
                <a:cxn ang="T8">
                  <a:pos x="T4" y="T5"/>
                </a:cxn>
              </a:cxnLst>
              <a:rect l="T9" t="T10" r="T11" b="T12"/>
              <a:pathLst>
                <a:path w="18309" h="21600" fill="none" extrusionOk="0">
                  <a:moveTo>
                    <a:pt x="-1" y="0"/>
                  </a:moveTo>
                  <a:cubicBezTo>
                    <a:pt x="7442" y="0"/>
                    <a:pt x="14360" y="3831"/>
                    <a:pt x="18308" y="10139"/>
                  </a:cubicBezTo>
                </a:path>
                <a:path w="18309" h="21600" stroke="0" extrusionOk="0">
                  <a:moveTo>
                    <a:pt x="-1" y="0"/>
                  </a:moveTo>
                  <a:cubicBezTo>
                    <a:pt x="7442" y="0"/>
                    <a:pt x="14360" y="3831"/>
                    <a:pt x="18308" y="10139"/>
                  </a:cubicBezTo>
                  <a:lnTo>
                    <a:pt x="0" y="21600"/>
                  </a:lnTo>
                  <a:close/>
                </a:path>
              </a:pathLst>
            </a:custGeom>
            <a:noFill/>
            <a:ln w="6350">
              <a:solidFill>
                <a:srgbClr val="000000"/>
              </a:solidFill>
              <a:round/>
              <a:headEnd/>
              <a:tailEnd/>
            </a:ln>
          </p:spPr>
          <p:txBody>
            <a:bodyPr/>
            <a:lstStyle/>
            <a:p>
              <a:endParaRPr lang="es-ES_tradnl"/>
            </a:p>
          </p:txBody>
        </p:sp>
        <p:sp>
          <p:nvSpPr>
            <p:cNvPr id="47169" name="Arc 56"/>
            <p:cNvSpPr>
              <a:spLocks/>
            </p:cNvSpPr>
            <p:nvPr/>
          </p:nvSpPr>
          <p:spPr bwMode="auto">
            <a:xfrm>
              <a:off x="2054" y="5377"/>
              <a:ext cx="280" cy="252"/>
            </a:xfrm>
            <a:custGeom>
              <a:avLst/>
              <a:gdLst>
                <a:gd name="T0" fmla="*/ 0 w 19040"/>
                <a:gd name="T1" fmla="*/ 0 h 21600"/>
                <a:gd name="T2" fmla="*/ 0 w 19040"/>
                <a:gd name="T3" fmla="*/ 0 h 21600"/>
                <a:gd name="T4" fmla="*/ 0 w 19040"/>
                <a:gd name="T5" fmla="*/ 0 h 21600"/>
                <a:gd name="T6" fmla="*/ 0 60000 65536"/>
                <a:gd name="T7" fmla="*/ 0 60000 65536"/>
                <a:gd name="T8" fmla="*/ 0 60000 65536"/>
                <a:gd name="T9" fmla="*/ 0 w 19040"/>
                <a:gd name="T10" fmla="*/ 0 h 21600"/>
                <a:gd name="T11" fmla="*/ 19040 w 19040"/>
                <a:gd name="T12" fmla="*/ 21600 h 21600"/>
              </a:gdLst>
              <a:ahLst/>
              <a:cxnLst>
                <a:cxn ang="T6">
                  <a:pos x="T0" y="T1"/>
                </a:cxn>
                <a:cxn ang="T7">
                  <a:pos x="T2" y="T3"/>
                </a:cxn>
                <a:cxn ang="T8">
                  <a:pos x="T4" y="T5"/>
                </a:cxn>
              </a:cxnLst>
              <a:rect l="T9" t="T10" r="T11" b="T12"/>
              <a:pathLst>
                <a:path w="19040" h="21600" fill="none" extrusionOk="0">
                  <a:moveTo>
                    <a:pt x="-1" y="0"/>
                  </a:moveTo>
                  <a:cubicBezTo>
                    <a:pt x="7962" y="0"/>
                    <a:pt x="15279" y="4380"/>
                    <a:pt x="19039" y="11400"/>
                  </a:cubicBezTo>
                </a:path>
                <a:path w="19040" h="21600" stroke="0" extrusionOk="0">
                  <a:moveTo>
                    <a:pt x="-1" y="0"/>
                  </a:moveTo>
                  <a:cubicBezTo>
                    <a:pt x="7962" y="0"/>
                    <a:pt x="15279" y="4380"/>
                    <a:pt x="19039" y="11400"/>
                  </a:cubicBezTo>
                  <a:lnTo>
                    <a:pt x="0" y="21600"/>
                  </a:lnTo>
                  <a:close/>
                </a:path>
              </a:pathLst>
            </a:custGeom>
            <a:noFill/>
            <a:ln w="6350">
              <a:solidFill>
                <a:srgbClr val="000000"/>
              </a:solidFill>
              <a:round/>
              <a:headEnd/>
              <a:tailEnd type="triangle" w="med" len="med"/>
            </a:ln>
          </p:spPr>
          <p:txBody>
            <a:bodyPr/>
            <a:lstStyle/>
            <a:p>
              <a:endParaRPr lang="es-ES_tradnl"/>
            </a:p>
          </p:txBody>
        </p:sp>
      </p:grpSp>
      <p:grpSp>
        <p:nvGrpSpPr>
          <p:cNvPr id="13" name="Group 57"/>
          <p:cNvGrpSpPr>
            <a:grpSpLocks/>
          </p:cNvGrpSpPr>
          <p:nvPr/>
        </p:nvGrpSpPr>
        <p:grpSpPr bwMode="auto">
          <a:xfrm flipH="1">
            <a:off x="7353300" y="4803775"/>
            <a:ext cx="550863" cy="473075"/>
            <a:chOff x="1748" y="5376"/>
            <a:chExt cx="586" cy="504"/>
          </a:xfrm>
        </p:grpSpPr>
        <p:sp>
          <p:nvSpPr>
            <p:cNvPr id="47162" name="Arc 58"/>
            <p:cNvSpPr>
              <a:spLocks/>
            </p:cNvSpPr>
            <p:nvPr/>
          </p:nvSpPr>
          <p:spPr bwMode="auto">
            <a:xfrm flipH="1">
              <a:off x="1757" y="5376"/>
              <a:ext cx="297"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rgbClr val="000000"/>
              </a:solidFill>
              <a:round/>
              <a:headEnd/>
              <a:tailEnd/>
            </a:ln>
          </p:spPr>
          <p:txBody>
            <a:bodyPr/>
            <a:lstStyle/>
            <a:p>
              <a:endParaRPr lang="es-ES_tradnl"/>
            </a:p>
          </p:txBody>
        </p:sp>
        <p:sp>
          <p:nvSpPr>
            <p:cNvPr id="47163" name="Arc 59"/>
            <p:cNvSpPr>
              <a:spLocks/>
            </p:cNvSpPr>
            <p:nvPr/>
          </p:nvSpPr>
          <p:spPr bwMode="auto">
            <a:xfrm flipH="1" flipV="1">
              <a:off x="1748" y="5628"/>
              <a:ext cx="306"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rgbClr val="000000"/>
              </a:solidFill>
              <a:round/>
              <a:headEnd/>
              <a:tailEnd/>
            </a:ln>
          </p:spPr>
          <p:txBody>
            <a:bodyPr/>
            <a:lstStyle/>
            <a:p>
              <a:endParaRPr lang="es-ES_tradnl"/>
            </a:p>
          </p:txBody>
        </p:sp>
        <p:sp>
          <p:nvSpPr>
            <p:cNvPr id="47164" name="Arc 60"/>
            <p:cNvSpPr>
              <a:spLocks/>
            </p:cNvSpPr>
            <p:nvPr/>
          </p:nvSpPr>
          <p:spPr bwMode="auto">
            <a:xfrm flipV="1">
              <a:off x="2066" y="5628"/>
              <a:ext cx="259" cy="252"/>
            </a:xfrm>
            <a:custGeom>
              <a:avLst/>
              <a:gdLst>
                <a:gd name="T0" fmla="*/ 0 w 18309"/>
                <a:gd name="T1" fmla="*/ 0 h 21600"/>
                <a:gd name="T2" fmla="*/ 0 w 18309"/>
                <a:gd name="T3" fmla="*/ 0 h 21600"/>
                <a:gd name="T4" fmla="*/ 0 w 18309"/>
                <a:gd name="T5" fmla="*/ 0 h 21600"/>
                <a:gd name="T6" fmla="*/ 0 60000 65536"/>
                <a:gd name="T7" fmla="*/ 0 60000 65536"/>
                <a:gd name="T8" fmla="*/ 0 60000 65536"/>
                <a:gd name="T9" fmla="*/ 0 w 18309"/>
                <a:gd name="T10" fmla="*/ 0 h 21600"/>
                <a:gd name="T11" fmla="*/ 18309 w 18309"/>
                <a:gd name="T12" fmla="*/ 21600 h 21600"/>
              </a:gdLst>
              <a:ahLst/>
              <a:cxnLst>
                <a:cxn ang="T6">
                  <a:pos x="T0" y="T1"/>
                </a:cxn>
                <a:cxn ang="T7">
                  <a:pos x="T2" y="T3"/>
                </a:cxn>
                <a:cxn ang="T8">
                  <a:pos x="T4" y="T5"/>
                </a:cxn>
              </a:cxnLst>
              <a:rect l="T9" t="T10" r="T11" b="T12"/>
              <a:pathLst>
                <a:path w="18309" h="21600" fill="none" extrusionOk="0">
                  <a:moveTo>
                    <a:pt x="-1" y="0"/>
                  </a:moveTo>
                  <a:cubicBezTo>
                    <a:pt x="7442" y="0"/>
                    <a:pt x="14360" y="3831"/>
                    <a:pt x="18308" y="10139"/>
                  </a:cubicBezTo>
                </a:path>
                <a:path w="18309" h="21600" stroke="0" extrusionOk="0">
                  <a:moveTo>
                    <a:pt x="-1" y="0"/>
                  </a:moveTo>
                  <a:cubicBezTo>
                    <a:pt x="7442" y="0"/>
                    <a:pt x="14360" y="3831"/>
                    <a:pt x="18308" y="10139"/>
                  </a:cubicBezTo>
                  <a:lnTo>
                    <a:pt x="0" y="21600"/>
                  </a:lnTo>
                  <a:close/>
                </a:path>
              </a:pathLst>
            </a:custGeom>
            <a:noFill/>
            <a:ln w="6350">
              <a:solidFill>
                <a:srgbClr val="000000"/>
              </a:solidFill>
              <a:round/>
              <a:headEnd/>
              <a:tailEnd/>
            </a:ln>
          </p:spPr>
          <p:txBody>
            <a:bodyPr/>
            <a:lstStyle/>
            <a:p>
              <a:endParaRPr lang="es-ES_tradnl"/>
            </a:p>
          </p:txBody>
        </p:sp>
        <p:sp>
          <p:nvSpPr>
            <p:cNvPr id="47165" name="Arc 61"/>
            <p:cNvSpPr>
              <a:spLocks/>
            </p:cNvSpPr>
            <p:nvPr/>
          </p:nvSpPr>
          <p:spPr bwMode="auto">
            <a:xfrm>
              <a:off x="2054" y="5377"/>
              <a:ext cx="280" cy="252"/>
            </a:xfrm>
            <a:custGeom>
              <a:avLst/>
              <a:gdLst>
                <a:gd name="T0" fmla="*/ 0 w 19040"/>
                <a:gd name="T1" fmla="*/ 0 h 21600"/>
                <a:gd name="T2" fmla="*/ 0 w 19040"/>
                <a:gd name="T3" fmla="*/ 0 h 21600"/>
                <a:gd name="T4" fmla="*/ 0 w 19040"/>
                <a:gd name="T5" fmla="*/ 0 h 21600"/>
                <a:gd name="T6" fmla="*/ 0 60000 65536"/>
                <a:gd name="T7" fmla="*/ 0 60000 65536"/>
                <a:gd name="T8" fmla="*/ 0 60000 65536"/>
                <a:gd name="T9" fmla="*/ 0 w 19040"/>
                <a:gd name="T10" fmla="*/ 0 h 21600"/>
                <a:gd name="T11" fmla="*/ 19040 w 19040"/>
                <a:gd name="T12" fmla="*/ 21600 h 21600"/>
              </a:gdLst>
              <a:ahLst/>
              <a:cxnLst>
                <a:cxn ang="T6">
                  <a:pos x="T0" y="T1"/>
                </a:cxn>
                <a:cxn ang="T7">
                  <a:pos x="T2" y="T3"/>
                </a:cxn>
                <a:cxn ang="T8">
                  <a:pos x="T4" y="T5"/>
                </a:cxn>
              </a:cxnLst>
              <a:rect l="T9" t="T10" r="T11" b="T12"/>
              <a:pathLst>
                <a:path w="19040" h="21600" fill="none" extrusionOk="0">
                  <a:moveTo>
                    <a:pt x="-1" y="0"/>
                  </a:moveTo>
                  <a:cubicBezTo>
                    <a:pt x="7962" y="0"/>
                    <a:pt x="15279" y="4380"/>
                    <a:pt x="19039" y="11400"/>
                  </a:cubicBezTo>
                </a:path>
                <a:path w="19040" h="21600" stroke="0" extrusionOk="0">
                  <a:moveTo>
                    <a:pt x="-1" y="0"/>
                  </a:moveTo>
                  <a:cubicBezTo>
                    <a:pt x="7962" y="0"/>
                    <a:pt x="15279" y="4380"/>
                    <a:pt x="19039" y="11400"/>
                  </a:cubicBezTo>
                  <a:lnTo>
                    <a:pt x="0" y="21600"/>
                  </a:lnTo>
                  <a:close/>
                </a:path>
              </a:pathLst>
            </a:custGeom>
            <a:noFill/>
            <a:ln w="6350">
              <a:solidFill>
                <a:srgbClr val="000000"/>
              </a:solidFill>
              <a:round/>
              <a:headEnd/>
              <a:tailEnd type="triangle" w="med" len="med"/>
            </a:ln>
          </p:spPr>
          <p:txBody>
            <a:bodyPr/>
            <a:lstStyle/>
            <a:p>
              <a:endParaRPr lang="es-ES_tradnl"/>
            </a:p>
          </p:txBody>
        </p:sp>
      </p:grpSp>
      <p:grpSp>
        <p:nvGrpSpPr>
          <p:cNvPr id="14" name="Group 62"/>
          <p:cNvGrpSpPr>
            <a:grpSpLocks/>
          </p:cNvGrpSpPr>
          <p:nvPr/>
        </p:nvGrpSpPr>
        <p:grpSpPr bwMode="auto">
          <a:xfrm flipH="1">
            <a:off x="7391400" y="5665788"/>
            <a:ext cx="549275" cy="474662"/>
            <a:chOff x="1748" y="5376"/>
            <a:chExt cx="586" cy="504"/>
          </a:xfrm>
        </p:grpSpPr>
        <p:sp>
          <p:nvSpPr>
            <p:cNvPr id="47158" name="Arc 63"/>
            <p:cNvSpPr>
              <a:spLocks/>
            </p:cNvSpPr>
            <p:nvPr/>
          </p:nvSpPr>
          <p:spPr bwMode="auto">
            <a:xfrm flipH="1">
              <a:off x="1757" y="5376"/>
              <a:ext cx="297"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rgbClr val="000000"/>
              </a:solidFill>
              <a:round/>
              <a:headEnd/>
              <a:tailEnd/>
            </a:ln>
          </p:spPr>
          <p:txBody>
            <a:bodyPr/>
            <a:lstStyle/>
            <a:p>
              <a:endParaRPr lang="es-ES_tradnl"/>
            </a:p>
          </p:txBody>
        </p:sp>
        <p:sp>
          <p:nvSpPr>
            <p:cNvPr id="47159" name="Arc 64"/>
            <p:cNvSpPr>
              <a:spLocks/>
            </p:cNvSpPr>
            <p:nvPr/>
          </p:nvSpPr>
          <p:spPr bwMode="auto">
            <a:xfrm flipH="1" flipV="1">
              <a:off x="1748" y="5628"/>
              <a:ext cx="306"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rgbClr val="000000"/>
              </a:solidFill>
              <a:round/>
              <a:headEnd/>
              <a:tailEnd/>
            </a:ln>
          </p:spPr>
          <p:txBody>
            <a:bodyPr/>
            <a:lstStyle/>
            <a:p>
              <a:endParaRPr lang="es-ES_tradnl"/>
            </a:p>
          </p:txBody>
        </p:sp>
        <p:sp>
          <p:nvSpPr>
            <p:cNvPr id="47160" name="Arc 65"/>
            <p:cNvSpPr>
              <a:spLocks/>
            </p:cNvSpPr>
            <p:nvPr/>
          </p:nvSpPr>
          <p:spPr bwMode="auto">
            <a:xfrm flipV="1">
              <a:off x="2066" y="5628"/>
              <a:ext cx="259" cy="252"/>
            </a:xfrm>
            <a:custGeom>
              <a:avLst/>
              <a:gdLst>
                <a:gd name="T0" fmla="*/ 0 w 18309"/>
                <a:gd name="T1" fmla="*/ 0 h 21600"/>
                <a:gd name="T2" fmla="*/ 0 w 18309"/>
                <a:gd name="T3" fmla="*/ 0 h 21600"/>
                <a:gd name="T4" fmla="*/ 0 w 18309"/>
                <a:gd name="T5" fmla="*/ 0 h 21600"/>
                <a:gd name="T6" fmla="*/ 0 60000 65536"/>
                <a:gd name="T7" fmla="*/ 0 60000 65536"/>
                <a:gd name="T8" fmla="*/ 0 60000 65536"/>
                <a:gd name="T9" fmla="*/ 0 w 18309"/>
                <a:gd name="T10" fmla="*/ 0 h 21600"/>
                <a:gd name="T11" fmla="*/ 18309 w 18309"/>
                <a:gd name="T12" fmla="*/ 21600 h 21600"/>
              </a:gdLst>
              <a:ahLst/>
              <a:cxnLst>
                <a:cxn ang="T6">
                  <a:pos x="T0" y="T1"/>
                </a:cxn>
                <a:cxn ang="T7">
                  <a:pos x="T2" y="T3"/>
                </a:cxn>
                <a:cxn ang="T8">
                  <a:pos x="T4" y="T5"/>
                </a:cxn>
              </a:cxnLst>
              <a:rect l="T9" t="T10" r="T11" b="T12"/>
              <a:pathLst>
                <a:path w="18309" h="21600" fill="none" extrusionOk="0">
                  <a:moveTo>
                    <a:pt x="-1" y="0"/>
                  </a:moveTo>
                  <a:cubicBezTo>
                    <a:pt x="7442" y="0"/>
                    <a:pt x="14360" y="3831"/>
                    <a:pt x="18308" y="10139"/>
                  </a:cubicBezTo>
                </a:path>
                <a:path w="18309" h="21600" stroke="0" extrusionOk="0">
                  <a:moveTo>
                    <a:pt x="-1" y="0"/>
                  </a:moveTo>
                  <a:cubicBezTo>
                    <a:pt x="7442" y="0"/>
                    <a:pt x="14360" y="3831"/>
                    <a:pt x="18308" y="10139"/>
                  </a:cubicBezTo>
                  <a:lnTo>
                    <a:pt x="0" y="21600"/>
                  </a:lnTo>
                  <a:close/>
                </a:path>
              </a:pathLst>
            </a:custGeom>
            <a:noFill/>
            <a:ln w="6350">
              <a:solidFill>
                <a:srgbClr val="000000"/>
              </a:solidFill>
              <a:round/>
              <a:headEnd/>
              <a:tailEnd/>
            </a:ln>
          </p:spPr>
          <p:txBody>
            <a:bodyPr/>
            <a:lstStyle/>
            <a:p>
              <a:endParaRPr lang="es-ES_tradnl"/>
            </a:p>
          </p:txBody>
        </p:sp>
        <p:sp>
          <p:nvSpPr>
            <p:cNvPr id="47161" name="Arc 66"/>
            <p:cNvSpPr>
              <a:spLocks/>
            </p:cNvSpPr>
            <p:nvPr/>
          </p:nvSpPr>
          <p:spPr bwMode="auto">
            <a:xfrm>
              <a:off x="2054" y="5377"/>
              <a:ext cx="280" cy="252"/>
            </a:xfrm>
            <a:custGeom>
              <a:avLst/>
              <a:gdLst>
                <a:gd name="T0" fmla="*/ 0 w 19040"/>
                <a:gd name="T1" fmla="*/ 0 h 21600"/>
                <a:gd name="T2" fmla="*/ 0 w 19040"/>
                <a:gd name="T3" fmla="*/ 0 h 21600"/>
                <a:gd name="T4" fmla="*/ 0 w 19040"/>
                <a:gd name="T5" fmla="*/ 0 h 21600"/>
                <a:gd name="T6" fmla="*/ 0 60000 65536"/>
                <a:gd name="T7" fmla="*/ 0 60000 65536"/>
                <a:gd name="T8" fmla="*/ 0 60000 65536"/>
                <a:gd name="T9" fmla="*/ 0 w 19040"/>
                <a:gd name="T10" fmla="*/ 0 h 21600"/>
                <a:gd name="T11" fmla="*/ 19040 w 19040"/>
                <a:gd name="T12" fmla="*/ 21600 h 21600"/>
              </a:gdLst>
              <a:ahLst/>
              <a:cxnLst>
                <a:cxn ang="T6">
                  <a:pos x="T0" y="T1"/>
                </a:cxn>
                <a:cxn ang="T7">
                  <a:pos x="T2" y="T3"/>
                </a:cxn>
                <a:cxn ang="T8">
                  <a:pos x="T4" y="T5"/>
                </a:cxn>
              </a:cxnLst>
              <a:rect l="T9" t="T10" r="T11" b="T12"/>
              <a:pathLst>
                <a:path w="19040" h="21600" fill="none" extrusionOk="0">
                  <a:moveTo>
                    <a:pt x="-1" y="0"/>
                  </a:moveTo>
                  <a:cubicBezTo>
                    <a:pt x="7962" y="0"/>
                    <a:pt x="15279" y="4380"/>
                    <a:pt x="19039" y="11400"/>
                  </a:cubicBezTo>
                </a:path>
                <a:path w="19040" h="21600" stroke="0" extrusionOk="0">
                  <a:moveTo>
                    <a:pt x="-1" y="0"/>
                  </a:moveTo>
                  <a:cubicBezTo>
                    <a:pt x="7962" y="0"/>
                    <a:pt x="15279" y="4380"/>
                    <a:pt x="19039" y="11400"/>
                  </a:cubicBezTo>
                  <a:lnTo>
                    <a:pt x="0" y="21600"/>
                  </a:lnTo>
                  <a:close/>
                </a:path>
              </a:pathLst>
            </a:custGeom>
            <a:noFill/>
            <a:ln w="6350">
              <a:solidFill>
                <a:srgbClr val="000000"/>
              </a:solidFill>
              <a:round/>
              <a:headEnd/>
              <a:tailEnd type="triangle" w="med" len="med"/>
            </a:ln>
          </p:spPr>
          <p:txBody>
            <a:bodyPr/>
            <a:lstStyle/>
            <a:p>
              <a:endParaRPr lang="es-ES_tradnl"/>
            </a:p>
          </p:txBody>
        </p:sp>
      </p:grpSp>
      <p:grpSp>
        <p:nvGrpSpPr>
          <p:cNvPr id="15" name="Group 67"/>
          <p:cNvGrpSpPr>
            <a:grpSpLocks/>
          </p:cNvGrpSpPr>
          <p:nvPr/>
        </p:nvGrpSpPr>
        <p:grpSpPr bwMode="auto">
          <a:xfrm>
            <a:off x="5289550" y="3805238"/>
            <a:ext cx="549275" cy="473075"/>
            <a:chOff x="1748" y="5376"/>
            <a:chExt cx="586" cy="504"/>
          </a:xfrm>
        </p:grpSpPr>
        <p:sp>
          <p:nvSpPr>
            <p:cNvPr id="47154" name="Arc 68"/>
            <p:cNvSpPr>
              <a:spLocks/>
            </p:cNvSpPr>
            <p:nvPr/>
          </p:nvSpPr>
          <p:spPr bwMode="auto">
            <a:xfrm flipH="1">
              <a:off x="1757" y="5376"/>
              <a:ext cx="297"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rgbClr val="000000"/>
              </a:solidFill>
              <a:round/>
              <a:headEnd/>
              <a:tailEnd/>
            </a:ln>
          </p:spPr>
          <p:txBody>
            <a:bodyPr/>
            <a:lstStyle/>
            <a:p>
              <a:pPr algn="l"/>
              <a:endParaRPr lang="es-ES_tradnl"/>
            </a:p>
          </p:txBody>
        </p:sp>
        <p:sp>
          <p:nvSpPr>
            <p:cNvPr id="47155" name="Arc 69"/>
            <p:cNvSpPr>
              <a:spLocks/>
            </p:cNvSpPr>
            <p:nvPr/>
          </p:nvSpPr>
          <p:spPr bwMode="auto">
            <a:xfrm flipH="1" flipV="1">
              <a:off x="1748" y="5628"/>
              <a:ext cx="306"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rgbClr val="000000"/>
              </a:solidFill>
              <a:round/>
              <a:headEnd/>
              <a:tailEnd/>
            </a:ln>
          </p:spPr>
          <p:txBody>
            <a:bodyPr/>
            <a:lstStyle/>
            <a:p>
              <a:pPr algn="l"/>
              <a:endParaRPr lang="es-ES_tradnl"/>
            </a:p>
          </p:txBody>
        </p:sp>
        <p:sp>
          <p:nvSpPr>
            <p:cNvPr id="47156" name="Arc 70"/>
            <p:cNvSpPr>
              <a:spLocks/>
            </p:cNvSpPr>
            <p:nvPr/>
          </p:nvSpPr>
          <p:spPr bwMode="auto">
            <a:xfrm flipV="1">
              <a:off x="2066" y="5628"/>
              <a:ext cx="259" cy="252"/>
            </a:xfrm>
            <a:custGeom>
              <a:avLst/>
              <a:gdLst>
                <a:gd name="T0" fmla="*/ 0 w 18309"/>
                <a:gd name="T1" fmla="*/ 0 h 21600"/>
                <a:gd name="T2" fmla="*/ 0 w 18309"/>
                <a:gd name="T3" fmla="*/ 0 h 21600"/>
                <a:gd name="T4" fmla="*/ 0 w 18309"/>
                <a:gd name="T5" fmla="*/ 0 h 21600"/>
                <a:gd name="T6" fmla="*/ 0 60000 65536"/>
                <a:gd name="T7" fmla="*/ 0 60000 65536"/>
                <a:gd name="T8" fmla="*/ 0 60000 65536"/>
                <a:gd name="T9" fmla="*/ 0 w 18309"/>
                <a:gd name="T10" fmla="*/ 0 h 21600"/>
                <a:gd name="T11" fmla="*/ 18309 w 18309"/>
                <a:gd name="T12" fmla="*/ 21600 h 21600"/>
              </a:gdLst>
              <a:ahLst/>
              <a:cxnLst>
                <a:cxn ang="T6">
                  <a:pos x="T0" y="T1"/>
                </a:cxn>
                <a:cxn ang="T7">
                  <a:pos x="T2" y="T3"/>
                </a:cxn>
                <a:cxn ang="T8">
                  <a:pos x="T4" y="T5"/>
                </a:cxn>
              </a:cxnLst>
              <a:rect l="T9" t="T10" r="T11" b="T12"/>
              <a:pathLst>
                <a:path w="18309" h="21600" fill="none" extrusionOk="0">
                  <a:moveTo>
                    <a:pt x="-1" y="0"/>
                  </a:moveTo>
                  <a:cubicBezTo>
                    <a:pt x="7442" y="0"/>
                    <a:pt x="14360" y="3831"/>
                    <a:pt x="18308" y="10139"/>
                  </a:cubicBezTo>
                </a:path>
                <a:path w="18309" h="21600" stroke="0" extrusionOk="0">
                  <a:moveTo>
                    <a:pt x="-1" y="0"/>
                  </a:moveTo>
                  <a:cubicBezTo>
                    <a:pt x="7442" y="0"/>
                    <a:pt x="14360" y="3831"/>
                    <a:pt x="18308" y="10139"/>
                  </a:cubicBezTo>
                  <a:lnTo>
                    <a:pt x="0" y="21600"/>
                  </a:lnTo>
                  <a:close/>
                </a:path>
              </a:pathLst>
            </a:custGeom>
            <a:noFill/>
            <a:ln w="6350">
              <a:solidFill>
                <a:srgbClr val="000000"/>
              </a:solidFill>
              <a:round/>
              <a:headEnd/>
              <a:tailEnd/>
            </a:ln>
          </p:spPr>
          <p:txBody>
            <a:bodyPr/>
            <a:lstStyle/>
            <a:p>
              <a:pPr algn="l"/>
              <a:endParaRPr lang="es-ES_tradnl"/>
            </a:p>
          </p:txBody>
        </p:sp>
        <p:sp>
          <p:nvSpPr>
            <p:cNvPr id="47157" name="Arc 71"/>
            <p:cNvSpPr>
              <a:spLocks/>
            </p:cNvSpPr>
            <p:nvPr/>
          </p:nvSpPr>
          <p:spPr bwMode="auto">
            <a:xfrm>
              <a:off x="2054" y="5377"/>
              <a:ext cx="280" cy="252"/>
            </a:xfrm>
            <a:custGeom>
              <a:avLst/>
              <a:gdLst>
                <a:gd name="T0" fmla="*/ 0 w 19040"/>
                <a:gd name="T1" fmla="*/ 0 h 21600"/>
                <a:gd name="T2" fmla="*/ 0 w 19040"/>
                <a:gd name="T3" fmla="*/ 0 h 21600"/>
                <a:gd name="T4" fmla="*/ 0 w 19040"/>
                <a:gd name="T5" fmla="*/ 0 h 21600"/>
                <a:gd name="T6" fmla="*/ 0 60000 65536"/>
                <a:gd name="T7" fmla="*/ 0 60000 65536"/>
                <a:gd name="T8" fmla="*/ 0 60000 65536"/>
                <a:gd name="T9" fmla="*/ 0 w 19040"/>
                <a:gd name="T10" fmla="*/ 0 h 21600"/>
                <a:gd name="T11" fmla="*/ 19040 w 19040"/>
                <a:gd name="T12" fmla="*/ 21600 h 21600"/>
              </a:gdLst>
              <a:ahLst/>
              <a:cxnLst>
                <a:cxn ang="T6">
                  <a:pos x="T0" y="T1"/>
                </a:cxn>
                <a:cxn ang="T7">
                  <a:pos x="T2" y="T3"/>
                </a:cxn>
                <a:cxn ang="T8">
                  <a:pos x="T4" y="T5"/>
                </a:cxn>
              </a:cxnLst>
              <a:rect l="T9" t="T10" r="T11" b="T12"/>
              <a:pathLst>
                <a:path w="19040" h="21600" fill="none" extrusionOk="0">
                  <a:moveTo>
                    <a:pt x="-1" y="0"/>
                  </a:moveTo>
                  <a:cubicBezTo>
                    <a:pt x="7962" y="0"/>
                    <a:pt x="15279" y="4380"/>
                    <a:pt x="19039" y="11400"/>
                  </a:cubicBezTo>
                </a:path>
                <a:path w="19040" h="21600" stroke="0" extrusionOk="0">
                  <a:moveTo>
                    <a:pt x="-1" y="0"/>
                  </a:moveTo>
                  <a:cubicBezTo>
                    <a:pt x="7962" y="0"/>
                    <a:pt x="15279" y="4380"/>
                    <a:pt x="19039" y="11400"/>
                  </a:cubicBezTo>
                  <a:lnTo>
                    <a:pt x="0" y="21600"/>
                  </a:lnTo>
                  <a:close/>
                </a:path>
              </a:pathLst>
            </a:custGeom>
            <a:noFill/>
            <a:ln w="6350">
              <a:solidFill>
                <a:srgbClr val="000000"/>
              </a:solidFill>
              <a:round/>
              <a:headEnd/>
              <a:tailEnd type="triangle" w="med" len="med"/>
            </a:ln>
          </p:spPr>
          <p:txBody>
            <a:bodyPr/>
            <a:lstStyle/>
            <a:p>
              <a:pPr algn="l"/>
              <a:endParaRPr lang="es-ES_tradnl"/>
            </a:p>
          </p:txBody>
        </p:sp>
      </p:grpSp>
      <p:sp>
        <p:nvSpPr>
          <p:cNvPr id="47134" name="Arc 72"/>
          <p:cNvSpPr>
            <a:spLocks/>
          </p:cNvSpPr>
          <p:nvPr/>
        </p:nvSpPr>
        <p:spPr bwMode="auto">
          <a:xfrm flipH="1" flipV="1">
            <a:off x="3001963" y="4311650"/>
            <a:ext cx="1657350" cy="4921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type="triangle" w="med" len="med"/>
          </a:ln>
        </p:spPr>
        <p:txBody>
          <a:bodyPr/>
          <a:lstStyle/>
          <a:p>
            <a:pPr algn="l"/>
            <a:endParaRPr lang="es-ES_tradnl"/>
          </a:p>
        </p:txBody>
      </p:sp>
      <p:sp>
        <p:nvSpPr>
          <p:cNvPr id="47135" name="Arc 73"/>
          <p:cNvSpPr>
            <a:spLocks/>
          </p:cNvSpPr>
          <p:nvPr/>
        </p:nvSpPr>
        <p:spPr bwMode="auto">
          <a:xfrm flipV="1">
            <a:off x="4659313" y="4351338"/>
            <a:ext cx="1350962" cy="46196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algn="l"/>
            <a:endParaRPr lang="es-ES_tradnl"/>
          </a:p>
        </p:txBody>
      </p:sp>
      <p:sp>
        <p:nvSpPr>
          <p:cNvPr id="47136" name="Arc 74"/>
          <p:cNvSpPr>
            <a:spLocks/>
          </p:cNvSpPr>
          <p:nvPr/>
        </p:nvSpPr>
        <p:spPr bwMode="auto">
          <a:xfrm flipH="1">
            <a:off x="3055938" y="3232150"/>
            <a:ext cx="1655762" cy="4921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algn="l"/>
            <a:endParaRPr lang="es-ES_tradnl"/>
          </a:p>
        </p:txBody>
      </p:sp>
      <p:sp>
        <p:nvSpPr>
          <p:cNvPr id="47137" name="Arc 75"/>
          <p:cNvSpPr>
            <a:spLocks/>
          </p:cNvSpPr>
          <p:nvPr/>
        </p:nvSpPr>
        <p:spPr bwMode="auto">
          <a:xfrm>
            <a:off x="4711700" y="3232150"/>
            <a:ext cx="1284288" cy="509588"/>
          </a:xfrm>
          <a:custGeom>
            <a:avLst/>
            <a:gdLst>
              <a:gd name="T0" fmla="*/ 0 w 21600"/>
              <a:gd name="T1" fmla="*/ 0 h 22533"/>
              <a:gd name="T2" fmla="*/ 2147483647 w 21600"/>
              <a:gd name="T3" fmla="*/ 2147483647 h 22533"/>
              <a:gd name="T4" fmla="*/ 0 w 21600"/>
              <a:gd name="T5" fmla="*/ 2147483647 h 22533"/>
              <a:gd name="T6" fmla="*/ 0 60000 65536"/>
              <a:gd name="T7" fmla="*/ 0 60000 65536"/>
              <a:gd name="T8" fmla="*/ 0 60000 65536"/>
              <a:gd name="T9" fmla="*/ 0 w 21600"/>
              <a:gd name="T10" fmla="*/ 0 h 22533"/>
              <a:gd name="T11" fmla="*/ 21600 w 21600"/>
              <a:gd name="T12" fmla="*/ 22533 h 22533"/>
            </a:gdLst>
            <a:ahLst/>
            <a:cxnLst>
              <a:cxn ang="T6">
                <a:pos x="T0" y="T1"/>
              </a:cxn>
              <a:cxn ang="T7">
                <a:pos x="T2" y="T3"/>
              </a:cxn>
              <a:cxn ang="T8">
                <a:pos x="T4" y="T5"/>
              </a:cxn>
            </a:cxnLst>
            <a:rect l="T9" t="T10" r="T11" b="T12"/>
            <a:pathLst>
              <a:path w="21600" h="22533" fill="none" extrusionOk="0">
                <a:moveTo>
                  <a:pt x="-1" y="0"/>
                </a:moveTo>
                <a:cubicBezTo>
                  <a:pt x="11929" y="0"/>
                  <a:pt x="21600" y="9670"/>
                  <a:pt x="21600" y="21600"/>
                </a:cubicBezTo>
                <a:cubicBezTo>
                  <a:pt x="21600" y="21911"/>
                  <a:pt x="21593" y="22222"/>
                  <a:pt x="21579" y="22532"/>
                </a:cubicBezTo>
              </a:path>
              <a:path w="21600" h="22533" stroke="0" extrusionOk="0">
                <a:moveTo>
                  <a:pt x="-1" y="0"/>
                </a:moveTo>
                <a:cubicBezTo>
                  <a:pt x="11929" y="0"/>
                  <a:pt x="21600" y="9670"/>
                  <a:pt x="21600" y="21600"/>
                </a:cubicBezTo>
                <a:cubicBezTo>
                  <a:pt x="21600" y="21911"/>
                  <a:pt x="21593" y="22222"/>
                  <a:pt x="21579" y="22532"/>
                </a:cubicBezTo>
                <a:lnTo>
                  <a:pt x="0" y="21600"/>
                </a:lnTo>
                <a:close/>
              </a:path>
            </a:pathLst>
          </a:custGeom>
          <a:noFill/>
          <a:ln w="9525">
            <a:solidFill>
              <a:srgbClr val="000000"/>
            </a:solidFill>
            <a:round/>
            <a:headEnd/>
            <a:tailEnd type="triangle" w="med" len="med"/>
          </a:ln>
        </p:spPr>
        <p:txBody>
          <a:bodyPr/>
          <a:lstStyle/>
          <a:p>
            <a:pPr algn="l"/>
            <a:endParaRPr lang="es-ES_tradnl"/>
          </a:p>
        </p:txBody>
      </p:sp>
      <p:sp>
        <p:nvSpPr>
          <p:cNvPr id="47138" name="Line 76"/>
          <p:cNvSpPr>
            <a:spLocks noChangeShapeType="1"/>
          </p:cNvSpPr>
          <p:nvPr/>
        </p:nvSpPr>
        <p:spPr bwMode="auto">
          <a:xfrm flipV="1">
            <a:off x="7291388" y="4259263"/>
            <a:ext cx="895350" cy="554037"/>
          </a:xfrm>
          <a:prstGeom prst="line">
            <a:avLst/>
          </a:prstGeom>
          <a:noFill/>
          <a:ln w="9525">
            <a:solidFill>
              <a:srgbClr val="000000"/>
            </a:solidFill>
            <a:round/>
            <a:headEnd/>
            <a:tailEnd type="triangle" w="med" len="med"/>
          </a:ln>
        </p:spPr>
        <p:txBody>
          <a:bodyPr/>
          <a:lstStyle/>
          <a:p>
            <a:endParaRPr lang="en-US"/>
          </a:p>
        </p:txBody>
      </p:sp>
      <p:sp>
        <p:nvSpPr>
          <p:cNvPr id="47139" name="Line 77"/>
          <p:cNvSpPr>
            <a:spLocks noChangeShapeType="1"/>
          </p:cNvSpPr>
          <p:nvPr/>
        </p:nvSpPr>
        <p:spPr bwMode="auto">
          <a:xfrm>
            <a:off x="7254875" y="3060700"/>
            <a:ext cx="931863" cy="784225"/>
          </a:xfrm>
          <a:prstGeom prst="line">
            <a:avLst/>
          </a:prstGeom>
          <a:noFill/>
          <a:ln w="9525">
            <a:solidFill>
              <a:srgbClr val="000000"/>
            </a:solidFill>
            <a:round/>
            <a:headEnd/>
            <a:tailEnd type="triangle" w="med" len="med"/>
          </a:ln>
        </p:spPr>
        <p:txBody>
          <a:bodyPr/>
          <a:lstStyle/>
          <a:p>
            <a:endParaRPr lang="en-US"/>
          </a:p>
        </p:txBody>
      </p:sp>
      <p:sp>
        <p:nvSpPr>
          <p:cNvPr id="47140" name="Line 78"/>
          <p:cNvSpPr>
            <a:spLocks noChangeShapeType="1"/>
          </p:cNvSpPr>
          <p:nvPr/>
        </p:nvSpPr>
        <p:spPr bwMode="auto">
          <a:xfrm>
            <a:off x="6230938" y="2857500"/>
            <a:ext cx="1901825" cy="1041400"/>
          </a:xfrm>
          <a:prstGeom prst="line">
            <a:avLst/>
          </a:prstGeom>
          <a:noFill/>
          <a:ln w="9525">
            <a:solidFill>
              <a:srgbClr val="000000"/>
            </a:solidFill>
            <a:round/>
            <a:headEnd/>
            <a:tailEnd type="triangle" w="med" len="med"/>
          </a:ln>
        </p:spPr>
        <p:txBody>
          <a:bodyPr/>
          <a:lstStyle/>
          <a:p>
            <a:endParaRPr lang="en-US"/>
          </a:p>
        </p:txBody>
      </p:sp>
      <p:sp>
        <p:nvSpPr>
          <p:cNvPr id="47141" name="Line 79"/>
          <p:cNvSpPr>
            <a:spLocks noChangeShapeType="1"/>
          </p:cNvSpPr>
          <p:nvPr/>
        </p:nvSpPr>
        <p:spPr bwMode="auto">
          <a:xfrm flipV="1">
            <a:off x="6207125" y="4160838"/>
            <a:ext cx="1901825" cy="1017587"/>
          </a:xfrm>
          <a:prstGeom prst="line">
            <a:avLst/>
          </a:prstGeom>
          <a:noFill/>
          <a:ln w="9525">
            <a:solidFill>
              <a:srgbClr val="000000"/>
            </a:solidFill>
            <a:round/>
            <a:headEnd/>
            <a:tailEnd type="triangle" w="med" len="med"/>
          </a:ln>
        </p:spPr>
        <p:txBody>
          <a:bodyPr/>
          <a:lstStyle/>
          <a:p>
            <a:endParaRPr lang="en-US"/>
          </a:p>
        </p:txBody>
      </p:sp>
      <p:sp>
        <p:nvSpPr>
          <p:cNvPr id="47142" name="Line 80"/>
          <p:cNvSpPr>
            <a:spLocks noChangeShapeType="1"/>
          </p:cNvSpPr>
          <p:nvPr/>
        </p:nvSpPr>
        <p:spPr bwMode="auto">
          <a:xfrm flipV="1">
            <a:off x="7391400" y="4311650"/>
            <a:ext cx="903288" cy="1390650"/>
          </a:xfrm>
          <a:prstGeom prst="line">
            <a:avLst/>
          </a:prstGeom>
          <a:noFill/>
          <a:ln w="9525">
            <a:solidFill>
              <a:srgbClr val="000000"/>
            </a:solidFill>
            <a:round/>
            <a:headEnd/>
            <a:tailEnd type="triangle" w="med" len="med"/>
          </a:ln>
        </p:spPr>
        <p:txBody>
          <a:bodyPr/>
          <a:lstStyle/>
          <a:p>
            <a:endParaRPr lang="en-US"/>
          </a:p>
        </p:txBody>
      </p:sp>
      <p:sp>
        <p:nvSpPr>
          <p:cNvPr id="47143" name="Line 81"/>
          <p:cNvSpPr>
            <a:spLocks noChangeShapeType="1"/>
          </p:cNvSpPr>
          <p:nvPr/>
        </p:nvSpPr>
        <p:spPr bwMode="auto">
          <a:xfrm>
            <a:off x="7253288" y="2259013"/>
            <a:ext cx="1041400" cy="1479550"/>
          </a:xfrm>
          <a:prstGeom prst="line">
            <a:avLst/>
          </a:prstGeom>
          <a:noFill/>
          <a:ln w="9525">
            <a:solidFill>
              <a:srgbClr val="000000"/>
            </a:solidFill>
            <a:round/>
            <a:headEnd/>
            <a:tailEnd type="triangle" w="med" len="med"/>
          </a:ln>
        </p:spPr>
        <p:txBody>
          <a:bodyPr/>
          <a:lstStyle/>
          <a:p>
            <a:endParaRPr lang="en-US"/>
          </a:p>
        </p:txBody>
      </p:sp>
      <p:grpSp>
        <p:nvGrpSpPr>
          <p:cNvPr id="16" name="Group 82"/>
          <p:cNvGrpSpPr>
            <a:grpSpLocks/>
          </p:cNvGrpSpPr>
          <p:nvPr/>
        </p:nvGrpSpPr>
        <p:grpSpPr bwMode="auto">
          <a:xfrm rot="20231830" flipV="1">
            <a:off x="2574925" y="2271713"/>
            <a:ext cx="3449638" cy="811212"/>
            <a:chOff x="1873" y="5273"/>
            <a:chExt cx="3208" cy="533"/>
          </a:xfrm>
        </p:grpSpPr>
        <p:sp>
          <p:nvSpPr>
            <p:cNvPr id="47152" name="Arc 83"/>
            <p:cNvSpPr>
              <a:spLocks/>
            </p:cNvSpPr>
            <p:nvPr/>
          </p:nvSpPr>
          <p:spPr bwMode="auto">
            <a:xfrm flipH="1" flipV="1">
              <a:off x="1873" y="5273"/>
              <a:ext cx="1767" cy="5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type="triangle" w="med" len="med"/>
            </a:ln>
          </p:spPr>
          <p:txBody>
            <a:bodyPr/>
            <a:lstStyle/>
            <a:p>
              <a:endParaRPr lang="es-ES_tradnl"/>
            </a:p>
          </p:txBody>
        </p:sp>
        <p:sp>
          <p:nvSpPr>
            <p:cNvPr id="47153" name="Arc 84"/>
            <p:cNvSpPr>
              <a:spLocks/>
            </p:cNvSpPr>
            <p:nvPr/>
          </p:nvSpPr>
          <p:spPr bwMode="auto">
            <a:xfrm flipV="1">
              <a:off x="3640" y="5315"/>
              <a:ext cx="1441" cy="49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endParaRPr lang="es-ES_tradnl"/>
            </a:p>
          </p:txBody>
        </p:sp>
      </p:grpSp>
      <p:grpSp>
        <p:nvGrpSpPr>
          <p:cNvPr id="17" name="Group 85"/>
          <p:cNvGrpSpPr>
            <a:grpSpLocks/>
          </p:cNvGrpSpPr>
          <p:nvPr/>
        </p:nvGrpSpPr>
        <p:grpSpPr bwMode="auto">
          <a:xfrm rot="1487379">
            <a:off x="2466975" y="4943475"/>
            <a:ext cx="3449638" cy="865188"/>
            <a:chOff x="1873" y="5273"/>
            <a:chExt cx="3208" cy="533"/>
          </a:xfrm>
        </p:grpSpPr>
        <p:sp>
          <p:nvSpPr>
            <p:cNvPr id="47150" name="Arc 86"/>
            <p:cNvSpPr>
              <a:spLocks/>
            </p:cNvSpPr>
            <p:nvPr/>
          </p:nvSpPr>
          <p:spPr bwMode="auto">
            <a:xfrm flipH="1" flipV="1">
              <a:off x="1873" y="5273"/>
              <a:ext cx="1767" cy="52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type="triangle" w="med" len="med"/>
            </a:ln>
          </p:spPr>
          <p:txBody>
            <a:bodyPr/>
            <a:lstStyle/>
            <a:p>
              <a:endParaRPr lang="es-ES_tradnl"/>
            </a:p>
          </p:txBody>
        </p:sp>
        <p:sp>
          <p:nvSpPr>
            <p:cNvPr id="47151" name="Arc 87"/>
            <p:cNvSpPr>
              <a:spLocks/>
            </p:cNvSpPr>
            <p:nvPr/>
          </p:nvSpPr>
          <p:spPr bwMode="auto">
            <a:xfrm flipV="1">
              <a:off x="3640" y="5315"/>
              <a:ext cx="1441" cy="49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endParaRPr lang="es-ES_tradnl"/>
            </a:p>
          </p:txBody>
        </p:sp>
      </p:grpSp>
      <p:sp>
        <p:nvSpPr>
          <p:cNvPr id="47146" name="Arc 88"/>
          <p:cNvSpPr>
            <a:spLocks/>
          </p:cNvSpPr>
          <p:nvPr/>
        </p:nvSpPr>
        <p:spPr bwMode="auto">
          <a:xfrm rot="21032260" flipH="1">
            <a:off x="5992813" y="2890838"/>
            <a:ext cx="396875" cy="831850"/>
          </a:xfrm>
          <a:custGeom>
            <a:avLst/>
            <a:gdLst>
              <a:gd name="T0" fmla="*/ 2147483647 w 21600"/>
              <a:gd name="T1" fmla="*/ 0 h 29400"/>
              <a:gd name="T2" fmla="*/ 2147483647 w 21600"/>
              <a:gd name="T3" fmla="*/ 2147483647 h 29400"/>
              <a:gd name="T4" fmla="*/ 0 w 21600"/>
              <a:gd name="T5" fmla="*/ 2147483647 h 29400"/>
              <a:gd name="T6" fmla="*/ 0 60000 65536"/>
              <a:gd name="T7" fmla="*/ 0 60000 65536"/>
              <a:gd name="T8" fmla="*/ 0 60000 65536"/>
              <a:gd name="T9" fmla="*/ 0 w 21600"/>
              <a:gd name="T10" fmla="*/ 0 h 29400"/>
              <a:gd name="T11" fmla="*/ 21600 w 21600"/>
              <a:gd name="T12" fmla="*/ 29400 h 29400"/>
            </a:gdLst>
            <a:ahLst/>
            <a:cxnLst>
              <a:cxn ang="T6">
                <a:pos x="T0" y="T1"/>
              </a:cxn>
              <a:cxn ang="T7">
                <a:pos x="T2" y="T3"/>
              </a:cxn>
              <a:cxn ang="T8">
                <a:pos x="T4" y="T5"/>
              </a:cxn>
            </a:cxnLst>
            <a:rect l="T9" t="T10" r="T11" b="T12"/>
            <a:pathLst>
              <a:path w="21600" h="29400" fill="none" extrusionOk="0">
                <a:moveTo>
                  <a:pt x="13201" y="0"/>
                </a:moveTo>
                <a:cubicBezTo>
                  <a:pt x="18498" y="4090"/>
                  <a:pt x="21600" y="10404"/>
                  <a:pt x="21600" y="17096"/>
                </a:cubicBezTo>
                <a:cubicBezTo>
                  <a:pt x="21600" y="21493"/>
                  <a:pt x="20257" y="25785"/>
                  <a:pt x="17753" y="29400"/>
                </a:cubicBezTo>
              </a:path>
              <a:path w="21600" h="29400" stroke="0" extrusionOk="0">
                <a:moveTo>
                  <a:pt x="13201" y="0"/>
                </a:moveTo>
                <a:cubicBezTo>
                  <a:pt x="18498" y="4090"/>
                  <a:pt x="21600" y="10404"/>
                  <a:pt x="21600" y="17096"/>
                </a:cubicBezTo>
                <a:cubicBezTo>
                  <a:pt x="21600" y="21493"/>
                  <a:pt x="20257" y="25785"/>
                  <a:pt x="17753" y="29400"/>
                </a:cubicBezTo>
                <a:lnTo>
                  <a:pt x="0" y="17096"/>
                </a:lnTo>
                <a:close/>
              </a:path>
            </a:pathLst>
          </a:custGeom>
          <a:noFill/>
          <a:ln w="9525">
            <a:solidFill>
              <a:schemeClr val="tx1"/>
            </a:solidFill>
            <a:round/>
            <a:headEnd/>
            <a:tailEnd type="triangle" w="med" len="med"/>
          </a:ln>
        </p:spPr>
        <p:txBody>
          <a:bodyPr wrap="none" anchor="ctr"/>
          <a:lstStyle/>
          <a:p>
            <a:endParaRPr lang="es-ES_tradnl"/>
          </a:p>
        </p:txBody>
      </p:sp>
      <p:sp>
        <p:nvSpPr>
          <p:cNvPr id="47147" name="Arc 89"/>
          <p:cNvSpPr>
            <a:spLocks/>
          </p:cNvSpPr>
          <p:nvPr/>
        </p:nvSpPr>
        <p:spPr bwMode="auto">
          <a:xfrm rot="567740" flipH="1" flipV="1">
            <a:off x="5924550" y="4365625"/>
            <a:ext cx="396875" cy="831850"/>
          </a:xfrm>
          <a:custGeom>
            <a:avLst/>
            <a:gdLst>
              <a:gd name="T0" fmla="*/ 2147483647 w 21600"/>
              <a:gd name="T1" fmla="*/ 0 h 29400"/>
              <a:gd name="T2" fmla="*/ 2147483647 w 21600"/>
              <a:gd name="T3" fmla="*/ 2147483647 h 29400"/>
              <a:gd name="T4" fmla="*/ 0 w 21600"/>
              <a:gd name="T5" fmla="*/ 2147483647 h 29400"/>
              <a:gd name="T6" fmla="*/ 0 60000 65536"/>
              <a:gd name="T7" fmla="*/ 0 60000 65536"/>
              <a:gd name="T8" fmla="*/ 0 60000 65536"/>
              <a:gd name="T9" fmla="*/ 0 w 21600"/>
              <a:gd name="T10" fmla="*/ 0 h 29400"/>
              <a:gd name="T11" fmla="*/ 21600 w 21600"/>
              <a:gd name="T12" fmla="*/ 29400 h 29400"/>
            </a:gdLst>
            <a:ahLst/>
            <a:cxnLst>
              <a:cxn ang="T6">
                <a:pos x="T0" y="T1"/>
              </a:cxn>
              <a:cxn ang="T7">
                <a:pos x="T2" y="T3"/>
              </a:cxn>
              <a:cxn ang="T8">
                <a:pos x="T4" y="T5"/>
              </a:cxn>
            </a:cxnLst>
            <a:rect l="T9" t="T10" r="T11" b="T12"/>
            <a:pathLst>
              <a:path w="21600" h="29400" fill="none" extrusionOk="0">
                <a:moveTo>
                  <a:pt x="13201" y="0"/>
                </a:moveTo>
                <a:cubicBezTo>
                  <a:pt x="18498" y="4090"/>
                  <a:pt x="21600" y="10404"/>
                  <a:pt x="21600" y="17096"/>
                </a:cubicBezTo>
                <a:cubicBezTo>
                  <a:pt x="21600" y="21493"/>
                  <a:pt x="20257" y="25785"/>
                  <a:pt x="17753" y="29400"/>
                </a:cubicBezTo>
              </a:path>
              <a:path w="21600" h="29400" stroke="0" extrusionOk="0">
                <a:moveTo>
                  <a:pt x="13201" y="0"/>
                </a:moveTo>
                <a:cubicBezTo>
                  <a:pt x="18498" y="4090"/>
                  <a:pt x="21600" y="10404"/>
                  <a:pt x="21600" y="17096"/>
                </a:cubicBezTo>
                <a:cubicBezTo>
                  <a:pt x="21600" y="21493"/>
                  <a:pt x="20257" y="25785"/>
                  <a:pt x="17753" y="29400"/>
                </a:cubicBezTo>
                <a:lnTo>
                  <a:pt x="0" y="17096"/>
                </a:lnTo>
                <a:close/>
              </a:path>
            </a:pathLst>
          </a:custGeom>
          <a:noFill/>
          <a:ln w="9525">
            <a:solidFill>
              <a:schemeClr val="tx1"/>
            </a:solidFill>
            <a:round/>
            <a:headEnd/>
            <a:tailEnd type="triangle" w="med" len="med"/>
          </a:ln>
        </p:spPr>
        <p:txBody>
          <a:bodyPr wrap="none" anchor="ctr"/>
          <a:lstStyle/>
          <a:p>
            <a:endParaRPr lang="es-ES_tradnl"/>
          </a:p>
        </p:txBody>
      </p:sp>
      <p:sp>
        <p:nvSpPr>
          <p:cNvPr id="47148" name="Arc 90"/>
          <p:cNvSpPr>
            <a:spLocks/>
          </p:cNvSpPr>
          <p:nvPr/>
        </p:nvSpPr>
        <p:spPr bwMode="auto">
          <a:xfrm rot="567740">
            <a:off x="5934075" y="4325938"/>
            <a:ext cx="396875" cy="860425"/>
          </a:xfrm>
          <a:custGeom>
            <a:avLst/>
            <a:gdLst>
              <a:gd name="T0" fmla="*/ 2147483647 w 21600"/>
              <a:gd name="T1" fmla="*/ 0 h 29400"/>
              <a:gd name="T2" fmla="*/ 2147483647 w 21600"/>
              <a:gd name="T3" fmla="*/ 2147483647 h 29400"/>
              <a:gd name="T4" fmla="*/ 0 w 21600"/>
              <a:gd name="T5" fmla="*/ 2147483647 h 29400"/>
              <a:gd name="T6" fmla="*/ 0 60000 65536"/>
              <a:gd name="T7" fmla="*/ 0 60000 65536"/>
              <a:gd name="T8" fmla="*/ 0 60000 65536"/>
              <a:gd name="T9" fmla="*/ 0 w 21600"/>
              <a:gd name="T10" fmla="*/ 0 h 29400"/>
              <a:gd name="T11" fmla="*/ 21600 w 21600"/>
              <a:gd name="T12" fmla="*/ 29400 h 29400"/>
            </a:gdLst>
            <a:ahLst/>
            <a:cxnLst>
              <a:cxn ang="T6">
                <a:pos x="T0" y="T1"/>
              </a:cxn>
              <a:cxn ang="T7">
                <a:pos x="T2" y="T3"/>
              </a:cxn>
              <a:cxn ang="T8">
                <a:pos x="T4" y="T5"/>
              </a:cxn>
            </a:cxnLst>
            <a:rect l="T9" t="T10" r="T11" b="T12"/>
            <a:pathLst>
              <a:path w="21600" h="29400" fill="none" extrusionOk="0">
                <a:moveTo>
                  <a:pt x="13201" y="0"/>
                </a:moveTo>
                <a:cubicBezTo>
                  <a:pt x="18498" y="4090"/>
                  <a:pt x="21600" y="10404"/>
                  <a:pt x="21600" y="17096"/>
                </a:cubicBezTo>
                <a:cubicBezTo>
                  <a:pt x="21600" y="21493"/>
                  <a:pt x="20257" y="25785"/>
                  <a:pt x="17753" y="29400"/>
                </a:cubicBezTo>
              </a:path>
              <a:path w="21600" h="29400" stroke="0" extrusionOk="0">
                <a:moveTo>
                  <a:pt x="13201" y="0"/>
                </a:moveTo>
                <a:cubicBezTo>
                  <a:pt x="18498" y="4090"/>
                  <a:pt x="21600" y="10404"/>
                  <a:pt x="21600" y="17096"/>
                </a:cubicBezTo>
                <a:cubicBezTo>
                  <a:pt x="21600" y="21493"/>
                  <a:pt x="20257" y="25785"/>
                  <a:pt x="17753" y="29400"/>
                </a:cubicBezTo>
                <a:lnTo>
                  <a:pt x="0" y="17096"/>
                </a:lnTo>
                <a:close/>
              </a:path>
            </a:pathLst>
          </a:custGeom>
          <a:noFill/>
          <a:ln w="9525">
            <a:solidFill>
              <a:schemeClr val="tx1"/>
            </a:solidFill>
            <a:round/>
            <a:headEnd/>
            <a:tailEnd type="triangle" w="med" len="med"/>
          </a:ln>
        </p:spPr>
        <p:txBody>
          <a:bodyPr wrap="none" anchor="ctr"/>
          <a:lstStyle/>
          <a:p>
            <a:endParaRPr lang="es-ES_tradnl"/>
          </a:p>
        </p:txBody>
      </p:sp>
      <p:sp>
        <p:nvSpPr>
          <p:cNvPr id="47149" name="Arc 91"/>
          <p:cNvSpPr>
            <a:spLocks/>
          </p:cNvSpPr>
          <p:nvPr/>
        </p:nvSpPr>
        <p:spPr bwMode="auto">
          <a:xfrm rot="21032260" flipV="1">
            <a:off x="5922963" y="2925763"/>
            <a:ext cx="396875" cy="831850"/>
          </a:xfrm>
          <a:custGeom>
            <a:avLst/>
            <a:gdLst>
              <a:gd name="T0" fmla="*/ 2147483647 w 21600"/>
              <a:gd name="T1" fmla="*/ 0 h 29400"/>
              <a:gd name="T2" fmla="*/ 2147483647 w 21600"/>
              <a:gd name="T3" fmla="*/ 2147483647 h 29400"/>
              <a:gd name="T4" fmla="*/ 0 w 21600"/>
              <a:gd name="T5" fmla="*/ 2147483647 h 29400"/>
              <a:gd name="T6" fmla="*/ 0 60000 65536"/>
              <a:gd name="T7" fmla="*/ 0 60000 65536"/>
              <a:gd name="T8" fmla="*/ 0 60000 65536"/>
              <a:gd name="T9" fmla="*/ 0 w 21600"/>
              <a:gd name="T10" fmla="*/ 0 h 29400"/>
              <a:gd name="T11" fmla="*/ 21600 w 21600"/>
              <a:gd name="T12" fmla="*/ 29400 h 29400"/>
            </a:gdLst>
            <a:ahLst/>
            <a:cxnLst>
              <a:cxn ang="T6">
                <a:pos x="T0" y="T1"/>
              </a:cxn>
              <a:cxn ang="T7">
                <a:pos x="T2" y="T3"/>
              </a:cxn>
              <a:cxn ang="T8">
                <a:pos x="T4" y="T5"/>
              </a:cxn>
            </a:cxnLst>
            <a:rect l="T9" t="T10" r="T11" b="T12"/>
            <a:pathLst>
              <a:path w="21600" h="29400" fill="none" extrusionOk="0">
                <a:moveTo>
                  <a:pt x="13201" y="0"/>
                </a:moveTo>
                <a:cubicBezTo>
                  <a:pt x="18498" y="4090"/>
                  <a:pt x="21600" y="10404"/>
                  <a:pt x="21600" y="17096"/>
                </a:cubicBezTo>
                <a:cubicBezTo>
                  <a:pt x="21600" y="21493"/>
                  <a:pt x="20257" y="25785"/>
                  <a:pt x="17753" y="29400"/>
                </a:cubicBezTo>
              </a:path>
              <a:path w="21600" h="29400" stroke="0" extrusionOk="0">
                <a:moveTo>
                  <a:pt x="13201" y="0"/>
                </a:moveTo>
                <a:cubicBezTo>
                  <a:pt x="18498" y="4090"/>
                  <a:pt x="21600" y="10404"/>
                  <a:pt x="21600" y="17096"/>
                </a:cubicBezTo>
                <a:cubicBezTo>
                  <a:pt x="21600" y="21493"/>
                  <a:pt x="20257" y="25785"/>
                  <a:pt x="17753" y="29400"/>
                </a:cubicBezTo>
                <a:lnTo>
                  <a:pt x="0" y="17096"/>
                </a:lnTo>
                <a:close/>
              </a:path>
            </a:pathLst>
          </a:custGeom>
          <a:noFill/>
          <a:ln w="9525">
            <a:solidFill>
              <a:schemeClr val="tx1"/>
            </a:solidFill>
            <a:round/>
            <a:headEnd/>
            <a:tailEnd type="triangle" w="med" len="med"/>
          </a:ln>
        </p:spPr>
        <p:txBody>
          <a:bodyPr wrap="none" anchor="ctr"/>
          <a:lstStyle/>
          <a:p>
            <a:endParaRPr lang="es-ES_tradnl"/>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Line 22"/>
          <p:cNvSpPr>
            <a:spLocks noChangeShapeType="1"/>
          </p:cNvSpPr>
          <p:nvPr/>
        </p:nvSpPr>
        <p:spPr bwMode="auto">
          <a:xfrm rot="10800000" flipH="1">
            <a:off x="6283325" y="4630738"/>
            <a:ext cx="1790700" cy="1016000"/>
          </a:xfrm>
          <a:prstGeom prst="line">
            <a:avLst/>
          </a:prstGeom>
          <a:noFill/>
          <a:ln w="57150">
            <a:solidFill>
              <a:schemeClr val="tx1"/>
            </a:solidFill>
            <a:round/>
            <a:headEnd type="oval" w="med" len="med"/>
            <a:tailEnd type="triangle" w="med" len="med"/>
          </a:ln>
        </p:spPr>
        <p:txBody>
          <a:bodyPr/>
          <a:lstStyle/>
          <a:p>
            <a:pPr>
              <a:defRPr/>
            </a:pPr>
            <a:endParaRPr lang="es-ES_tradnl" sz="1600">
              <a:latin typeface="+mn-lt"/>
            </a:endParaRPr>
          </a:p>
        </p:txBody>
      </p:sp>
      <p:sp>
        <p:nvSpPr>
          <p:cNvPr id="210947" name="Line 23"/>
          <p:cNvSpPr>
            <a:spLocks noChangeShapeType="1"/>
          </p:cNvSpPr>
          <p:nvPr/>
        </p:nvSpPr>
        <p:spPr bwMode="auto">
          <a:xfrm flipH="1" flipV="1">
            <a:off x="6272213" y="5648325"/>
            <a:ext cx="228600" cy="266700"/>
          </a:xfrm>
          <a:prstGeom prst="line">
            <a:avLst/>
          </a:prstGeom>
          <a:noFill/>
          <a:ln w="57150">
            <a:solidFill>
              <a:srgbClr val="0000FF"/>
            </a:solidFill>
            <a:round/>
            <a:headEnd type="triangle" w="med" len="med"/>
            <a:tailEnd/>
          </a:ln>
        </p:spPr>
        <p:txBody>
          <a:bodyPr/>
          <a:lstStyle/>
          <a:p>
            <a:pPr>
              <a:defRPr/>
            </a:pPr>
            <a:endParaRPr lang="es-ES_tradnl" sz="1600">
              <a:latin typeface="+mn-lt"/>
            </a:endParaRPr>
          </a:p>
        </p:txBody>
      </p:sp>
      <p:sp>
        <p:nvSpPr>
          <p:cNvPr id="210948" name="Line 24"/>
          <p:cNvSpPr>
            <a:spLocks noChangeShapeType="1"/>
          </p:cNvSpPr>
          <p:nvPr/>
        </p:nvSpPr>
        <p:spPr bwMode="auto">
          <a:xfrm flipH="1">
            <a:off x="6489700" y="4659313"/>
            <a:ext cx="1574800" cy="1219200"/>
          </a:xfrm>
          <a:prstGeom prst="line">
            <a:avLst/>
          </a:prstGeom>
          <a:noFill/>
          <a:ln w="57150">
            <a:solidFill>
              <a:srgbClr val="FF0000"/>
            </a:solidFill>
            <a:round/>
            <a:headEnd type="triangle" w="med" len="med"/>
            <a:tailEnd/>
          </a:ln>
        </p:spPr>
        <p:txBody>
          <a:bodyPr/>
          <a:lstStyle/>
          <a:p>
            <a:pPr>
              <a:defRPr/>
            </a:pPr>
            <a:endParaRPr lang="es-ES_tradnl" sz="1600">
              <a:latin typeface="+mn-lt"/>
            </a:endParaRPr>
          </a:p>
        </p:txBody>
      </p:sp>
      <p:sp>
        <p:nvSpPr>
          <p:cNvPr id="210949" name="Text Box 25"/>
          <p:cNvSpPr txBox="1">
            <a:spLocks noChangeArrowheads="1"/>
          </p:cNvSpPr>
          <p:nvPr/>
        </p:nvSpPr>
        <p:spPr bwMode="auto">
          <a:xfrm>
            <a:off x="6356350" y="4330700"/>
            <a:ext cx="1855788" cy="338138"/>
          </a:xfrm>
          <a:prstGeom prst="rect">
            <a:avLst/>
          </a:prstGeom>
          <a:noFill/>
          <a:ln w="9525">
            <a:noFill/>
            <a:miter lim="800000"/>
            <a:headEnd/>
            <a:tailEnd/>
          </a:ln>
        </p:spPr>
        <p:txBody>
          <a:bodyPr>
            <a:spAutoFit/>
          </a:bodyPr>
          <a:lstStyle/>
          <a:p>
            <a:pPr>
              <a:spcBef>
                <a:spcPct val="50000"/>
              </a:spcBef>
              <a:defRPr/>
            </a:pPr>
            <a:r>
              <a:rPr lang="de-DE" sz="1600">
                <a:latin typeface="+mn-lt"/>
              </a:rPr>
              <a:t>„beobachtetes“ y</a:t>
            </a:r>
          </a:p>
        </p:txBody>
      </p:sp>
      <p:sp>
        <p:nvSpPr>
          <p:cNvPr id="210951" name="Text Box 3"/>
          <p:cNvSpPr txBox="1">
            <a:spLocks noChangeArrowheads="1"/>
          </p:cNvSpPr>
          <p:nvPr/>
        </p:nvSpPr>
        <p:spPr bwMode="auto">
          <a:xfrm>
            <a:off x="6042025" y="1403350"/>
            <a:ext cx="2644775" cy="1938992"/>
          </a:xfrm>
          <a:prstGeom prst="rect">
            <a:avLst/>
          </a:prstGeom>
          <a:noFill/>
          <a:ln w="9525">
            <a:noFill/>
            <a:miter lim="800000"/>
            <a:headEnd/>
            <a:tailEnd/>
          </a:ln>
        </p:spPr>
        <p:txBody>
          <a:bodyPr>
            <a:spAutoFit/>
          </a:bodyPr>
          <a:lstStyle/>
          <a:p>
            <a:pPr>
              <a:spcBef>
                <a:spcPct val="50000"/>
              </a:spcBef>
              <a:defRPr/>
            </a:pPr>
            <a:r>
              <a:rPr lang="de-DE" sz="1600" dirty="0">
                <a:latin typeface="+mn-lt"/>
              </a:rPr>
              <a:t>Zufall wesentlich</a:t>
            </a:r>
          </a:p>
          <a:p>
            <a:pPr>
              <a:spcBef>
                <a:spcPct val="50000"/>
              </a:spcBef>
              <a:defRPr/>
            </a:pPr>
            <a:r>
              <a:rPr lang="de-DE" sz="1600" dirty="0">
                <a:latin typeface="+mn-lt"/>
              </a:rPr>
              <a:t>2a) Agenten agieren zufällig, aber </a:t>
            </a:r>
            <a:r>
              <a:rPr lang="de-DE" sz="1600" b="1" dirty="0">
                <a:latin typeface="+mn-lt"/>
              </a:rPr>
              <a:t>auf eigene Faust</a:t>
            </a:r>
          </a:p>
          <a:p>
            <a:pPr>
              <a:spcBef>
                <a:spcPct val="50000"/>
              </a:spcBef>
              <a:defRPr/>
            </a:pPr>
            <a:r>
              <a:rPr lang="de-DE" sz="1600" dirty="0">
                <a:latin typeface="+mn-lt"/>
              </a:rPr>
              <a:t>2b) Agenten </a:t>
            </a:r>
            <a:r>
              <a:rPr lang="de-DE" sz="1600" b="1" dirty="0">
                <a:latin typeface="+mn-lt"/>
              </a:rPr>
              <a:t>interagieren</a:t>
            </a:r>
            <a:r>
              <a:rPr lang="de-DE" sz="1600" dirty="0">
                <a:latin typeface="+mn-lt"/>
              </a:rPr>
              <a:t> zufällig</a:t>
            </a:r>
          </a:p>
          <a:p>
            <a:pPr>
              <a:spcBef>
                <a:spcPct val="50000"/>
              </a:spcBef>
              <a:defRPr/>
            </a:pPr>
            <a:endParaRPr lang="de-DE" sz="1600" dirty="0">
              <a:latin typeface="+mn-lt"/>
            </a:endParaRPr>
          </a:p>
        </p:txBody>
      </p:sp>
      <p:sp>
        <p:nvSpPr>
          <p:cNvPr id="210952" name="Text Box 4"/>
          <p:cNvSpPr txBox="1">
            <a:spLocks noChangeArrowheads="1"/>
          </p:cNvSpPr>
          <p:nvPr/>
        </p:nvSpPr>
        <p:spPr bwMode="auto">
          <a:xfrm>
            <a:off x="355600" y="3132138"/>
            <a:ext cx="1803400" cy="338137"/>
          </a:xfrm>
          <a:prstGeom prst="rect">
            <a:avLst/>
          </a:prstGeom>
          <a:noFill/>
          <a:ln w="9525">
            <a:noFill/>
            <a:miter lim="800000"/>
            <a:headEnd/>
            <a:tailEnd/>
          </a:ln>
        </p:spPr>
        <p:txBody>
          <a:bodyPr>
            <a:spAutoFit/>
          </a:bodyPr>
          <a:lstStyle/>
          <a:p>
            <a:pPr>
              <a:spcBef>
                <a:spcPct val="50000"/>
              </a:spcBef>
              <a:defRPr/>
            </a:pPr>
            <a:r>
              <a:rPr lang="de-DE" sz="1600">
                <a:latin typeface="+mn-lt"/>
              </a:rPr>
              <a:t>Kein Zufall</a:t>
            </a:r>
          </a:p>
        </p:txBody>
      </p:sp>
      <p:sp>
        <p:nvSpPr>
          <p:cNvPr id="210953" name="Text Box 5"/>
          <p:cNvSpPr txBox="1">
            <a:spLocks noChangeArrowheads="1"/>
          </p:cNvSpPr>
          <p:nvPr/>
        </p:nvSpPr>
        <p:spPr bwMode="auto">
          <a:xfrm>
            <a:off x="3244850" y="1401763"/>
            <a:ext cx="2603500" cy="2432050"/>
          </a:xfrm>
          <a:prstGeom prst="rect">
            <a:avLst/>
          </a:prstGeom>
          <a:noFill/>
          <a:ln w="9525">
            <a:noFill/>
            <a:miter lim="800000"/>
            <a:headEnd/>
            <a:tailEnd/>
          </a:ln>
        </p:spPr>
        <p:txBody>
          <a:bodyPr>
            <a:spAutoFit/>
          </a:bodyPr>
          <a:lstStyle/>
          <a:p>
            <a:pPr>
              <a:spcBef>
                <a:spcPct val="50000"/>
              </a:spcBef>
              <a:defRPr/>
            </a:pPr>
            <a:r>
              <a:rPr lang="de-DE" sz="1600">
                <a:latin typeface="+mn-lt"/>
              </a:rPr>
              <a:t>Zufall unwesentlich</a:t>
            </a:r>
          </a:p>
          <a:p>
            <a:pPr>
              <a:spcBef>
                <a:spcPct val="50000"/>
              </a:spcBef>
              <a:defRPr/>
            </a:pPr>
            <a:r>
              <a:rPr lang="de-DE" sz="1600">
                <a:latin typeface="+mn-lt"/>
              </a:rPr>
              <a:t>Statistische Gesetze (H. Hörz)</a:t>
            </a:r>
          </a:p>
          <a:p>
            <a:pPr>
              <a:spcBef>
                <a:spcPct val="50000"/>
              </a:spcBef>
              <a:defRPr/>
            </a:pPr>
            <a:r>
              <a:rPr lang="de-DE" sz="1600">
                <a:latin typeface="+mn-lt"/>
              </a:rPr>
              <a:t>In der Ökonometrie   /Regressionsanalyse wird Zufall als Fehler oder Restgröße behandelt</a:t>
            </a:r>
          </a:p>
          <a:p>
            <a:pPr>
              <a:spcBef>
                <a:spcPct val="50000"/>
              </a:spcBef>
              <a:defRPr/>
            </a:pPr>
            <a:endParaRPr lang="de-DE" sz="1600">
              <a:latin typeface="+mn-lt"/>
            </a:endParaRPr>
          </a:p>
        </p:txBody>
      </p:sp>
      <p:grpSp>
        <p:nvGrpSpPr>
          <p:cNvPr id="2" name="Group 6"/>
          <p:cNvGrpSpPr>
            <a:grpSpLocks/>
          </p:cNvGrpSpPr>
          <p:nvPr/>
        </p:nvGrpSpPr>
        <p:grpSpPr bwMode="auto">
          <a:xfrm>
            <a:off x="3241674" y="5483225"/>
            <a:ext cx="2345493" cy="712788"/>
            <a:chOff x="1886" y="3573"/>
            <a:chExt cx="1442" cy="449"/>
          </a:xfrm>
        </p:grpSpPr>
        <p:sp>
          <p:nvSpPr>
            <p:cNvPr id="210967" name="Line 7"/>
            <p:cNvSpPr>
              <a:spLocks noChangeShapeType="1"/>
            </p:cNvSpPr>
            <p:nvPr/>
          </p:nvSpPr>
          <p:spPr bwMode="auto">
            <a:xfrm flipH="1">
              <a:off x="1886" y="3573"/>
              <a:ext cx="1120" cy="0"/>
            </a:xfrm>
            <a:prstGeom prst="line">
              <a:avLst/>
            </a:prstGeom>
            <a:noFill/>
            <a:ln w="57150">
              <a:solidFill>
                <a:srgbClr val="0000FF"/>
              </a:solidFill>
              <a:round/>
              <a:headEnd type="triangle" w="med" len="med"/>
              <a:tailEnd/>
            </a:ln>
          </p:spPr>
          <p:txBody>
            <a:bodyPr/>
            <a:lstStyle/>
            <a:p>
              <a:pPr>
                <a:defRPr/>
              </a:pPr>
              <a:endParaRPr lang="es-ES_tradnl" sz="1600">
                <a:latin typeface="+mn-lt"/>
              </a:endParaRPr>
            </a:p>
          </p:txBody>
        </p:sp>
        <p:grpSp>
          <p:nvGrpSpPr>
            <p:cNvPr id="3" name="Group 8"/>
            <p:cNvGrpSpPr>
              <a:grpSpLocks/>
            </p:cNvGrpSpPr>
            <p:nvPr/>
          </p:nvGrpSpPr>
          <p:grpSpPr bwMode="auto">
            <a:xfrm>
              <a:off x="2040" y="3624"/>
              <a:ext cx="1288" cy="398"/>
              <a:chOff x="3920" y="3616"/>
              <a:chExt cx="1288" cy="398"/>
            </a:xfrm>
          </p:grpSpPr>
          <p:sp>
            <p:nvSpPr>
              <p:cNvPr id="210969" name="Line 9"/>
              <p:cNvSpPr>
                <a:spLocks noChangeShapeType="1"/>
              </p:cNvSpPr>
              <p:nvPr/>
            </p:nvSpPr>
            <p:spPr bwMode="auto">
              <a:xfrm flipV="1">
                <a:off x="4608" y="3616"/>
                <a:ext cx="61" cy="48"/>
              </a:xfrm>
              <a:prstGeom prst="line">
                <a:avLst/>
              </a:prstGeom>
              <a:noFill/>
              <a:ln w="28575">
                <a:solidFill>
                  <a:srgbClr val="0000FF"/>
                </a:solidFill>
                <a:round/>
                <a:headEnd/>
                <a:tailEnd/>
              </a:ln>
            </p:spPr>
            <p:txBody>
              <a:bodyPr/>
              <a:lstStyle/>
              <a:p>
                <a:pPr>
                  <a:defRPr/>
                </a:pPr>
                <a:endParaRPr lang="es-ES_tradnl" sz="1600">
                  <a:latin typeface="+mn-lt"/>
                </a:endParaRPr>
              </a:p>
            </p:txBody>
          </p:sp>
          <p:sp>
            <p:nvSpPr>
              <p:cNvPr id="210970" name="Text Box 10"/>
              <p:cNvSpPr txBox="1">
                <a:spLocks noChangeArrowheads="1"/>
              </p:cNvSpPr>
              <p:nvPr/>
            </p:nvSpPr>
            <p:spPr bwMode="auto">
              <a:xfrm>
                <a:off x="3920" y="3646"/>
                <a:ext cx="1288" cy="368"/>
              </a:xfrm>
              <a:prstGeom prst="rect">
                <a:avLst/>
              </a:prstGeom>
              <a:noFill/>
              <a:ln w="9525">
                <a:noFill/>
                <a:miter lim="800000"/>
                <a:headEnd/>
                <a:tailEnd/>
              </a:ln>
            </p:spPr>
            <p:txBody>
              <a:bodyPr>
                <a:spAutoFit/>
              </a:bodyPr>
              <a:lstStyle/>
              <a:p>
                <a:pPr algn="l">
                  <a:defRPr/>
                </a:pPr>
                <a:r>
                  <a:rPr lang="de-DE" sz="1600" dirty="0">
                    <a:solidFill>
                      <a:srgbClr val="0000FF"/>
                    </a:solidFill>
                    <a:latin typeface="+mn-lt"/>
                  </a:rPr>
                  <a:t>  </a:t>
                </a:r>
                <a:r>
                  <a:rPr lang="de-DE" sz="1600" dirty="0" err="1">
                    <a:solidFill>
                      <a:srgbClr val="0000FF"/>
                    </a:solidFill>
                    <a:latin typeface="+mn-lt"/>
                  </a:rPr>
                  <a:t>prognostiz</a:t>
                </a:r>
                <a:r>
                  <a:rPr lang="de-DE" sz="1600" dirty="0">
                    <a:solidFill>
                      <a:srgbClr val="0000FF"/>
                    </a:solidFill>
                    <a:latin typeface="+mn-lt"/>
                  </a:rPr>
                  <a:t>. y</a:t>
                </a:r>
              </a:p>
              <a:p>
                <a:pPr>
                  <a:defRPr/>
                </a:pPr>
                <a:r>
                  <a:rPr lang="de-DE" sz="1600" dirty="0">
                    <a:solidFill>
                      <a:srgbClr val="0000FF"/>
                    </a:solidFill>
                    <a:latin typeface="+mn-lt"/>
                  </a:rPr>
                  <a:t>deterministischer Teil</a:t>
                </a:r>
              </a:p>
            </p:txBody>
          </p:sp>
          <p:sp>
            <p:nvSpPr>
              <p:cNvPr id="210971" name="Line 11"/>
              <p:cNvSpPr>
                <a:spLocks noChangeShapeType="1"/>
              </p:cNvSpPr>
              <p:nvPr/>
            </p:nvSpPr>
            <p:spPr bwMode="auto">
              <a:xfrm flipH="1" flipV="1">
                <a:off x="4665" y="3617"/>
                <a:ext cx="64" cy="48"/>
              </a:xfrm>
              <a:prstGeom prst="line">
                <a:avLst/>
              </a:prstGeom>
              <a:noFill/>
              <a:ln w="28575">
                <a:solidFill>
                  <a:srgbClr val="0000FF"/>
                </a:solidFill>
                <a:round/>
                <a:headEnd/>
                <a:tailEnd/>
              </a:ln>
            </p:spPr>
            <p:txBody>
              <a:bodyPr/>
              <a:lstStyle/>
              <a:p>
                <a:pPr>
                  <a:defRPr/>
                </a:pPr>
                <a:endParaRPr lang="es-ES_tradnl" sz="1600">
                  <a:latin typeface="+mn-lt"/>
                </a:endParaRPr>
              </a:p>
            </p:txBody>
          </p:sp>
        </p:grpSp>
      </p:grpSp>
      <p:grpSp>
        <p:nvGrpSpPr>
          <p:cNvPr id="4" name="Group 12"/>
          <p:cNvGrpSpPr>
            <a:grpSpLocks/>
          </p:cNvGrpSpPr>
          <p:nvPr/>
        </p:nvGrpSpPr>
        <p:grpSpPr bwMode="auto">
          <a:xfrm>
            <a:off x="4384675" y="4421188"/>
            <a:ext cx="2609850" cy="1082675"/>
            <a:chOff x="2708" y="2892"/>
            <a:chExt cx="1214" cy="682"/>
          </a:xfrm>
        </p:grpSpPr>
        <p:sp>
          <p:nvSpPr>
            <p:cNvPr id="210961" name="Line 13"/>
            <p:cNvSpPr>
              <a:spLocks noChangeShapeType="1"/>
            </p:cNvSpPr>
            <p:nvPr/>
          </p:nvSpPr>
          <p:spPr bwMode="auto">
            <a:xfrm flipH="1">
              <a:off x="3015" y="2950"/>
              <a:ext cx="0" cy="624"/>
            </a:xfrm>
            <a:prstGeom prst="line">
              <a:avLst/>
            </a:prstGeom>
            <a:noFill/>
            <a:ln w="57150">
              <a:solidFill>
                <a:srgbClr val="FF0000"/>
              </a:solidFill>
              <a:round/>
              <a:headEnd type="triangle" w="med" len="med"/>
              <a:tailEnd/>
            </a:ln>
          </p:spPr>
          <p:txBody>
            <a:bodyPr/>
            <a:lstStyle/>
            <a:p>
              <a:pPr>
                <a:defRPr/>
              </a:pPr>
              <a:endParaRPr lang="es-ES_tradnl" sz="1600">
                <a:latin typeface="+mn-lt"/>
              </a:endParaRPr>
            </a:p>
          </p:txBody>
        </p:sp>
        <p:sp>
          <p:nvSpPr>
            <p:cNvPr id="210962" name="Text Box 14"/>
            <p:cNvSpPr txBox="1">
              <a:spLocks noChangeArrowheads="1"/>
            </p:cNvSpPr>
            <p:nvPr/>
          </p:nvSpPr>
          <p:spPr bwMode="auto">
            <a:xfrm>
              <a:off x="2806" y="3215"/>
              <a:ext cx="252" cy="233"/>
            </a:xfrm>
            <a:prstGeom prst="rect">
              <a:avLst/>
            </a:prstGeom>
            <a:noFill/>
            <a:ln w="9525">
              <a:noFill/>
              <a:miter lim="800000"/>
              <a:headEnd/>
              <a:tailEnd/>
            </a:ln>
          </p:spPr>
          <p:txBody>
            <a:bodyPr>
              <a:spAutoFit/>
            </a:bodyPr>
            <a:lstStyle/>
            <a:p>
              <a:pPr>
                <a:spcBef>
                  <a:spcPct val="50000"/>
                </a:spcBef>
                <a:defRPr/>
              </a:pPr>
              <a:r>
                <a:rPr lang="de-DE" sz="1800" b="1">
                  <a:latin typeface="+mn-lt"/>
                </a:rPr>
                <a:t>.</a:t>
              </a:r>
            </a:p>
          </p:txBody>
        </p:sp>
        <p:sp>
          <p:nvSpPr>
            <p:cNvPr id="210963" name="Freeform 15"/>
            <p:cNvSpPr>
              <a:spLocks/>
            </p:cNvSpPr>
            <p:nvPr/>
          </p:nvSpPr>
          <p:spPr bwMode="auto">
            <a:xfrm>
              <a:off x="2708" y="3296"/>
              <a:ext cx="276" cy="272"/>
            </a:xfrm>
            <a:custGeom>
              <a:avLst/>
              <a:gdLst>
                <a:gd name="T0" fmla="*/ 1 w 548"/>
                <a:gd name="T1" fmla="*/ 0 h 560"/>
                <a:gd name="T2" fmla="*/ 1 w 548"/>
                <a:gd name="T3" fmla="*/ 0 h 560"/>
                <a:gd name="T4" fmla="*/ 1 w 548"/>
                <a:gd name="T5" fmla="*/ 0 h 560"/>
                <a:gd name="T6" fmla="*/ 1 w 548"/>
                <a:gd name="T7" fmla="*/ 0 h 560"/>
                <a:gd name="T8" fmla="*/ 1 w 548"/>
                <a:gd name="T9" fmla="*/ 0 h 560"/>
                <a:gd name="T10" fmla="*/ 1 w 548"/>
                <a:gd name="T11" fmla="*/ 0 h 560"/>
                <a:gd name="T12" fmla="*/ 1 w 548"/>
                <a:gd name="T13" fmla="*/ 0 h 560"/>
                <a:gd name="T14" fmla="*/ 1 w 548"/>
                <a:gd name="T15" fmla="*/ 0 h 560"/>
                <a:gd name="T16" fmla="*/ 1 w 548"/>
                <a:gd name="T17" fmla="*/ 0 h 560"/>
                <a:gd name="T18" fmla="*/ 1 w 548"/>
                <a:gd name="T19" fmla="*/ 0 h 560"/>
                <a:gd name="T20" fmla="*/ 1 w 548"/>
                <a:gd name="T21" fmla="*/ 0 h 560"/>
                <a:gd name="T22" fmla="*/ 1 w 548"/>
                <a:gd name="T23" fmla="*/ 0 h 5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8"/>
                <a:gd name="T37" fmla="*/ 0 h 560"/>
                <a:gd name="T38" fmla="*/ 548 w 548"/>
                <a:gd name="T39" fmla="*/ 560 h 5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8" h="560">
                  <a:moveTo>
                    <a:pt x="12" y="560"/>
                  </a:moveTo>
                  <a:cubicBezTo>
                    <a:pt x="0" y="490"/>
                    <a:pt x="4" y="422"/>
                    <a:pt x="20" y="352"/>
                  </a:cubicBezTo>
                  <a:cubicBezTo>
                    <a:pt x="30" y="306"/>
                    <a:pt x="22" y="290"/>
                    <a:pt x="60" y="264"/>
                  </a:cubicBezTo>
                  <a:cubicBezTo>
                    <a:pt x="85" y="226"/>
                    <a:pt x="73" y="249"/>
                    <a:pt x="92" y="192"/>
                  </a:cubicBezTo>
                  <a:cubicBezTo>
                    <a:pt x="95" y="183"/>
                    <a:pt x="109" y="182"/>
                    <a:pt x="116" y="176"/>
                  </a:cubicBezTo>
                  <a:cubicBezTo>
                    <a:pt x="133" y="161"/>
                    <a:pt x="148" y="144"/>
                    <a:pt x="164" y="128"/>
                  </a:cubicBezTo>
                  <a:cubicBezTo>
                    <a:pt x="171" y="121"/>
                    <a:pt x="173" y="111"/>
                    <a:pt x="180" y="104"/>
                  </a:cubicBezTo>
                  <a:cubicBezTo>
                    <a:pt x="203" y="81"/>
                    <a:pt x="202" y="93"/>
                    <a:pt x="228" y="80"/>
                  </a:cubicBezTo>
                  <a:cubicBezTo>
                    <a:pt x="294" y="47"/>
                    <a:pt x="320" y="32"/>
                    <a:pt x="396" y="24"/>
                  </a:cubicBezTo>
                  <a:cubicBezTo>
                    <a:pt x="412" y="19"/>
                    <a:pt x="428" y="13"/>
                    <a:pt x="444" y="8"/>
                  </a:cubicBezTo>
                  <a:cubicBezTo>
                    <a:pt x="452" y="5"/>
                    <a:pt x="468" y="0"/>
                    <a:pt x="468" y="0"/>
                  </a:cubicBezTo>
                  <a:cubicBezTo>
                    <a:pt x="527" y="10"/>
                    <a:pt x="500" y="8"/>
                    <a:pt x="548" y="8"/>
                  </a:cubicBezTo>
                </a:path>
              </a:pathLst>
            </a:custGeom>
            <a:noFill/>
            <a:ln w="9525">
              <a:solidFill>
                <a:schemeClr val="tx1"/>
              </a:solidFill>
              <a:round/>
              <a:headEnd/>
              <a:tailEnd/>
            </a:ln>
          </p:spPr>
          <p:txBody>
            <a:bodyPr/>
            <a:lstStyle/>
            <a:p>
              <a:pPr>
                <a:defRPr/>
              </a:pPr>
              <a:endParaRPr lang="es-ES_tradnl" sz="1600">
                <a:latin typeface="+mn-lt"/>
              </a:endParaRPr>
            </a:p>
          </p:txBody>
        </p:sp>
        <p:sp>
          <p:nvSpPr>
            <p:cNvPr id="210964" name="Text Box 16"/>
            <p:cNvSpPr txBox="1">
              <a:spLocks noChangeArrowheads="1"/>
            </p:cNvSpPr>
            <p:nvPr/>
          </p:nvSpPr>
          <p:spPr bwMode="auto">
            <a:xfrm>
              <a:off x="3058" y="2892"/>
              <a:ext cx="864" cy="523"/>
            </a:xfrm>
            <a:prstGeom prst="rect">
              <a:avLst/>
            </a:prstGeom>
            <a:noFill/>
            <a:ln w="9525">
              <a:noFill/>
              <a:miter lim="800000"/>
              <a:headEnd/>
              <a:tailEnd/>
            </a:ln>
          </p:spPr>
          <p:txBody>
            <a:bodyPr>
              <a:spAutoFit/>
            </a:bodyPr>
            <a:lstStyle/>
            <a:p>
              <a:pPr algn="l">
                <a:defRPr/>
              </a:pPr>
              <a:r>
                <a:rPr lang="de-DE" sz="1600" dirty="0">
                  <a:solidFill>
                    <a:srgbClr val="CC6600"/>
                  </a:solidFill>
                  <a:latin typeface="+mn-lt"/>
                </a:rPr>
                <a:t>  </a:t>
              </a:r>
              <a:r>
                <a:rPr lang="de-DE" sz="1600" dirty="0" smtClean="0">
                  <a:solidFill>
                    <a:srgbClr val="CC6600"/>
                  </a:solidFill>
                  <a:latin typeface="+mn-lt"/>
                </a:rPr>
                <a:t> e </a:t>
              </a:r>
              <a:endParaRPr lang="de-DE" sz="1600" dirty="0">
                <a:solidFill>
                  <a:srgbClr val="CC6600"/>
                </a:solidFill>
                <a:latin typeface="+mn-lt"/>
              </a:endParaRPr>
            </a:p>
            <a:p>
              <a:pPr algn="l">
                <a:defRPr/>
              </a:pPr>
              <a:r>
                <a:rPr lang="de-DE" sz="1600" dirty="0">
                  <a:solidFill>
                    <a:srgbClr val="CC6600"/>
                  </a:solidFill>
                  <a:latin typeface="+mn-lt"/>
                </a:rPr>
                <a:t>Fehler,</a:t>
              </a:r>
            </a:p>
            <a:p>
              <a:pPr>
                <a:defRPr/>
              </a:pPr>
              <a:r>
                <a:rPr lang="de-DE" sz="1600" dirty="0">
                  <a:solidFill>
                    <a:srgbClr val="CC6600"/>
                  </a:solidFill>
                  <a:latin typeface="+mn-lt"/>
                </a:rPr>
                <a:t>stochastischer Teil</a:t>
              </a:r>
            </a:p>
          </p:txBody>
        </p:sp>
        <p:sp>
          <p:nvSpPr>
            <p:cNvPr id="210965" name="Line 17"/>
            <p:cNvSpPr>
              <a:spLocks noChangeShapeType="1"/>
            </p:cNvSpPr>
            <p:nvPr/>
          </p:nvSpPr>
          <p:spPr bwMode="auto">
            <a:xfrm flipV="1">
              <a:off x="3113" y="2921"/>
              <a:ext cx="64" cy="48"/>
            </a:xfrm>
            <a:prstGeom prst="line">
              <a:avLst/>
            </a:prstGeom>
            <a:noFill/>
            <a:ln w="28575">
              <a:solidFill>
                <a:srgbClr val="FF0000"/>
              </a:solidFill>
              <a:round/>
              <a:headEnd/>
              <a:tailEnd/>
            </a:ln>
          </p:spPr>
          <p:txBody>
            <a:bodyPr/>
            <a:lstStyle/>
            <a:p>
              <a:pPr>
                <a:defRPr/>
              </a:pPr>
              <a:endParaRPr lang="es-ES_tradnl" sz="1600">
                <a:latin typeface="+mn-lt"/>
              </a:endParaRPr>
            </a:p>
          </p:txBody>
        </p:sp>
        <p:sp>
          <p:nvSpPr>
            <p:cNvPr id="210966" name="Line 18"/>
            <p:cNvSpPr>
              <a:spLocks noChangeShapeType="1"/>
            </p:cNvSpPr>
            <p:nvPr/>
          </p:nvSpPr>
          <p:spPr bwMode="auto">
            <a:xfrm flipH="1" flipV="1">
              <a:off x="3170" y="2922"/>
              <a:ext cx="64" cy="48"/>
            </a:xfrm>
            <a:prstGeom prst="line">
              <a:avLst/>
            </a:prstGeom>
            <a:noFill/>
            <a:ln w="28575">
              <a:solidFill>
                <a:srgbClr val="FF0000"/>
              </a:solidFill>
              <a:round/>
              <a:headEnd/>
              <a:tailEnd/>
            </a:ln>
          </p:spPr>
          <p:txBody>
            <a:bodyPr/>
            <a:lstStyle/>
            <a:p>
              <a:pPr>
                <a:defRPr/>
              </a:pPr>
              <a:endParaRPr lang="es-ES_tradnl" sz="1600">
                <a:latin typeface="+mn-lt"/>
              </a:endParaRPr>
            </a:p>
          </p:txBody>
        </p:sp>
      </p:grpSp>
      <p:grpSp>
        <p:nvGrpSpPr>
          <p:cNvPr id="5" name="Group 19"/>
          <p:cNvGrpSpPr>
            <a:grpSpLocks/>
          </p:cNvGrpSpPr>
          <p:nvPr/>
        </p:nvGrpSpPr>
        <p:grpSpPr bwMode="auto">
          <a:xfrm>
            <a:off x="2906713" y="4294188"/>
            <a:ext cx="2139950" cy="1597025"/>
            <a:chOff x="1673" y="2824"/>
            <a:chExt cx="1348" cy="1006"/>
          </a:xfrm>
        </p:grpSpPr>
        <p:sp>
          <p:nvSpPr>
            <p:cNvPr id="210957" name="Line 20"/>
            <p:cNvSpPr>
              <a:spLocks noChangeShapeType="1"/>
            </p:cNvSpPr>
            <p:nvPr/>
          </p:nvSpPr>
          <p:spPr bwMode="auto">
            <a:xfrm rot="10800000" flipH="1">
              <a:off x="1893" y="2940"/>
              <a:ext cx="1128" cy="640"/>
            </a:xfrm>
            <a:prstGeom prst="line">
              <a:avLst/>
            </a:prstGeom>
            <a:noFill/>
            <a:ln w="57150">
              <a:solidFill>
                <a:schemeClr val="tx1"/>
              </a:solidFill>
              <a:round/>
              <a:headEnd type="oval" w="med" len="med"/>
              <a:tailEnd type="triangle" w="med" len="med"/>
            </a:ln>
          </p:spPr>
          <p:txBody>
            <a:bodyPr/>
            <a:lstStyle/>
            <a:p>
              <a:pPr>
                <a:defRPr/>
              </a:pPr>
              <a:endParaRPr lang="es-ES_tradnl" sz="1600">
                <a:latin typeface="+mn-lt"/>
              </a:endParaRPr>
            </a:p>
          </p:txBody>
        </p:sp>
        <p:sp>
          <p:nvSpPr>
            <p:cNvPr id="210958" name="Text Box 21"/>
            <p:cNvSpPr txBox="1">
              <a:spLocks noChangeArrowheads="1"/>
            </p:cNvSpPr>
            <p:nvPr/>
          </p:nvSpPr>
          <p:spPr bwMode="auto">
            <a:xfrm>
              <a:off x="1854" y="2824"/>
              <a:ext cx="1138" cy="213"/>
            </a:xfrm>
            <a:prstGeom prst="rect">
              <a:avLst/>
            </a:prstGeom>
            <a:noFill/>
            <a:ln w="9525">
              <a:noFill/>
              <a:miter lim="800000"/>
              <a:headEnd/>
              <a:tailEnd/>
            </a:ln>
          </p:spPr>
          <p:txBody>
            <a:bodyPr>
              <a:spAutoFit/>
            </a:bodyPr>
            <a:lstStyle/>
            <a:p>
              <a:pPr>
                <a:spcBef>
                  <a:spcPct val="50000"/>
                </a:spcBef>
                <a:defRPr/>
              </a:pPr>
              <a:r>
                <a:rPr lang="de-DE" sz="1600">
                  <a:latin typeface="+mn-lt"/>
                </a:rPr>
                <a:t>„beobachtetes“ y</a:t>
              </a:r>
            </a:p>
          </p:txBody>
        </p:sp>
        <p:sp>
          <p:nvSpPr>
            <p:cNvPr id="210959" name="Text Box 22"/>
            <p:cNvSpPr txBox="1">
              <a:spLocks noChangeArrowheads="1"/>
            </p:cNvSpPr>
            <p:nvPr/>
          </p:nvSpPr>
          <p:spPr bwMode="auto">
            <a:xfrm>
              <a:off x="1673" y="3617"/>
              <a:ext cx="256" cy="213"/>
            </a:xfrm>
            <a:prstGeom prst="rect">
              <a:avLst/>
            </a:prstGeom>
            <a:noFill/>
            <a:ln w="9525">
              <a:noFill/>
              <a:miter lim="800000"/>
              <a:headEnd/>
              <a:tailEnd/>
            </a:ln>
          </p:spPr>
          <p:txBody>
            <a:bodyPr>
              <a:spAutoFit/>
            </a:bodyPr>
            <a:lstStyle/>
            <a:p>
              <a:pPr>
                <a:spcBef>
                  <a:spcPct val="50000"/>
                </a:spcBef>
                <a:defRPr/>
              </a:pPr>
              <a:r>
                <a:rPr lang="de-DE" sz="1600">
                  <a:latin typeface="+mn-lt"/>
                </a:rPr>
                <a:t>y</a:t>
              </a:r>
            </a:p>
          </p:txBody>
        </p:sp>
        <p:sp>
          <p:nvSpPr>
            <p:cNvPr id="210960" name="Line 23"/>
            <p:cNvSpPr>
              <a:spLocks noChangeShapeType="1"/>
            </p:cNvSpPr>
            <p:nvPr/>
          </p:nvSpPr>
          <p:spPr bwMode="auto">
            <a:xfrm flipV="1">
              <a:off x="1696" y="3664"/>
              <a:ext cx="128" cy="0"/>
            </a:xfrm>
            <a:prstGeom prst="line">
              <a:avLst/>
            </a:prstGeom>
            <a:noFill/>
            <a:ln w="28575">
              <a:solidFill>
                <a:schemeClr val="tx1"/>
              </a:solidFill>
              <a:round/>
              <a:headEnd/>
              <a:tailEnd/>
            </a:ln>
          </p:spPr>
          <p:txBody>
            <a:bodyPr/>
            <a:lstStyle/>
            <a:p>
              <a:pPr>
                <a:defRPr/>
              </a:pPr>
              <a:endParaRPr lang="es-ES_tradnl" sz="1600">
                <a:latin typeface="+mn-lt"/>
              </a:endParaRPr>
            </a:p>
          </p:txBody>
        </p:sp>
      </p:grpSp>
      <p:sp>
        <p:nvSpPr>
          <p:cNvPr id="29"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1" u="none" strike="noStrike" kern="1200" cap="none" spc="0" normalizeH="0" baseline="0" noProof="0" dirty="0" smtClean="0">
                <a:ln>
                  <a:noFill/>
                </a:ln>
                <a:solidFill>
                  <a:schemeClr val="accent2"/>
                </a:solidFill>
                <a:effectLst/>
                <a:uLnTx/>
                <a:uFillTx/>
                <a:latin typeface="+mj-lt"/>
                <a:ea typeface="+mj-ea"/>
                <a:cs typeface="+mj-cs"/>
              </a:rPr>
              <a:t>    Wie kann der Zufall behandelt werden?</a:t>
            </a:r>
            <a:r>
              <a:rPr kumimoji="0" lang="de-DE" sz="2400" b="0" i="0" u="none" strike="noStrike" kern="1200" cap="none" spc="0" normalizeH="0" baseline="0" noProof="0" dirty="0" smtClean="0">
                <a:ln>
                  <a:noFill/>
                </a:ln>
                <a:solidFill>
                  <a:schemeClr val="tx1"/>
                </a:solidFill>
                <a:effectLst/>
                <a:uLnTx/>
                <a:uFillTx/>
                <a:latin typeface="+mj-lt"/>
                <a:ea typeface="+mj-ea"/>
                <a:cs typeface="+mj-cs"/>
              </a:rPr>
              <a:t/>
            </a:r>
            <a:br>
              <a:rPr kumimoji="0" lang="de-DE" sz="2400" b="0" i="0" u="none" strike="noStrike" kern="1200" cap="none" spc="0" normalizeH="0" baseline="0" noProof="0" dirty="0" smtClean="0">
                <a:ln>
                  <a:noFill/>
                </a:ln>
                <a:solidFill>
                  <a:schemeClr val="tx1"/>
                </a:solidFill>
                <a:effectLst/>
                <a:uLnTx/>
                <a:uFillTx/>
                <a:latin typeface="+mj-lt"/>
                <a:ea typeface="+mj-ea"/>
                <a:cs typeface="+mj-cs"/>
              </a:rPr>
            </a:br>
            <a:r>
              <a:rPr kumimoji="0" lang="de-DE" sz="2400" b="0" i="0" u="none" strike="noStrike" kern="1200" cap="none" spc="0" normalizeH="0" baseline="0" noProof="0" dirty="0" smtClean="0">
                <a:ln>
                  <a:noFill/>
                </a:ln>
                <a:solidFill>
                  <a:schemeClr val="tx1"/>
                </a:solidFill>
                <a:effectLst/>
                <a:uLnTx/>
                <a:uFillTx/>
                <a:latin typeface="+mj-lt"/>
                <a:ea typeface="+mj-ea"/>
                <a:cs typeface="+mj-cs"/>
              </a:rPr>
              <a:t> </a:t>
            </a:r>
            <a:br>
              <a:rPr kumimoji="0" lang="de-DE" sz="2400" b="0" i="0" u="none" strike="noStrike" kern="1200" cap="none" spc="0" normalizeH="0" baseline="0" noProof="0" dirty="0" smtClean="0">
                <a:ln>
                  <a:noFill/>
                </a:ln>
                <a:solidFill>
                  <a:schemeClr val="tx1"/>
                </a:solidFill>
                <a:effectLst/>
                <a:uLnTx/>
                <a:uFillTx/>
                <a:latin typeface="+mj-lt"/>
                <a:ea typeface="+mj-ea"/>
                <a:cs typeface="+mj-cs"/>
              </a:rPr>
            </a:br>
            <a:r>
              <a:rPr kumimoji="0" lang="de-DE" sz="2400" b="0" i="0" u="none" strike="noStrike" kern="1200" cap="none" spc="0" normalizeH="0" baseline="0" noProof="0" dirty="0" smtClean="0">
                <a:ln>
                  <a:noFill/>
                </a:ln>
                <a:solidFill>
                  <a:schemeClr val="tx1"/>
                </a:solidFill>
                <a:effectLst/>
                <a:uLnTx/>
                <a:uFillTx/>
                <a:latin typeface="+mj-lt"/>
                <a:ea typeface="+mj-ea"/>
                <a:cs typeface="+mj-cs"/>
              </a:rPr>
              <a:t>    </a:t>
            </a:r>
            <a:r>
              <a:rPr kumimoji="0" lang="de-DE" sz="1800" b="0" i="0" u="none" strike="noStrike" kern="1200" cap="none" spc="0" normalizeH="0" baseline="0" noProof="0" dirty="0" smtClean="0">
                <a:ln>
                  <a:noFill/>
                </a:ln>
                <a:solidFill>
                  <a:schemeClr val="tx1"/>
                </a:solidFill>
                <a:effectLst/>
                <a:uLnTx/>
                <a:uFillTx/>
                <a:latin typeface="+mj-lt"/>
                <a:ea typeface="+mj-ea"/>
                <a:cs typeface="+mj-cs"/>
              </a:rPr>
              <a:t>Kybernetik 0. Ordnung                 Kybernetik 1. Ordnung </a:t>
            </a:r>
            <a:r>
              <a:rPr kumimoji="0" lang="de-DE" sz="1400" b="0" i="0" u="none" strike="noStrike" kern="1200" cap="none" spc="0" normalizeH="0" baseline="0" noProof="0" dirty="0" smtClean="0">
                <a:ln>
                  <a:noFill/>
                </a:ln>
                <a:solidFill>
                  <a:schemeClr val="tx1"/>
                </a:solidFill>
                <a:effectLst/>
                <a:uLnTx/>
                <a:uFillTx/>
                <a:latin typeface="+mj-lt"/>
                <a:ea typeface="+mj-ea"/>
                <a:cs typeface="+mj-cs"/>
              </a:rPr>
              <a:t>               </a:t>
            </a:r>
            <a:r>
              <a:rPr kumimoji="0" lang="de-DE" sz="1800" b="0" i="0" u="none" strike="noStrike" kern="1200" cap="none" spc="0" normalizeH="0" baseline="0" noProof="0" dirty="0" smtClean="0">
                <a:ln>
                  <a:noFill/>
                </a:ln>
                <a:solidFill>
                  <a:schemeClr val="tx1"/>
                </a:solidFill>
                <a:effectLst/>
                <a:uLnTx/>
                <a:uFillTx/>
                <a:latin typeface="+mj-lt"/>
                <a:ea typeface="+mj-ea"/>
                <a:cs typeface="+mj-cs"/>
              </a:rPr>
              <a:t>Kybernetik 2. Ordnung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Line 22"/>
          <p:cNvSpPr>
            <a:spLocks noChangeShapeType="1"/>
          </p:cNvSpPr>
          <p:nvPr/>
        </p:nvSpPr>
        <p:spPr bwMode="auto">
          <a:xfrm rot="10800000" flipH="1">
            <a:off x="6283325" y="4630738"/>
            <a:ext cx="1790700" cy="1016000"/>
          </a:xfrm>
          <a:prstGeom prst="line">
            <a:avLst/>
          </a:prstGeom>
          <a:noFill/>
          <a:ln w="57150">
            <a:solidFill>
              <a:schemeClr val="tx1"/>
            </a:solidFill>
            <a:round/>
            <a:headEnd type="oval" w="med" len="med"/>
            <a:tailEnd type="triangle" w="med" len="med"/>
          </a:ln>
        </p:spPr>
        <p:txBody>
          <a:bodyPr/>
          <a:lstStyle/>
          <a:p>
            <a:endParaRPr lang="en-US"/>
          </a:p>
        </p:txBody>
      </p:sp>
      <p:sp>
        <p:nvSpPr>
          <p:cNvPr id="126979" name="Line 23"/>
          <p:cNvSpPr>
            <a:spLocks noChangeShapeType="1"/>
          </p:cNvSpPr>
          <p:nvPr/>
        </p:nvSpPr>
        <p:spPr bwMode="auto">
          <a:xfrm flipH="1" flipV="1">
            <a:off x="6272213" y="5648325"/>
            <a:ext cx="1219200" cy="482600"/>
          </a:xfrm>
          <a:prstGeom prst="line">
            <a:avLst/>
          </a:prstGeom>
          <a:noFill/>
          <a:ln w="57150">
            <a:solidFill>
              <a:srgbClr val="0000FF"/>
            </a:solidFill>
            <a:round/>
            <a:headEnd type="triangle" w="med" len="med"/>
            <a:tailEnd/>
          </a:ln>
        </p:spPr>
        <p:txBody>
          <a:bodyPr/>
          <a:lstStyle/>
          <a:p>
            <a:endParaRPr lang="en-US"/>
          </a:p>
        </p:txBody>
      </p:sp>
      <p:sp>
        <p:nvSpPr>
          <p:cNvPr id="126980" name="Line 24"/>
          <p:cNvSpPr>
            <a:spLocks noChangeShapeType="1"/>
          </p:cNvSpPr>
          <p:nvPr/>
        </p:nvSpPr>
        <p:spPr bwMode="auto">
          <a:xfrm flipH="1">
            <a:off x="7493000" y="4659313"/>
            <a:ext cx="571500" cy="1460500"/>
          </a:xfrm>
          <a:prstGeom prst="line">
            <a:avLst/>
          </a:prstGeom>
          <a:noFill/>
          <a:ln w="57150">
            <a:solidFill>
              <a:srgbClr val="FF0000"/>
            </a:solidFill>
            <a:round/>
            <a:headEnd type="triangle" w="med" len="med"/>
            <a:tailEnd/>
          </a:ln>
        </p:spPr>
        <p:txBody>
          <a:bodyPr/>
          <a:lstStyle/>
          <a:p>
            <a:endParaRPr lang="en-US"/>
          </a:p>
        </p:txBody>
      </p:sp>
      <p:grpSp>
        <p:nvGrpSpPr>
          <p:cNvPr id="2" name="Group 6"/>
          <p:cNvGrpSpPr>
            <a:grpSpLocks/>
          </p:cNvGrpSpPr>
          <p:nvPr/>
        </p:nvGrpSpPr>
        <p:grpSpPr bwMode="auto">
          <a:xfrm>
            <a:off x="3241675" y="5483225"/>
            <a:ext cx="1822450" cy="158750"/>
            <a:chOff x="1886" y="3573"/>
            <a:chExt cx="1120" cy="100"/>
          </a:xfrm>
        </p:grpSpPr>
        <p:sp>
          <p:nvSpPr>
            <p:cNvPr id="127011" name="Line 7"/>
            <p:cNvSpPr>
              <a:spLocks noChangeShapeType="1"/>
            </p:cNvSpPr>
            <p:nvPr/>
          </p:nvSpPr>
          <p:spPr bwMode="auto">
            <a:xfrm flipH="1">
              <a:off x="1886" y="3573"/>
              <a:ext cx="1120" cy="0"/>
            </a:xfrm>
            <a:prstGeom prst="line">
              <a:avLst/>
            </a:prstGeom>
            <a:noFill/>
            <a:ln w="57150">
              <a:solidFill>
                <a:srgbClr val="0000FF"/>
              </a:solidFill>
              <a:round/>
              <a:headEnd type="triangle" w="med" len="med"/>
              <a:tailEnd/>
            </a:ln>
          </p:spPr>
          <p:txBody>
            <a:bodyPr/>
            <a:lstStyle/>
            <a:p>
              <a:endParaRPr lang="en-US"/>
            </a:p>
          </p:txBody>
        </p:sp>
        <p:grpSp>
          <p:nvGrpSpPr>
            <p:cNvPr id="3" name="Group 8"/>
            <p:cNvGrpSpPr>
              <a:grpSpLocks/>
            </p:cNvGrpSpPr>
            <p:nvPr/>
          </p:nvGrpSpPr>
          <p:grpSpPr bwMode="auto">
            <a:xfrm>
              <a:off x="2728" y="3624"/>
              <a:ext cx="121" cy="49"/>
              <a:chOff x="4608" y="3616"/>
              <a:chExt cx="121" cy="49"/>
            </a:xfrm>
          </p:grpSpPr>
          <p:sp>
            <p:nvSpPr>
              <p:cNvPr id="127013" name="Line 9"/>
              <p:cNvSpPr>
                <a:spLocks noChangeShapeType="1"/>
              </p:cNvSpPr>
              <p:nvPr/>
            </p:nvSpPr>
            <p:spPr bwMode="auto">
              <a:xfrm flipV="1">
                <a:off x="4608" y="3616"/>
                <a:ext cx="64" cy="48"/>
              </a:xfrm>
              <a:prstGeom prst="line">
                <a:avLst/>
              </a:prstGeom>
              <a:noFill/>
              <a:ln w="28575">
                <a:solidFill>
                  <a:srgbClr val="0000FF"/>
                </a:solidFill>
                <a:round/>
                <a:headEnd/>
                <a:tailEnd/>
              </a:ln>
            </p:spPr>
            <p:txBody>
              <a:bodyPr/>
              <a:lstStyle/>
              <a:p>
                <a:endParaRPr lang="en-US"/>
              </a:p>
            </p:txBody>
          </p:sp>
          <p:sp>
            <p:nvSpPr>
              <p:cNvPr id="127014" name="Line 11"/>
              <p:cNvSpPr>
                <a:spLocks noChangeShapeType="1"/>
              </p:cNvSpPr>
              <p:nvPr/>
            </p:nvSpPr>
            <p:spPr bwMode="auto">
              <a:xfrm flipH="1" flipV="1">
                <a:off x="4665" y="3617"/>
                <a:ext cx="64" cy="48"/>
              </a:xfrm>
              <a:prstGeom prst="line">
                <a:avLst/>
              </a:prstGeom>
              <a:noFill/>
              <a:ln w="28575">
                <a:solidFill>
                  <a:srgbClr val="0000FF"/>
                </a:solidFill>
                <a:round/>
                <a:headEnd/>
                <a:tailEnd/>
              </a:ln>
            </p:spPr>
            <p:txBody>
              <a:bodyPr/>
              <a:lstStyle/>
              <a:p>
                <a:endParaRPr lang="en-US"/>
              </a:p>
            </p:txBody>
          </p:sp>
        </p:grpSp>
      </p:grpSp>
      <p:grpSp>
        <p:nvGrpSpPr>
          <p:cNvPr id="4" name="Group 12"/>
          <p:cNvGrpSpPr>
            <a:grpSpLocks/>
          </p:cNvGrpSpPr>
          <p:nvPr/>
        </p:nvGrpSpPr>
        <p:grpSpPr bwMode="auto">
          <a:xfrm>
            <a:off x="4384675" y="4467225"/>
            <a:ext cx="1130300" cy="1036638"/>
            <a:chOff x="2708" y="2921"/>
            <a:chExt cx="526" cy="653"/>
          </a:xfrm>
        </p:grpSpPr>
        <p:sp>
          <p:nvSpPr>
            <p:cNvPr id="127006" name="Line 13"/>
            <p:cNvSpPr>
              <a:spLocks noChangeShapeType="1"/>
            </p:cNvSpPr>
            <p:nvPr/>
          </p:nvSpPr>
          <p:spPr bwMode="auto">
            <a:xfrm flipH="1">
              <a:off x="3015" y="2950"/>
              <a:ext cx="0" cy="624"/>
            </a:xfrm>
            <a:prstGeom prst="line">
              <a:avLst/>
            </a:prstGeom>
            <a:noFill/>
            <a:ln w="57150">
              <a:solidFill>
                <a:srgbClr val="FF0000"/>
              </a:solidFill>
              <a:round/>
              <a:headEnd type="triangle" w="med" len="med"/>
              <a:tailEnd/>
            </a:ln>
          </p:spPr>
          <p:txBody>
            <a:bodyPr/>
            <a:lstStyle/>
            <a:p>
              <a:endParaRPr lang="en-US"/>
            </a:p>
          </p:txBody>
        </p:sp>
        <p:sp>
          <p:nvSpPr>
            <p:cNvPr id="127007" name="Text Box 14"/>
            <p:cNvSpPr txBox="1">
              <a:spLocks noChangeArrowheads="1"/>
            </p:cNvSpPr>
            <p:nvPr/>
          </p:nvSpPr>
          <p:spPr bwMode="auto">
            <a:xfrm>
              <a:off x="2806" y="3215"/>
              <a:ext cx="252" cy="327"/>
            </a:xfrm>
            <a:prstGeom prst="rect">
              <a:avLst/>
            </a:prstGeom>
            <a:noFill/>
            <a:ln w="9525">
              <a:noFill/>
              <a:miter lim="800000"/>
              <a:headEnd/>
              <a:tailEnd/>
            </a:ln>
          </p:spPr>
          <p:txBody>
            <a:bodyPr>
              <a:spAutoFit/>
            </a:bodyPr>
            <a:lstStyle/>
            <a:p>
              <a:pPr>
                <a:spcBef>
                  <a:spcPct val="50000"/>
                </a:spcBef>
              </a:pPr>
              <a:r>
                <a:rPr lang="de-DE" sz="2800" b="1"/>
                <a:t>.</a:t>
              </a:r>
            </a:p>
          </p:txBody>
        </p:sp>
        <p:sp>
          <p:nvSpPr>
            <p:cNvPr id="127008" name="Freeform 15"/>
            <p:cNvSpPr>
              <a:spLocks/>
            </p:cNvSpPr>
            <p:nvPr/>
          </p:nvSpPr>
          <p:spPr bwMode="auto">
            <a:xfrm>
              <a:off x="2708" y="3296"/>
              <a:ext cx="276" cy="272"/>
            </a:xfrm>
            <a:custGeom>
              <a:avLst/>
              <a:gdLst>
                <a:gd name="T0" fmla="*/ 1 w 548"/>
                <a:gd name="T1" fmla="*/ 0 h 560"/>
                <a:gd name="T2" fmla="*/ 1 w 548"/>
                <a:gd name="T3" fmla="*/ 0 h 560"/>
                <a:gd name="T4" fmla="*/ 1 w 548"/>
                <a:gd name="T5" fmla="*/ 0 h 560"/>
                <a:gd name="T6" fmla="*/ 1 w 548"/>
                <a:gd name="T7" fmla="*/ 0 h 560"/>
                <a:gd name="T8" fmla="*/ 1 w 548"/>
                <a:gd name="T9" fmla="*/ 0 h 560"/>
                <a:gd name="T10" fmla="*/ 1 w 548"/>
                <a:gd name="T11" fmla="*/ 0 h 560"/>
                <a:gd name="T12" fmla="*/ 1 w 548"/>
                <a:gd name="T13" fmla="*/ 0 h 560"/>
                <a:gd name="T14" fmla="*/ 1 w 548"/>
                <a:gd name="T15" fmla="*/ 0 h 560"/>
                <a:gd name="T16" fmla="*/ 1 w 548"/>
                <a:gd name="T17" fmla="*/ 0 h 560"/>
                <a:gd name="T18" fmla="*/ 1 w 548"/>
                <a:gd name="T19" fmla="*/ 0 h 560"/>
                <a:gd name="T20" fmla="*/ 1 w 548"/>
                <a:gd name="T21" fmla="*/ 0 h 560"/>
                <a:gd name="T22" fmla="*/ 1 w 548"/>
                <a:gd name="T23" fmla="*/ 0 h 5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8"/>
                <a:gd name="T37" fmla="*/ 0 h 560"/>
                <a:gd name="T38" fmla="*/ 548 w 548"/>
                <a:gd name="T39" fmla="*/ 560 h 5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8" h="560">
                  <a:moveTo>
                    <a:pt x="12" y="560"/>
                  </a:moveTo>
                  <a:cubicBezTo>
                    <a:pt x="0" y="490"/>
                    <a:pt x="4" y="422"/>
                    <a:pt x="20" y="352"/>
                  </a:cubicBezTo>
                  <a:cubicBezTo>
                    <a:pt x="30" y="306"/>
                    <a:pt x="22" y="290"/>
                    <a:pt x="60" y="264"/>
                  </a:cubicBezTo>
                  <a:cubicBezTo>
                    <a:pt x="85" y="226"/>
                    <a:pt x="73" y="249"/>
                    <a:pt x="92" y="192"/>
                  </a:cubicBezTo>
                  <a:cubicBezTo>
                    <a:pt x="95" y="183"/>
                    <a:pt x="109" y="182"/>
                    <a:pt x="116" y="176"/>
                  </a:cubicBezTo>
                  <a:cubicBezTo>
                    <a:pt x="133" y="161"/>
                    <a:pt x="148" y="144"/>
                    <a:pt x="164" y="128"/>
                  </a:cubicBezTo>
                  <a:cubicBezTo>
                    <a:pt x="171" y="121"/>
                    <a:pt x="173" y="111"/>
                    <a:pt x="180" y="104"/>
                  </a:cubicBezTo>
                  <a:cubicBezTo>
                    <a:pt x="203" y="81"/>
                    <a:pt x="202" y="93"/>
                    <a:pt x="228" y="80"/>
                  </a:cubicBezTo>
                  <a:cubicBezTo>
                    <a:pt x="294" y="47"/>
                    <a:pt x="320" y="32"/>
                    <a:pt x="396" y="24"/>
                  </a:cubicBezTo>
                  <a:cubicBezTo>
                    <a:pt x="412" y="19"/>
                    <a:pt x="428" y="13"/>
                    <a:pt x="444" y="8"/>
                  </a:cubicBezTo>
                  <a:cubicBezTo>
                    <a:pt x="452" y="5"/>
                    <a:pt x="468" y="0"/>
                    <a:pt x="468" y="0"/>
                  </a:cubicBezTo>
                  <a:cubicBezTo>
                    <a:pt x="527" y="10"/>
                    <a:pt x="500" y="8"/>
                    <a:pt x="548" y="8"/>
                  </a:cubicBezTo>
                </a:path>
              </a:pathLst>
            </a:custGeom>
            <a:noFill/>
            <a:ln w="9525">
              <a:solidFill>
                <a:schemeClr val="tx1"/>
              </a:solidFill>
              <a:round/>
              <a:headEnd/>
              <a:tailEnd/>
            </a:ln>
          </p:spPr>
          <p:txBody>
            <a:bodyPr/>
            <a:lstStyle/>
            <a:p>
              <a:endParaRPr lang="es-ES_tradnl"/>
            </a:p>
          </p:txBody>
        </p:sp>
        <p:sp>
          <p:nvSpPr>
            <p:cNvPr id="127009" name="Line 17"/>
            <p:cNvSpPr>
              <a:spLocks noChangeShapeType="1"/>
            </p:cNvSpPr>
            <p:nvPr/>
          </p:nvSpPr>
          <p:spPr bwMode="auto">
            <a:xfrm flipV="1">
              <a:off x="3113" y="2921"/>
              <a:ext cx="64" cy="48"/>
            </a:xfrm>
            <a:prstGeom prst="line">
              <a:avLst/>
            </a:prstGeom>
            <a:noFill/>
            <a:ln w="28575">
              <a:solidFill>
                <a:srgbClr val="FF0000"/>
              </a:solidFill>
              <a:round/>
              <a:headEnd/>
              <a:tailEnd/>
            </a:ln>
          </p:spPr>
          <p:txBody>
            <a:bodyPr/>
            <a:lstStyle/>
            <a:p>
              <a:endParaRPr lang="en-US"/>
            </a:p>
          </p:txBody>
        </p:sp>
        <p:sp>
          <p:nvSpPr>
            <p:cNvPr id="127010" name="Line 18"/>
            <p:cNvSpPr>
              <a:spLocks noChangeShapeType="1"/>
            </p:cNvSpPr>
            <p:nvPr/>
          </p:nvSpPr>
          <p:spPr bwMode="auto">
            <a:xfrm flipH="1" flipV="1">
              <a:off x="3170" y="2922"/>
              <a:ext cx="64" cy="48"/>
            </a:xfrm>
            <a:prstGeom prst="line">
              <a:avLst/>
            </a:prstGeom>
            <a:noFill/>
            <a:ln w="28575">
              <a:solidFill>
                <a:srgbClr val="FF0000"/>
              </a:solidFill>
              <a:round/>
              <a:headEnd/>
              <a:tailEnd/>
            </a:ln>
          </p:spPr>
          <p:txBody>
            <a:bodyPr/>
            <a:lstStyle/>
            <a:p>
              <a:endParaRPr lang="en-US"/>
            </a:p>
          </p:txBody>
        </p:sp>
      </p:grpSp>
      <p:sp>
        <p:nvSpPr>
          <p:cNvPr id="29" name="Text Box 25"/>
          <p:cNvSpPr txBox="1">
            <a:spLocks noChangeArrowheads="1"/>
          </p:cNvSpPr>
          <p:nvPr/>
        </p:nvSpPr>
        <p:spPr bwMode="auto">
          <a:xfrm>
            <a:off x="6356350" y="4330700"/>
            <a:ext cx="1855788" cy="338138"/>
          </a:xfrm>
          <a:prstGeom prst="rect">
            <a:avLst/>
          </a:prstGeom>
          <a:noFill/>
          <a:ln w="9525">
            <a:noFill/>
            <a:miter lim="800000"/>
            <a:headEnd/>
            <a:tailEnd/>
          </a:ln>
        </p:spPr>
        <p:txBody>
          <a:bodyPr>
            <a:spAutoFit/>
          </a:bodyPr>
          <a:lstStyle/>
          <a:p>
            <a:pPr>
              <a:spcBef>
                <a:spcPct val="50000"/>
              </a:spcBef>
              <a:defRPr/>
            </a:pPr>
            <a:r>
              <a:rPr lang="de-DE" sz="1600">
                <a:latin typeface="+mn-lt"/>
              </a:rPr>
              <a:t>„beobachtetes“ y</a:t>
            </a:r>
          </a:p>
        </p:txBody>
      </p:sp>
      <p:sp>
        <p:nvSpPr>
          <p:cNvPr id="30" name="Text Box 3"/>
          <p:cNvSpPr txBox="1">
            <a:spLocks noChangeArrowheads="1"/>
          </p:cNvSpPr>
          <p:nvPr/>
        </p:nvSpPr>
        <p:spPr bwMode="auto">
          <a:xfrm>
            <a:off x="6042025" y="1403350"/>
            <a:ext cx="2644775" cy="2185988"/>
          </a:xfrm>
          <a:prstGeom prst="rect">
            <a:avLst/>
          </a:prstGeom>
          <a:noFill/>
          <a:ln w="9525">
            <a:noFill/>
            <a:miter lim="800000"/>
            <a:headEnd/>
            <a:tailEnd/>
          </a:ln>
        </p:spPr>
        <p:txBody>
          <a:bodyPr>
            <a:spAutoFit/>
          </a:bodyPr>
          <a:lstStyle/>
          <a:p>
            <a:pPr>
              <a:spcBef>
                <a:spcPct val="50000"/>
              </a:spcBef>
              <a:defRPr/>
            </a:pPr>
            <a:r>
              <a:rPr lang="de-DE" sz="1600">
                <a:latin typeface="+mn-lt"/>
              </a:rPr>
              <a:t>Zufall wesentlich</a:t>
            </a:r>
          </a:p>
          <a:p>
            <a:pPr>
              <a:spcBef>
                <a:spcPct val="50000"/>
              </a:spcBef>
              <a:defRPr/>
            </a:pPr>
            <a:r>
              <a:rPr lang="de-DE" sz="1600">
                <a:latin typeface="+mn-lt"/>
              </a:rPr>
              <a:t>2a) Agenten agieren zufällig, aber auf eigene Faust</a:t>
            </a:r>
          </a:p>
          <a:p>
            <a:pPr>
              <a:spcBef>
                <a:spcPct val="50000"/>
              </a:spcBef>
              <a:defRPr/>
            </a:pPr>
            <a:r>
              <a:rPr lang="de-DE" sz="1600">
                <a:latin typeface="+mn-lt"/>
              </a:rPr>
              <a:t>2b) Agenten interagieren zufällig</a:t>
            </a:r>
          </a:p>
          <a:p>
            <a:pPr>
              <a:spcBef>
                <a:spcPct val="50000"/>
              </a:spcBef>
              <a:defRPr/>
            </a:pPr>
            <a:endParaRPr lang="de-DE" sz="1600">
              <a:latin typeface="+mn-lt"/>
            </a:endParaRPr>
          </a:p>
        </p:txBody>
      </p:sp>
      <p:sp>
        <p:nvSpPr>
          <p:cNvPr id="31" name="Text Box 4"/>
          <p:cNvSpPr txBox="1">
            <a:spLocks noChangeArrowheads="1"/>
          </p:cNvSpPr>
          <p:nvPr/>
        </p:nvSpPr>
        <p:spPr bwMode="auto">
          <a:xfrm>
            <a:off x="355600" y="3132138"/>
            <a:ext cx="1803400" cy="338137"/>
          </a:xfrm>
          <a:prstGeom prst="rect">
            <a:avLst/>
          </a:prstGeom>
          <a:noFill/>
          <a:ln w="9525">
            <a:noFill/>
            <a:miter lim="800000"/>
            <a:headEnd/>
            <a:tailEnd/>
          </a:ln>
        </p:spPr>
        <p:txBody>
          <a:bodyPr>
            <a:spAutoFit/>
          </a:bodyPr>
          <a:lstStyle/>
          <a:p>
            <a:pPr>
              <a:spcBef>
                <a:spcPct val="50000"/>
              </a:spcBef>
              <a:defRPr/>
            </a:pPr>
            <a:r>
              <a:rPr lang="de-DE" sz="1600">
                <a:latin typeface="+mn-lt"/>
              </a:rPr>
              <a:t>Kein Zufall</a:t>
            </a:r>
          </a:p>
        </p:txBody>
      </p:sp>
      <p:sp>
        <p:nvSpPr>
          <p:cNvPr id="32" name="Text Box 5"/>
          <p:cNvSpPr txBox="1">
            <a:spLocks noChangeArrowheads="1"/>
          </p:cNvSpPr>
          <p:nvPr/>
        </p:nvSpPr>
        <p:spPr bwMode="auto">
          <a:xfrm>
            <a:off x="3244850" y="1401763"/>
            <a:ext cx="2603500" cy="2432050"/>
          </a:xfrm>
          <a:prstGeom prst="rect">
            <a:avLst/>
          </a:prstGeom>
          <a:noFill/>
          <a:ln w="9525">
            <a:noFill/>
            <a:miter lim="800000"/>
            <a:headEnd/>
            <a:tailEnd/>
          </a:ln>
        </p:spPr>
        <p:txBody>
          <a:bodyPr>
            <a:spAutoFit/>
          </a:bodyPr>
          <a:lstStyle/>
          <a:p>
            <a:pPr>
              <a:spcBef>
                <a:spcPct val="50000"/>
              </a:spcBef>
              <a:defRPr/>
            </a:pPr>
            <a:r>
              <a:rPr lang="de-DE" sz="1600">
                <a:latin typeface="+mn-lt"/>
              </a:rPr>
              <a:t>Zufall unwesentlich</a:t>
            </a:r>
          </a:p>
          <a:p>
            <a:pPr>
              <a:spcBef>
                <a:spcPct val="50000"/>
              </a:spcBef>
              <a:defRPr/>
            </a:pPr>
            <a:r>
              <a:rPr lang="de-DE" sz="1600">
                <a:latin typeface="+mn-lt"/>
              </a:rPr>
              <a:t>Statistische Gesetze (H. Hörz)</a:t>
            </a:r>
          </a:p>
          <a:p>
            <a:pPr>
              <a:spcBef>
                <a:spcPct val="50000"/>
              </a:spcBef>
              <a:defRPr/>
            </a:pPr>
            <a:r>
              <a:rPr lang="de-DE" sz="1600">
                <a:latin typeface="+mn-lt"/>
              </a:rPr>
              <a:t>In der Ökonometrie   /Regressionsanalyse wird Zufall als Fehler oder Restgröße behandelt</a:t>
            </a:r>
          </a:p>
          <a:p>
            <a:pPr>
              <a:spcBef>
                <a:spcPct val="50000"/>
              </a:spcBef>
              <a:defRPr/>
            </a:pPr>
            <a:endParaRPr lang="de-DE" sz="1600">
              <a:latin typeface="+mn-lt"/>
            </a:endParaRPr>
          </a:p>
        </p:txBody>
      </p:sp>
      <p:grpSp>
        <p:nvGrpSpPr>
          <p:cNvPr id="5" name="Group 6"/>
          <p:cNvGrpSpPr>
            <a:grpSpLocks/>
          </p:cNvGrpSpPr>
          <p:nvPr/>
        </p:nvGrpSpPr>
        <p:grpSpPr bwMode="auto">
          <a:xfrm>
            <a:off x="3241675" y="5483225"/>
            <a:ext cx="2247900" cy="712788"/>
            <a:chOff x="1886" y="3573"/>
            <a:chExt cx="1382" cy="449"/>
          </a:xfrm>
        </p:grpSpPr>
        <p:sp>
          <p:nvSpPr>
            <p:cNvPr id="34" name="Line 7"/>
            <p:cNvSpPr>
              <a:spLocks noChangeShapeType="1"/>
            </p:cNvSpPr>
            <p:nvPr/>
          </p:nvSpPr>
          <p:spPr bwMode="auto">
            <a:xfrm flipH="1">
              <a:off x="1886" y="3573"/>
              <a:ext cx="1120" cy="0"/>
            </a:xfrm>
            <a:prstGeom prst="line">
              <a:avLst/>
            </a:prstGeom>
            <a:noFill/>
            <a:ln w="57150">
              <a:solidFill>
                <a:srgbClr val="0000FF"/>
              </a:solidFill>
              <a:round/>
              <a:headEnd type="triangle" w="med" len="med"/>
              <a:tailEnd/>
            </a:ln>
          </p:spPr>
          <p:txBody>
            <a:bodyPr/>
            <a:lstStyle/>
            <a:p>
              <a:pPr>
                <a:defRPr/>
              </a:pPr>
              <a:endParaRPr lang="es-ES_tradnl" sz="1600">
                <a:latin typeface="+mn-lt"/>
              </a:endParaRPr>
            </a:p>
          </p:txBody>
        </p:sp>
        <p:grpSp>
          <p:nvGrpSpPr>
            <p:cNvPr id="6" name="Group 8"/>
            <p:cNvGrpSpPr>
              <a:grpSpLocks/>
            </p:cNvGrpSpPr>
            <p:nvPr/>
          </p:nvGrpSpPr>
          <p:grpSpPr bwMode="auto">
            <a:xfrm>
              <a:off x="1980" y="3624"/>
              <a:ext cx="1288" cy="398"/>
              <a:chOff x="3860" y="3616"/>
              <a:chExt cx="1288" cy="398"/>
            </a:xfrm>
          </p:grpSpPr>
          <p:sp>
            <p:nvSpPr>
              <p:cNvPr id="36" name="Line 9"/>
              <p:cNvSpPr>
                <a:spLocks noChangeShapeType="1"/>
              </p:cNvSpPr>
              <p:nvPr/>
            </p:nvSpPr>
            <p:spPr bwMode="auto">
              <a:xfrm flipV="1">
                <a:off x="4608" y="3616"/>
                <a:ext cx="61" cy="48"/>
              </a:xfrm>
              <a:prstGeom prst="line">
                <a:avLst/>
              </a:prstGeom>
              <a:noFill/>
              <a:ln w="28575">
                <a:solidFill>
                  <a:srgbClr val="0000FF"/>
                </a:solidFill>
                <a:round/>
                <a:headEnd/>
                <a:tailEnd/>
              </a:ln>
            </p:spPr>
            <p:txBody>
              <a:bodyPr/>
              <a:lstStyle/>
              <a:p>
                <a:pPr>
                  <a:defRPr/>
                </a:pPr>
                <a:endParaRPr lang="es-ES_tradnl" sz="1600">
                  <a:latin typeface="+mn-lt"/>
                </a:endParaRPr>
              </a:p>
            </p:txBody>
          </p:sp>
          <p:sp>
            <p:nvSpPr>
              <p:cNvPr id="37" name="Text Box 10"/>
              <p:cNvSpPr txBox="1">
                <a:spLocks noChangeArrowheads="1"/>
              </p:cNvSpPr>
              <p:nvPr/>
            </p:nvSpPr>
            <p:spPr bwMode="auto">
              <a:xfrm>
                <a:off x="3860" y="3646"/>
                <a:ext cx="1288" cy="368"/>
              </a:xfrm>
              <a:prstGeom prst="rect">
                <a:avLst/>
              </a:prstGeom>
              <a:noFill/>
              <a:ln w="9525">
                <a:noFill/>
                <a:miter lim="800000"/>
                <a:headEnd/>
                <a:tailEnd/>
              </a:ln>
            </p:spPr>
            <p:txBody>
              <a:bodyPr>
                <a:spAutoFit/>
              </a:bodyPr>
              <a:lstStyle/>
              <a:p>
                <a:pPr algn="l">
                  <a:defRPr/>
                </a:pPr>
                <a:r>
                  <a:rPr lang="de-DE" sz="1600" dirty="0">
                    <a:solidFill>
                      <a:srgbClr val="0000FF"/>
                    </a:solidFill>
                    <a:latin typeface="+mn-lt"/>
                  </a:rPr>
                  <a:t>  </a:t>
                </a:r>
                <a:r>
                  <a:rPr lang="de-DE" sz="1600" dirty="0" smtClean="0">
                    <a:solidFill>
                      <a:srgbClr val="0000FF"/>
                    </a:solidFill>
                    <a:latin typeface="+mn-lt"/>
                  </a:rPr>
                  <a:t>   </a:t>
                </a:r>
                <a:r>
                  <a:rPr lang="de-DE" sz="1600" dirty="0" err="1" smtClean="0">
                    <a:solidFill>
                      <a:srgbClr val="0000FF"/>
                    </a:solidFill>
                    <a:latin typeface="+mn-lt"/>
                  </a:rPr>
                  <a:t>prognostiz</a:t>
                </a:r>
                <a:r>
                  <a:rPr lang="de-DE" sz="1600" dirty="0">
                    <a:solidFill>
                      <a:srgbClr val="0000FF"/>
                    </a:solidFill>
                    <a:latin typeface="+mn-lt"/>
                  </a:rPr>
                  <a:t>. y</a:t>
                </a:r>
              </a:p>
              <a:p>
                <a:pPr>
                  <a:defRPr/>
                </a:pPr>
                <a:r>
                  <a:rPr lang="de-DE" sz="1600" dirty="0">
                    <a:solidFill>
                      <a:srgbClr val="0000FF"/>
                    </a:solidFill>
                    <a:latin typeface="+mn-lt"/>
                  </a:rPr>
                  <a:t>deterministischer Teil</a:t>
                </a:r>
              </a:p>
            </p:txBody>
          </p:sp>
          <p:sp>
            <p:nvSpPr>
              <p:cNvPr id="38" name="Line 11"/>
              <p:cNvSpPr>
                <a:spLocks noChangeShapeType="1"/>
              </p:cNvSpPr>
              <p:nvPr/>
            </p:nvSpPr>
            <p:spPr bwMode="auto">
              <a:xfrm flipH="1" flipV="1">
                <a:off x="4665" y="3617"/>
                <a:ext cx="64" cy="48"/>
              </a:xfrm>
              <a:prstGeom prst="line">
                <a:avLst/>
              </a:prstGeom>
              <a:noFill/>
              <a:ln w="28575">
                <a:solidFill>
                  <a:srgbClr val="0000FF"/>
                </a:solidFill>
                <a:round/>
                <a:headEnd/>
                <a:tailEnd/>
              </a:ln>
            </p:spPr>
            <p:txBody>
              <a:bodyPr/>
              <a:lstStyle/>
              <a:p>
                <a:pPr>
                  <a:defRPr/>
                </a:pPr>
                <a:endParaRPr lang="es-ES_tradnl" sz="1600">
                  <a:latin typeface="+mn-lt"/>
                </a:endParaRPr>
              </a:p>
            </p:txBody>
          </p:sp>
        </p:grpSp>
      </p:grpSp>
      <p:grpSp>
        <p:nvGrpSpPr>
          <p:cNvPr id="7" name="Group 12"/>
          <p:cNvGrpSpPr>
            <a:grpSpLocks/>
          </p:cNvGrpSpPr>
          <p:nvPr/>
        </p:nvGrpSpPr>
        <p:grpSpPr bwMode="auto">
          <a:xfrm>
            <a:off x="4384675" y="4421188"/>
            <a:ext cx="2609850" cy="1082675"/>
            <a:chOff x="2708" y="2892"/>
            <a:chExt cx="1214" cy="682"/>
          </a:xfrm>
        </p:grpSpPr>
        <p:sp>
          <p:nvSpPr>
            <p:cNvPr id="40" name="Line 13"/>
            <p:cNvSpPr>
              <a:spLocks noChangeShapeType="1"/>
            </p:cNvSpPr>
            <p:nvPr/>
          </p:nvSpPr>
          <p:spPr bwMode="auto">
            <a:xfrm flipH="1">
              <a:off x="3015" y="2950"/>
              <a:ext cx="0" cy="624"/>
            </a:xfrm>
            <a:prstGeom prst="line">
              <a:avLst/>
            </a:prstGeom>
            <a:noFill/>
            <a:ln w="57150">
              <a:solidFill>
                <a:srgbClr val="FF0000"/>
              </a:solidFill>
              <a:round/>
              <a:headEnd type="triangle" w="med" len="med"/>
              <a:tailEnd/>
            </a:ln>
          </p:spPr>
          <p:txBody>
            <a:bodyPr/>
            <a:lstStyle/>
            <a:p>
              <a:pPr>
                <a:defRPr/>
              </a:pPr>
              <a:endParaRPr lang="es-ES_tradnl" sz="1600">
                <a:latin typeface="+mn-lt"/>
              </a:endParaRPr>
            </a:p>
          </p:txBody>
        </p:sp>
        <p:sp>
          <p:nvSpPr>
            <p:cNvPr id="41" name="Text Box 14"/>
            <p:cNvSpPr txBox="1">
              <a:spLocks noChangeArrowheads="1"/>
            </p:cNvSpPr>
            <p:nvPr/>
          </p:nvSpPr>
          <p:spPr bwMode="auto">
            <a:xfrm>
              <a:off x="2806" y="3215"/>
              <a:ext cx="252" cy="233"/>
            </a:xfrm>
            <a:prstGeom prst="rect">
              <a:avLst/>
            </a:prstGeom>
            <a:noFill/>
            <a:ln w="9525">
              <a:noFill/>
              <a:miter lim="800000"/>
              <a:headEnd/>
              <a:tailEnd/>
            </a:ln>
          </p:spPr>
          <p:txBody>
            <a:bodyPr>
              <a:spAutoFit/>
            </a:bodyPr>
            <a:lstStyle/>
            <a:p>
              <a:pPr>
                <a:spcBef>
                  <a:spcPct val="50000"/>
                </a:spcBef>
                <a:defRPr/>
              </a:pPr>
              <a:r>
                <a:rPr lang="de-DE" sz="1800" b="1">
                  <a:latin typeface="+mn-lt"/>
                </a:rPr>
                <a:t>.</a:t>
              </a:r>
            </a:p>
          </p:txBody>
        </p:sp>
        <p:sp>
          <p:nvSpPr>
            <p:cNvPr id="42" name="Freeform 15"/>
            <p:cNvSpPr>
              <a:spLocks/>
            </p:cNvSpPr>
            <p:nvPr/>
          </p:nvSpPr>
          <p:spPr bwMode="auto">
            <a:xfrm>
              <a:off x="2708" y="3296"/>
              <a:ext cx="276" cy="272"/>
            </a:xfrm>
            <a:custGeom>
              <a:avLst/>
              <a:gdLst>
                <a:gd name="T0" fmla="*/ 1 w 548"/>
                <a:gd name="T1" fmla="*/ 0 h 560"/>
                <a:gd name="T2" fmla="*/ 1 w 548"/>
                <a:gd name="T3" fmla="*/ 0 h 560"/>
                <a:gd name="T4" fmla="*/ 1 w 548"/>
                <a:gd name="T5" fmla="*/ 0 h 560"/>
                <a:gd name="T6" fmla="*/ 1 w 548"/>
                <a:gd name="T7" fmla="*/ 0 h 560"/>
                <a:gd name="T8" fmla="*/ 1 w 548"/>
                <a:gd name="T9" fmla="*/ 0 h 560"/>
                <a:gd name="T10" fmla="*/ 1 w 548"/>
                <a:gd name="T11" fmla="*/ 0 h 560"/>
                <a:gd name="T12" fmla="*/ 1 w 548"/>
                <a:gd name="T13" fmla="*/ 0 h 560"/>
                <a:gd name="T14" fmla="*/ 1 w 548"/>
                <a:gd name="T15" fmla="*/ 0 h 560"/>
                <a:gd name="T16" fmla="*/ 1 w 548"/>
                <a:gd name="T17" fmla="*/ 0 h 560"/>
                <a:gd name="T18" fmla="*/ 1 w 548"/>
                <a:gd name="T19" fmla="*/ 0 h 560"/>
                <a:gd name="T20" fmla="*/ 1 w 548"/>
                <a:gd name="T21" fmla="*/ 0 h 560"/>
                <a:gd name="T22" fmla="*/ 1 w 548"/>
                <a:gd name="T23" fmla="*/ 0 h 5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8"/>
                <a:gd name="T37" fmla="*/ 0 h 560"/>
                <a:gd name="T38" fmla="*/ 548 w 548"/>
                <a:gd name="T39" fmla="*/ 560 h 5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8" h="560">
                  <a:moveTo>
                    <a:pt x="12" y="560"/>
                  </a:moveTo>
                  <a:cubicBezTo>
                    <a:pt x="0" y="490"/>
                    <a:pt x="4" y="422"/>
                    <a:pt x="20" y="352"/>
                  </a:cubicBezTo>
                  <a:cubicBezTo>
                    <a:pt x="30" y="306"/>
                    <a:pt x="22" y="290"/>
                    <a:pt x="60" y="264"/>
                  </a:cubicBezTo>
                  <a:cubicBezTo>
                    <a:pt x="85" y="226"/>
                    <a:pt x="73" y="249"/>
                    <a:pt x="92" y="192"/>
                  </a:cubicBezTo>
                  <a:cubicBezTo>
                    <a:pt x="95" y="183"/>
                    <a:pt x="109" y="182"/>
                    <a:pt x="116" y="176"/>
                  </a:cubicBezTo>
                  <a:cubicBezTo>
                    <a:pt x="133" y="161"/>
                    <a:pt x="148" y="144"/>
                    <a:pt x="164" y="128"/>
                  </a:cubicBezTo>
                  <a:cubicBezTo>
                    <a:pt x="171" y="121"/>
                    <a:pt x="173" y="111"/>
                    <a:pt x="180" y="104"/>
                  </a:cubicBezTo>
                  <a:cubicBezTo>
                    <a:pt x="203" y="81"/>
                    <a:pt x="202" y="93"/>
                    <a:pt x="228" y="80"/>
                  </a:cubicBezTo>
                  <a:cubicBezTo>
                    <a:pt x="294" y="47"/>
                    <a:pt x="320" y="32"/>
                    <a:pt x="396" y="24"/>
                  </a:cubicBezTo>
                  <a:cubicBezTo>
                    <a:pt x="412" y="19"/>
                    <a:pt x="428" y="13"/>
                    <a:pt x="444" y="8"/>
                  </a:cubicBezTo>
                  <a:cubicBezTo>
                    <a:pt x="452" y="5"/>
                    <a:pt x="468" y="0"/>
                    <a:pt x="468" y="0"/>
                  </a:cubicBezTo>
                  <a:cubicBezTo>
                    <a:pt x="527" y="10"/>
                    <a:pt x="500" y="8"/>
                    <a:pt x="548" y="8"/>
                  </a:cubicBezTo>
                </a:path>
              </a:pathLst>
            </a:custGeom>
            <a:noFill/>
            <a:ln w="9525">
              <a:solidFill>
                <a:schemeClr val="tx1"/>
              </a:solidFill>
              <a:round/>
              <a:headEnd/>
              <a:tailEnd/>
            </a:ln>
          </p:spPr>
          <p:txBody>
            <a:bodyPr/>
            <a:lstStyle/>
            <a:p>
              <a:pPr>
                <a:defRPr/>
              </a:pPr>
              <a:endParaRPr lang="es-ES_tradnl" sz="1600">
                <a:latin typeface="+mn-lt"/>
              </a:endParaRPr>
            </a:p>
          </p:txBody>
        </p:sp>
        <p:sp>
          <p:nvSpPr>
            <p:cNvPr id="43" name="Text Box 16"/>
            <p:cNvSpPr txBox="1">
              <a:spLocks noChangeArrowheads="1"/>
            </p:cNvSpPr>
            <p:nvPr/>
          </p:nvSpPr>
          <p:spPr bwMode="auto">
            <a:xfrm>
              <a:off x="3058" y="2892"/>
              <a:ext cx="864" cy="523"/>
            </a:xfrm>
            <a:prstGeom prst="rect">
              <a:avLst/>
            </a:prstGeom>
            <a:noFill/>
            <a:ln w="9525">
              <a:noFill/>
              <a:miter lim="800000"/>
              <a:headEnd/>
              <a:tailEnd/>
            </a:ln>
          </p:spPr>
          <p:txBody>
            <a:bodyPr>
              <a:spAutoFit/>
            </a:bodyPr>
            <a:lstStyle/>
            <a:p>
              <a:pPr algn="l">
                <a:defRPr/>
              </a:pPr>
              <a:r>
                <a:rPr lang="de-DE" sz="1600" dirty="0">
                  <a:solidFill>
                    <a:srgbClr val="CC6600"/>
                  </a:solidFill>
                  <a:latin typeface="+mn-lt"/>
                </a:rPr>
                <a:t>  </a:t>
              </a:r>
              <a:r>
                <a:rPr lang="de-DE" sz="1600" dirty="0" smtClean="0">
                  <a:solidFill>
                    <a:srgbClr val="CC6600"/>
                  </a:solidFill>
                  <a:latin typeface="+mn-lt"/>
                </a:rPr>
                <a:t> e </a:t>
              </a:r>
              <a:endParaRPr lang="de-DE" sz="1600" dirty="0">
                <a:solidFill>
                  <a:srgbClr val="CC6600"/>
                </a:solidFill>
                <a:latin typeface="+mn-lt"/>
              </a:endParaRPr>
            </a:p>
            <a:p>
              <a:pPr algn="l">
                <a:defRPr/>
              </a:pPr>
              <a:r>
                <a:rPr lang="de-DE" sz="1600" dirty="0">
                  <a:solidFill>
                    <a:srgbClr val="CC6600"/>
                  </a:solidFill>
                  <a:latin typeface="+mn-lt"/>
                </a:rPr>
                <a:t>Fehler,</a:t>
              </a:r>
            </a:p>
            <a:p>
              <a:pPr>
                <a:defRPr/>
              </a:pPr>
              <a:r>
                <a:rPr lang="de-DE" sz="1600" dirty="0">
                  <a:solidFill>
                    <a:srgbClr val="CC6600"/>
                  </a:solidFill>
                  <a:latin typeface="+mn-lt"/>
                </a:rPr>
                <a:t>stochastischer Teil</a:t>
              </a:r>
            </a:p>
          </p:txBody>
        </p:sp>
        <p:sp>
          <p:nvSpPr>
            <p:cNvPr id="44" name="Line 17"/>
            <p:cNvSpPr>
              <a:spLocks noChangeShapeType="1"/>
            </p:cNvSpPr>
            <p:nvPr/>
          </p:nvSpPr>
          <p:spPr bwMode="auto">
            <a:xfrm flipV="1">
              <a:off x="3113" y="2921"/>
              <a:ext cx="64" cy="48"/>
            </a:xfrm>
            <a:prstGeom prst="line">
              <a:avLst/>
            </a:prstGeom>
            <a:noFill/>
            <a:ln w="28575">
              <a:solidFill>
                <a:srgbClr val="FF0000"/>
              </a:solidFill>
              <a:round/>
              <a:headEnd/>
              <a:tailEnd/>
            </a:ln>
          </p:spPr>
          <p:txBody>
            <a:bodyPr/>
            <a:lstStyle/>
            <a:p>
              <a:pPr>
                <a:defRPr/>
              </a:pPr>
              <a:endParaRPr lang="es-ES_tradnl" sz="1600">
                <a:latin typeface="+mn-lt"/>
              </a:endParaRPr>
            </a:p>
          </p:txBody>
        </p:sp>
        <p:sp>
          <p:nvSpPr>
            <p:cNvPr id="45" name="Line 18"/>
            <p:cNvSpPr>
              <a:spLocks noChangeShapeType="1"/>
            </p:cNvSpPr>
            <p:nvPr/>
          </p:nvSpPr>
          <p:spPr bwMode="auto">
            <a:xfrm flipH="1" flipV="1">
              <a:off x="3170" y="2922"/>
              <a:ext cx="64" cy="48"/>
            </a:xfrm>
            <a:prstGeom prst="line">
              <a:avLst/>
            </a:prstGeom>
            <a:noFill/>
            <a:ln w="28575">
              <a:solidFill>
                <a:srgbClr val="FF0000"/>
              </a:solidFill>
              <a:round/>
              <a:headEnd/>
              <a:tailEnd/>
            </a:ln>
          </p:spPr>
          <p:txBody>
            <a:bodyPr/>
            <a:lstStyle/>
            <a:p>
              <a:pPr>
                <a:defRPr/>
              </a:pPr>
              <a:endParaRPr lang="es-ES_tradnl" sz="1600">
                <a:latin typeface="+mn-lt"/>
              </a:endParaRPr>
            </a:p>
          </p:txBody>
        </p:sp>
      </p:grpSp>
      <p:grpSp>
        <p:nvGrpSpPr>
          <p:cNvPr id="8" name="Group 19"/>
          <p:cNvGrpSpPr>
            <a:grpSpLocks/>
          </p:cNvGrpSpPr>
          <p:nvPr/>
        </p:nvGrpSpPr>
        <p:grpSpPr bwMode="auto">
          <a:xfrm>
            <a:off x="2906713" y="4294188"/>
            <a:ext cx="2139950" cy="1597025"/>
            <a:chOff x="1673" y="2824"/>
            <a:chExt cx="1348" cy="1006"/>
          </a:xfrm>
        </p:grpSpPr>
        <p:sp>
          <p:nvSpPr>
            <p:cNvPr id="47" name="Line 20"/>
            <p:cNvSpPr>
              <a:spLocks noChangeShapeType="1"/>
            </p:cNvSpPr>
            <p:nvPr/>
          </p:nvSpPr>
          <p:spPr bwMode="auto">
            <a:xfrm rot="10800000" flipH="1">
              <a:off x="1893" y="2940"/>
              <a:ext cx="1128" cy="640"/>
            </a:xfrm>
            <a:prstGeom prst="line">
              <a:avLst/>
            </a:prstGeom>
            <a:noFill/>
            <a:ln w="57150">
              <a:solidFill>
                <a:schemeClr val="tx1"/>
              </a:solidFill>
              <a:round/>
              <a:headEnd type="oval" w="med" len="med"/>
              <a:tailEnd type="triangle" w="med" len="med"/>
            </a:ln>
          </p:spPr>
          <p:txBody>
            <a:bodyPr/>
            <a:lstStyle/>
            <a:p>
              <a:pPr>
                <a:defRPr/>
              </a:pPr>
              <a:endParaRPr lang="es-ES_tradnl" sz="1600">
                <a:latin typeface="+mn-lt"/>
              </a:endParaRPr>
            </a:p>
          </p:txBody>
        </p:sp>
        <p:sp>
          <p:nvSpPr>
            <p:cNvPr id="48" name="Text Box 21"/>
            <p:cNvSpPr txBox="1">
              <a:spLocks noChangeArrowheads="1"/>
            </p:cNvSpPr>
            <p:nvPr/>
          </p:nvSpPr>
          <p:spPr bwMode="auto">
            <a:xfrm>
              <a:off x="1854" y="2824"/>
              <a:ext cx="1138" cy="213"/>
            </a:xfrm>
            <a:prstGeom prst="rect">
              <a:avLst/>
            </a:prstGeom>
            <a:noFill/>
            <a:ln w="9525">
              <a:noFill/>
              <a:miter lim="800000"/>
              <a:headEnd/>
              <a:tailEnd/>
            </a:ln>
          </p:spPr>
          <p:txBody>
            <a:bodyPr>
              <a:spAutoFit/>
            </a:bodyPr>
            <a:lstStyle/>
            <a:p>
              <a:pPr>
                <a:spcBef>
                  <a:spcPct val="50000"/>
                </a:spcBef>
                <a:defRPr/>
              </a:pPr>
              <a:r>
                <a:rPr lang="de-DE" sz="1600">
                  <a:latin typeface="+mn-lt"/>
                </a:rPr>
                <a:t>„beobachtetes“ y</a:t>
              </a:r>
            </a:p>
          </p:txBody>
        </p:sp>
        <p:sp>
          <p:nvSpPr>
            <p:cNvPr id="49" name="Text Box 22"/>
            <p:cNvSpPr txBox="1">
              <a:spLocks noChangeArrowheads="1"/>
            </p:cNvSpPr>
            <p:nvPr/>
          </p:nvSpPr>
          <p:spPr bwMode="auto">
            <a:xfrm>
              <a:off x="1673" y="3617"/>
              <a:ext cx="256" cy="213"/>
            </a:xfrm>
            <a:prstGeom prst="rect">
              <a:avLst/>
            </a:prstGeom>
            <a:noFill/>
            <a:ln w="9525">
              <a:noFill/>
              <a:miter lim="800000"/>
              <a:headEnd/>
              <a:tailEnd/>
            </a:ln>
          </p:spPr>
          <p:txBody>
            <a:bodyPr>
              <a:spAutoFit/>
            </a:bodyPr>
            <a:lstStyle/>
            <a:p>
              <a:pPr>
                <a:spcBef>
                  <a:spcPct val="50000"/>
                </a:spcBef>
                <a:defRPr/>
              </a:pPr>
              <a:r>
                <a:rPr lang="de-DE" sz="1600">
                  <a:latin typeface="+mn-lt"/>
                </a:rPr>
                <a:t>y</a:t>
              </a:r>
            </a:p>
          </p:txBody>
        </p:sp>
        <p:sp>
          <p:nvSpPr>
            <p:cNvPr id="50" name="Line 23"/>
            <p:cNvSpPr>
              <a:spLocks noChangeShapeType="1"/>
            </p:cNvSpPr>
            <p:nvPr/>
          </p:nvSpPr>
          <p:spPr bwMode="auto">
            <a:xfrm flipV="1">
              <a:off x="1696" y="3664"/>
              <a:ext cx="128" cy="0"/>
            </a:xfrm>
            <a:prstGeom prst="line">
              <a:avLst/>
            </a:prstGeom>
            <a:noFill/>
            <a:ln w="28575">
              <a:solidFill>
                <a:schemeClr val="tx1"/>
              </a:solidFill>
              <a:round/>
              <a:headEnd/>
              <a:tailEnd/>
            </a:ln>
          </p:spPr>
          <p:txBody>
            <a:bodyPr/>
            <a:lstStyle/>
            <a:p>
              <a:pPr>
                <a:defRPr/>
              </a:pPr>
              <a:endParaRPr lang="es-ES_tradnl" sz="1600">
                <a:latin typeface="+mn-lt"/>
              </a:endParaRPr>
            </a:p>
          </p:txBody>
        </p:sp>
      </p:grpSp>
      <p:sp>
        <p:nvSpPr>
          <p:cNvPr id="46"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1" u="none" strike="noStrike" kern="1200" cap="none" spc="0" normalizeH="0" baseline="0" noProof="0" dirty="0" smtClean="0">
                <a:ln>
                  <a:noFill/>
                </a:ln>
                <a:solidFill>
                  <a:schemeClr val="accent2"/>
                </a:solidFill>
                <a:effectLst/>
                <a:uLnTx/>
                <a:uFillTx/>
                <a:latin typeface="+mj-lt"/>
                <a:ea typeface="+mj-ea"/>
                <a:cs typeface="+mj-cs"/>
              </a:rPr>
              <a:t>    Wie kann der Zufall behandelt werden?</a:t>
            </a:r>
            <a:r>
              <a:rPr kumimoji="0" lang="de-DE" sz="2400" b="0" i="0" u="none" strike="noStrike" kern="1200" cap="none" spc="0" normalizeH="0" baseline="0" noProof="0" dirty="0" smtClean="0">
                <a:ln>
                  <a:noFill/>
                </a:ln>
                <a:solidFill>
                  <a:schemeClr val="tx1"/>
                </a:solidFill>
                <a:effectLst/>
                <a:uLnTx/>
                <a:uFillTx/>
                <a:latin typeface="+mj-lt"/>
                <a:ea typeface="+mj-ea"/>
                <a:cs typeface="+mj-cs"/>
              </a:rPr>
              <a:t/>
            </a:r>
            <a:br>
              <a:rPr kumimoji="0" lang="de-DE" sz="2400" b="0" i="0" u="none" strike="noStrike" kern="1200" cap="none" spc="0" normalizeH="0" baseline="0" noProof="0" dirty="0" smtClean="0">
                <a:ln>
                  <a:noFill/>
                </a:ln>
                <a:solidFill>
                  <a:schemeClr val="tx1"/>
                </a:solidFill>
                <a:effectLst/>
                <a:uLnTx/>
                <a:uFillTx/>
                <a:latin typeface="+mj-lt"/>
                <a:ea typeface="+mj-ea"/>
                <a:cs typeface="+mj-cs"/>
              </a:rPr>
            </a:br>
            <a:r>
              <a:rPr kumimoji="0" lang="de-DE" sz="2400" b="0" i="0" u="none" strike="noStrike" kern="1200" cap="none" spc="0" normalizeH="0" baseline="0" noProof="0" dirty="0" smtClean="0">
                <a:ln>
                  <a:noFill/>
                </a:ln>
                <a:solidFill>
                  <a:schemeClr val="tx1"/>
                </a:solidFill>
                <a:effectLst/>
                <a:uLnTx/>
                <a:uFillTx/>
                <a:latin typeface="+mj-lt"/>
                <a:ea typeface="+mj-ea"/>
                <a:cs typeface="+mj-cs"/>
              </a:rPr>
              <a:t> </a:t>
            </a:r>
            <a:br>
              <a:rPr kumimoji="0" lang="de-DE" sz="2400" b="0" i="0" u="none" strike="noStrike" kern="1200" cap="none" spc="0" normalizeH="0" baseline="0" noProof="0" dirty="0" smtClean="0">
                <a:ln>
                  <a:noFill/>
                </a:ln>
                <a:solidFill>
                  <a:schemeClr val="tx1"/>
                </a:solidFill>
                <a:effectLst/>
                <a:uLnTx/>
                <a:uFillTx/>
                <a:latin typeface="+mj-lt"/>
                <a:ea typeface="+mj-ea"/>
                <a:cs typeface="+mj-cs"/>
              </a:rPr>
            </a:br>
            <a:r>
              <a:rPr kumimoji="0" lang="de-DE" sz="2400" b="0" i="0" u="none" strike="noStrike" kern="1200" cap="none" spc="0" normalizeH="0" baseline="0" noProof="0" dirty="0" smtClean="0">
                <a:ln>
                  <a:noFill/>
                </a:ln>
                <a:solidFill>
                  <a:schemeClr val="tx1"/>
                </a:solidFill>
                <a:effectLst/>
                <a:uLnTx/>
                <a:uFillTx/>
                <a:latin typeface="+mj-lt"/>
                <a:ea typeface="+mj-ea"/>
                <a:cs typeface="+mj-cs"/>
              </a:rPr>
              <a:t>    </a:t>
            </a:r>
            <a:r>
              <a:rPr kumimoji="0" lang="de-DE" sz="1800" b="0" i="0" u="none" strike="noStrike" kern="1200" cap="none" spc="0" normalizeH="0" baseline="0" noProof="0" dirty="0" smtClean="0">
                <a:ln>
                  <a:noFill/>
                </a:ln>
                <a:solidFill>
                  <a:schemeClr val="tx1"/>
                </a:solidFill>
                <a:effectLst/>
                <a:uLnTx/>
                <a:uFillTx/>
                <a:latin typeface="+mj-lt"/>
                <a:ea typeface="+mj-ea"/>
                <a:cs typeface="+mj-cs"/>
              </a:rPr>
              <a:t>Kybernetik 0. Ordnung                 Kybernetik 1. Ordnung </a:t>
            </a:r>
            <a:r>
              <a:rPr kumimoji="0" lang="de-DE" sz="1400" b="0" i="0" u="none" strike="noStrike" kern="1200" cap="none" spc="0" normalizeH="0" baseline="0" noProof="0" dirty="0" smtClean="0">
                <a:ln>
                  <a:noFill/>
                </a:ln>
                <a:solidFill>
                  <a:schemeClr val="tx1"/>
                </a:solidFill>
                <a:effectLst/>
                <a:uLnTx/>
                <a:uFillTx/>
                <a:latin typeface="+mj-lt"/>
                <a:ea typeface="+mj-ea"/>
                <a:cs typeface="+mj-cs"/>
              </a:rPr>
              <a:t>               </a:t>
            </a:r>
            <a:r>
              <a:rPr kumimoji="0" lang="de-DE" sz="1800" b="0" i="0" u="none" strike="noStrike" kern="1200" cap="none" spc="0" normalizeH="0" baseline="0" noProof="0" dirty="0" smtClean="0">
                <a:ln>
                  <a:noFill/>
                </a:ln>
                <a:solidFill>
                  <a:schemeClr val="tx1"/>
                </a:solidFill>
                <a:effectLst/>
                <a:uLnTx/>
                <a:uFillTx/>
                <a:latin typeface="+mj-lt"/>
                <a:ea typeface="+mj-ea"/>
                <a:cs typeface="+mj-cs"/>
              </a:rPr>
              <a:t>Kybernetik 2. Ordnung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241675" y="5483225"/>
            <a:ext cx="1822450" cy="158750"/>
            <a:chOff x="1886" y="3573"/>
            <a:chExt cx="1120" cy="100"/>
          </a:xfrm>
        </p:grpSpPr>
        <p:sp>
          <p:nvSpPr>
            <p:cNvPr id="128035" name="Line 7"/>
            <p:cNvSpPr>
              <a:spLocks noChangeShapeType="1"/>
            </p:cNvSpPr>
            <p:nvPr/>
          </p:nvSpPr>
          <p:spPr bwMode="auto">
            <a:xfrm flipH="1">
              <a:off x="1886" y="3573"/>
              <a:ext cx="1120" cy="0"/>
            </a:xfrm>
            <a:prstGeom prst="line">
              <a:avLst/>
            </a:prstGeom>
            <a:noFill/>
            <a:ln w="57150">
              <a:solidFill>
                <a:srgbClr val="0000FF"/>
              </a:solidFill>
              <a:round/>
              <a:headEnd type="triangle" w="med" len="med"/>
              <a:tailEnd/>
            </a:ln>
          </p:spPr>
          <p:txBody>
            <a:bodyPr/>
            <a:lstStyle/>
            <a:p>
              <a:endParaRPr lang="en-US"/>
            </a:p>
          </p:txBody>
        </p:sp>
        <p:grpSp>
          <p:nvGrpSpPr>
            <p:cNvPr id="3" name="Group 8"/>
            <p:cNvGrpSpPr>
              <a:grpSpLocks/>
            </p:cNvGrpSpPr>
            <p:nvPr/>
          </p:nvGrpSpPr>
          <p:grpSpPr bwMode="auto">
            <a:xfrm>
              <a:off x="2728" y="3624"/>
              <a:ext cx="121" cy="49"/>
              <a:chOff x="4608" y="3616"/>
              <a:chExt cx="121" cy="49"/>
            </a:xfrm>
          </p:grpSpPr>
          <p:sp>
            <p:nvSpPr>
              <p:cNvPr id="128037" name="Line 9"/>
              <p:cNvSpPr>
                <a:spLocks noChangeShapeType="1"/>
              </p:cNvSpPr>
              <p:nvPr/>
            </p:nvSpPr>
            <p:spPr bwMode="auto">
              <a:xfrm flipV="1">
                <a:off x="4608" y="3616"/>
                <a:ext cx="64" cy="48"/>
              </a:xfrm>
              <a:prstGeom prst="line">
                <a:avLst/>
              </a:prstGeom>
              <a:noFill/>
              <a:ln w="28575">
                <a:solidFill>
                  <a:srgbClr val="0000FF"/>
                </a:solidFill>
                <a:round/>
                <a:headEnd/>
                <a:tailEnd/>
              </a:ln>
            </p:spPr>
            <p:txBody>
              <a:bodyPr/>
              <a:lstStyle/>
              <a:p>
                <a:endParaRPr lang="en-US"/>
              </a:p>
            </p:txBody>
          </p:sp>
          <p:sp>
            <p:nvSpPr>
              <p:cNvPr id="128038" name="Line 11"/>
              <p:cNvSpPr>
                <a:spLocks noChangeShapeType="1"/>
              </p:cNvSpPr>
              <p:nvPr/>
            </p:nvSpPr>
            <p:spPr bwMode="auto">
              <a:xfrm flipH="1" flipV="1">
                <a:off x="4665" y="3617"/>
                <a:ext cx="64" cy="48"/>
              </a:xfrm>
              <a:prstGeom prst="line">
                <a:avLst/>
              </a:prstGeom>
              <a:noFill/>
              <a:ln w="28575">
                <a:solidFill>
                  <a:srgbClr val="0000FF"/>
                </a:solidFill>
                <a:round/>
                <a:headEnd/>
                <a:tailEnd/>
              </a:ln>
            </p:spPr>
            <p:txBody>
              <a:bodyPr/>
              <a:lstStyle/>
              <a:p>
                <a:endParaRPr lang="en-US"/>
              </a:p>
            </p:txBody>
          </p:sp>
        </p:grpSp>
      </p:grpSp>
      <p:grpSp>
        <p:nvGrpSpPr>
          <p:cNvPr id="4" name="Group 12"/>
          <p:cNvGrpSpPr>
            <a:grpSpLocks/>
          </p:cNvGrpSpPr>
          <p:nvPr/>
        </p:nvGrpSpPr>
        <p:grpSpPr bwMode="auto">
          <a:xfrm>
            <a:off x="4384675" y="4467225"/>
            <a:ext cx="1130300" cy="1036638"/>
            <a:chOff x="2708" y="2921"/>
            <a:chExt cx="526" cy="653"/>
          </a:xfrm>
        </p:grpSpPr>
        <p:sp>
          <p:nvSpPr>
            <p:cNvPr id="128030" name="Line 13"/>
            <p:cNvSpPr>
              <a:spLocks noChangeShapeType="1"/>
            </p:cNvSpPr>
            <p:nvPr/>
          </p:nvSpPr>
          <p:spPr bwMode="auto">
            <a:xfrm flipH="1">
              <a:off x="3015" y="2950"/>
              <a:ext cx="0" cy="624"/>
            </a:xfrm>
            <a:prstGeom prst="line">
              <a:avLst/>
            </a:prstGeom>
            <a:noFill/>
            <a:ln w="57150">
              <a:solidFill>
                <a:srgbClr val="FF0000"/>
              </a:solidFill>
              <a:round/>
              <a:headEnd type="triangle" w="med" len="med"/>
              <a:tailEnd/>
            </a:ln>
          </p:spPr>
          <p:txBody>
            <a:bodyPr/>
            <a:lstStyle/>
            <a:p>
              <a:endParaRPr lang="en-US"/>
            </a:p>
          </p:txBody>
        </p:sp>
        <p:sp>
          <p:nvSpPr>
            <p:cNvPr id="128031" name="Text Box 14"/>
            <p:cNvSpPr txBox="1">
              <a:spLocks noChangeArrowheads="1"/>
            </p:cNvSpPr>
            <p:nvPr/>
          </p:nvSpPr>
          <p:spPr bwMode="auto">
            <a:xfrm>
              <a:off x="2806" y="3215"/>
              <a:ext cx="252" cy="327"/>
            </a:xfrm>
            <a:prstGeom prst="rect">
              <a:avLst/>
            </a:prstGeom>
            <a:noFill/>
            <a:ln w="9525">
              <a:noFill/>
              <a:miter lim="800000"/>
              <a:headEnd/>
              <a:tailEnd/>
            </a:ln>
          </p:spPr>
          <p:txBody>
            <a:bodyPr>
              <a:spAutoFit/>
            </a:bodyPr>
            <a:lstStyle/>
            <a:p>
              <a:pPr>
                <a:spcBef>
                  <a:spcPct val="50000"/>
                </a:spcBef>
              </a:pPr>
              <a:r>
                <a:rPr lang="de-DE" sz="2800" b="1"/>
                <a:t>.</a:t>
              </a:r>
            </a:p>
          </p:txBody>
        </p:sp>
        <p:sp>
          <p:nvSpPr>
            <p:cNvPr id="128032" name="Freeform 15"/>
            <p:cNvSpPr>
              <a:spLocks/>
            </p:cNvSpPr>
            <p:nvPr/>
          </p:nvSpPr>
          <p:spPr bwMode="auto">
            <a:xfrm>
              <a:off x="2708" y="3296"/>
              <a:ext cx="276" cy="272"/>
            </a:xfrm>
            <a:custGeom>
              <a:avLst/>
              <a:gdLst>
                <a:gd name="T0" fmla="*/ 1 w 548"/>
                <a:gd name="T1" fmla="*/ 0 h 560"/>
                <a:gd name="T2" fmla="*/ 1 w 548"/>
                <a:gd name="T3" fmla="*/ 0 h 560"/>
                <a:gd name="T4" fmla="*/ 1 w 548"/>
                <a:gd name="T5" fmla="*/ 0 h 560"/>
                <a:gd name="T6" fmla="*/ 1 w 548"/>
                <a:gd name="T7" fmla="*/ 0 h 560"/>
                <a:gd name="T8" fmla="*/ 1 w 548"/>
                <a:gd name="T9" fmla="*/ 0 h 560"/>
                <a:gd name="T10" fmla="*/ 1 w 548"/>
                <a:gd name="T11" fmla="*/ 0 h 560"/>
                <a:gd name="T12" fmla="*/ 1 w 548"/>
                <a:gd name="T13" fmla="*/ 0 h 560"/>
                <a:gd name="T14" fmla="*/ 1 w 548"/>
                <a:gd name="T15" fmla="*/ 0 h 560"/>
                <a:gd name="T16" fmla="*/ 1 w 548"/>
                <a:gd name="T17" fmla="*/ 0 h 560"/>
                <a:gd name="T18" fmla="*/ 1 w 548"/>
                <a:gd name="T19" fmla="*/ 0 h 560"/>
                <a:gd name="T20" fmla="*/ 1 w 548"/>
                <a:gd name="T21" fmla="*/ 0 h 560"/>
                <a:gd name="T22" fmla="*/ 1 w 548"/>
                <a:gd name="T23" fmla="*/ 0 h 5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8"/>
                <a:gd name="T37" fmla="*/ 0 h 560"/>
                <a:gd name="T38" fmla="*/ 548 w 548"/>
                <a:gd name="T39" fmla="*/ 560 h 5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8" h="560">
                  <a:moveTo>
                    <a:pt x="12" y="560"/>
                  </a:moveTo>
                  <a:cubicBezTo>
                    <a:pt x="0" y="490"/>
                    <a:pt x="4" y="422"/>
                    <a:pt x="20" y="352"/>
                  </a:cubicBezTo>
                  <a:cubicBezTo>
                    <a:pt x="30" y="306"/>
                    <a:pt x="22" y="290"/>
                    <a:pt x="60" y="264"/>
                  </a:cubicBezTo>
                  <a:cubicBezTo>
                    <a:pt x="85" y="226"/>
                    <a:pt x="73" y="249"/>
                    <a:pt x="92" y="192"/>
                  </a:cubicBezTo>
                  <a:cubicBezTo>
                    <a:pt x="95" y="183"/>
                    <a:pt x="109" y="182"/>
                    <a:pt x="116" y="176"/>
                  </a:cubicBezTo>
                  <a:cubicBezTo>
                    <a:pt x="133" y="161"/>
                    <a:pt x="148" y="144"/>
                    <a:pt x="164" y="128"/>
                  </a:cubicBezTo>
                  <a:cubicBezTo>
                    <a:pt x="171" y="121"/>
                    <a:pt x="173" y="111"/>
                    <a:pt x="180" y="104"/>
                  </a:cubicBezTo>
                  <a:cubicBezTo>
                    <a:pt x="203" y="81"/>
                    <a:pt x="202" y="93"/>
                    <a:pt x="228" y="80"/>
                  </a:cubicBezTo>
                  <a:cubicBezTo>
                    <a:pt x="294" y="47"/>
                    <a:pt x="320" y="32"/>
                    <a:pt x="396" y="24"/>
                  </a:cubicBezTo>
                  <a:cubicBezTo>
                    <a:pt x="412" y="19"/>
                    <a:pt x="428" y="13"/>
                    <a:pt x="444" y="8"/>
                  </a:cubicBezTo>
                  <a:cubicBezTo>
                    <a:pt x="452" y="5"/>
                    <a:pt x="468" y="0"/>
                    <a:pt x="468" y="0"/>
                  </a:cubicBezTo>
                  <a:cubicBezTo>
                    <a:pt x="527" y="10"/>
                    <a:pt x="500" y="8"/>
                    <a:pt x="548" y="8"/>
                  </a:cubicBezTo>
                </a:path>
              </a:pathLst>
            </a:custGeom>
            <a:noFill/>
            <a:ln w="9525">
              <a:solidFill>
                <a:schemeClr val="tx1"/>
              </a:solidFill>
              <a:round/>
              <a:headEnd/>
              <a:tailEnd/>
            </a:ln>
          </p:spPr>
          <p:txBody>
            <a:bodyPr/>
            <a:lstStyle/>
            <a:p>
              <a:endParaRPr lang="es-ES_tradnl"/>
            </a:p>
          </p:txBody>
        </p:sp>
        <p:sp>
          <p:nvSpPr>
            <p:cNvPr id="128033" name="Line 17"/>
            <p:cNvSpPr>
              <a:spLocks noChangeShapeType="1"/>
            </p:cNvSpPr>
            <p:nvPr/>
          </p:nvSpPr>
          <p:spPr bwMode="auto">
            <a:xfrm flipV="1">
              <a:off x="3113" y="2921"/>
              <a:ext cx="64" cy="48"/>
            </a:xfrm>
            <a:prstGeom prst="line">
              <a:avLst/>
            </a:prstGeom>
            <a:noFill/>
            <a:ln w="28575">
              <a:solidFill>
                <a:srgbClr val="FF0000"/>
              </a:solidFill>
              <a:round/>
              <a:headEnd/>
              <a:tailEnd/>
            </a:ln>
          </p:spPr>
          <p:txBody>
            <a:bodyPr/>
            <a:lstStyle/>
            <a:p>
              <a:endParaRPr lang="en-US"/>
            </a:p>
          </p:txBody>
        </p:sp>
        <p:sp>
          <p:nvSpPr>
            <p:cNvPr id="128034" name="Line 18"/>
            <p:cNvSpPr>
              <a:spLocks noChangeShapeType="1"/>
            </p:cNvSpPr>
            <p:nvPr/>
          </p:nvSpPr>
          <p:spPr bwMode="auto">
            <a:xfrm flipH="1" flipV="1">
              <a:off x="3170" y="2922"/>
              <a:ext cx="64" cy="48"/>
            </a:xfrm>
            <a:prstGeom prst="line">
              <a:avLst/>
            </a:prstGeom>
            <a:noFill/>
            <a:ln w="28575">
              <a:solidFill>
                <a:srgbClr val="FF0000"/>
              </a:solidFill>
              <a:round/>
              <a:headEnd/>
              <a:tailEnd/>
            </a:ln>
          </p:spPr>
          <p:txBody>
            <a:bodyPr/>
            <a:lstStyle/>
            <a:p>
              <a:endParaRPr lang="en-US"/>
            </a:p>
          </p:txBody>
        </p:sp>
      </p:grpSp>
      <p:sp>
        <p:nvSpPr>
          <p:cNvPr id="29" name="Text Box 25"/>
          <p:cNvSpPr txBox="1">
            <a:spLocks noChangeArrowheads="1"/>
          </p:cNvSpPr>
          <p:nvPr/>
        </p:nvSpPr>
        <p:spPr bwMode="auto">
          <a:xfrm>
            <a:off x="6356350" y="4330700"/>
            <a:ext cx="1855788" cy="338138"/>
          </a:xfrm>
          <a:prstGeom prst="rect">
            <a:avLst/>
          </a:prstGeom>
          <a:noFill/>
          <a:ln w="9525">
            <a:noFill/>
            <a:miter lim="800000"/>
            <a:headEnd/>
            <a:tailEnd/>
          </a:ln>
        </p:spPr>
        <p:txBody>
          <a:bodyPr>
            <a:spAutoFit/>
          </a:bodyPr>
          <a:lstStyle/>
          <a:p>
            <a:pPr>
              <a:spcBef>
                <a:spcPct val="50000"/>
              </a:spcBef>
              <a:defRPr/>
            </a:pPr>
            <a:r>
              <a:rPr lang="de-DE" sz="1600">
                <a:latin typeface="+mn-lt"/>
              </a:rPr>
              <a:t>„beobachtetes“ y</a:t>
            </a:r>
          </a:p>
        </p:txBody>
      </p:sp>
      <p:sp>
        <p:nvSpPr>
          <p:cNvPr id="30" name="Text Box 3"/>
          <p:cNvSpPr txBox="1">
            <a:spLocks noChangeArrowheads="1"/>
          </p:cNvSpPr>
          <p:nvPr/>
        </p:nvSpPr>
        <p:spPr bwMode="auto">
          <a:xfrm>
            <a:off x="6042025" y="1403350"/>
            <a:ext cx="2644775" cy="2185988"/>
          </a:xfrm>
          <a:prstGeom prst="rect">
            <a:avLst/>
          </a:prstGeom>
          <a:noFill/>
          <a:ln w="9525">
            <a:noFill/>
            <a:miter lim="800000"/>
            <a:headEnd/>
            <a:tailEnd/>
          </a:ln>
        </p:spPr>
        <p:txBody>
          <a:bodyPr>
            <a:spAutoFit/>
          </a:bodyPr>
          <a:lstStyle/>
          <a:p>
            <a:pPr>
              <a:spcBef>
                <a:spcPct val="50000"/>
              </a:spcBef>
              <a:defRPr/>
            </a:pPr>
            <a:r>
              <a:rPr lang="de-DE" sz="1600">
                <a:latin typeface="+mn-lt"/>
              </a:rPr>
              <a:t>Zufall wesentlich</a:t>
            </a:r>
          </a:p>
          <a:p>
            <a:pPr>
              <a:spcBef>
                <a:spcPct val="50000"/>
              </a:spcBef>
              <a:defRPr/>
            </a:pPr>
            <a:r>
              <a:rPr lang="de-DE" sz="1600">
                <a:latin typeface="+mn-lt"/>
              </a:rPr>
              <a:t>2a) Agenten agieren zufällig, aber auf eigene Faust</a:t>
            </a:r>
          </a:p>
          <a:p>
            <a:pPr>
              <a:spcBef>
                <a:spcPct val="50000"/>
              </a:spcBef>
              <a:defRPr/>
            </a:pPr>
            <a:r>
              <a:rPr lang="de-DE" sz="1600">
                <a:latin typeface="+mn-lt"/>
              </a:rPr>
              <a:t>2b) Agenten interagieren zufällig</a:t>
            </a:r>
          </a:p>
          <a:p>
            <a:pPr>
              <a:spcBef>
                <a:spcPct val="50000"/>
              </a:spcBef>
              <a:defRPr/>
            </a:pPr>
            <a:endParaRPr lang="de-DE" sz="1600">
              <a:latin typeface="+mn-lt"/>
            </a:endParaRPr>
          </a:p>
        </p:txBody>
      </p:sp>
      <p:sp>
        <p:nvSpPr>
          <p:cNvPr id="31" name="Text Box 4"/>
          <p:cNvSpPr txBox="1">
            <a:spLocks noChangeArrowheads="1"/>
          </p:cNvSpPr>
          <p:nvPr/>
        </p:nvSpPr>
        <p:spPr bwMode="auto">
          <a:xfrm>
            <a:off x="355600" y="3132138"/>
            <a:ext cx="1803400" cy="338137"/>
          </a:xfrm>
          <a:prstGeom prst="rect">
            <a:avLst/>
          </a:prstGeom>
          <a:noFill/>
          <a:ln w="9525">
            <a:noFill/>
            <a:miter lim="800000"/>
            <a:headEnd/>
            <a:tailEnd/>
          </a:ln>
        </p:spPr>
        <p:txBody>
          <a:bodyPr>
            <a:spAutoFit/>
          </a:bodyPr>
          <a:lstStyle/>
          <a:p>
            <a:pPr>
              <a:spcBef>
                <a:spcPct val="50000"/>
              </a:spcBef>
              <a:defRPr/>
            </a:pPr>
            <a:r>
              <a:rPr lang="de-DE" sz="1600">
                <a:latin typeface="+mn-lt"/>
              </a:rPr>
              <a:t>Kein Zufall</a:t>
            </a:r>
          </a:p>
        </p:txBody>
      </p:sp>
      <p:sp>
        <p:nvSpPr>
          <p:cNvPr id="32" name="Text Box 5"/>
          <p:cNvSpPr txBox="1">
            <a:spLocks noChangeArrowheads="1"/>
          </p:cNvSpPr>
          <p:nvPr/>
        </p:nvSpPr>
        <p:spPr bwMode="auto">
          <a:xfrm>
            <a:off x="3244850" y="1401763"/>
            <a:ext cx="2603500" cy="2432050"/>
          </a:xfrm>
          <a:prstGeom prst="rect">
            <a:avLst/>
          </a:prstGeom>
          <a:noFill/>
          <a:ln w="9525">
            <a:noFill/>
            <a:miter lim="800000"/>
            <a:headEnd/>
            <a:tailEnd/>
          </a:ln>
        </p:spPr>
        <p:txBody>
          <a:bodyPr>
            <a:spAutoFit/>
          </a:bodyPr>
          <a:lstStyle/>
          <a:p>
            <a:pPr>
              <a:spcBef>
                <a:spcPct val="50000"/>
              </a:spcBef>
              <a:defRPr/>
            </a:pPr>
            <a:r>
              <a:rPr lang="de-DE" sz="1600">
                <a:latin typeface="+mn-lt"/>
              </a:rPr>
              <a:t>Zufall unwesentlich</a:t>
            </a:r>
          </a:p>
          <a:p>
            <a:pPr>
              <a:spcBef>
                <a:spcPct val="50000"/>
              </a:spcBef>
              <a:defRPr/>
            </a:pPr>
            <a:r>
              <a:rPr lang="de-DE" sz="1600">
                <a:latin typeface="+mn-lt"/>
              </a:rPr>
              <a:t>Statistische Gesetze (H. Hörz)</a:t>
            </a:r>
          </a:p>
          <a:p>
            <a:pPr>
              <a:spcBef>
                <a:spcPct val="50000"/>
              </a:spcBef>
              <a:defRPr/>
            </a:pPr>
            <a:r>
              <a:rPr lang="de-DE" sz="1600">
                <a:latin typeface="+mn-lt"/>
              </a:rPr>
              <a:t>In der Ökonometrie   /Regressionsanalyse wird Zufall als Fehler oder Restgröße behandelt</a:t>
            </a:r>
          </a:p>
          <a:p>
            <a:pPr>
              <a:spcBef>
                <a:spcPct val="50000"/>
              </a:spcBef>
              <a:defRPr/>
            </a:pPr>
            <a:endParaRPr lang="de-DE" sz="1600">
              <a:latin typeface="+mn-lt"/>
            </a:endParaRPr>
          </a:p>
        </p:txBody>
      </p:sp>
      <p:grpSp>
        <p:nvGrpSpPr>
          <p:cNvPr id="5" name="Group 6"/>
          <p:cNvGrpSpPr>
            <a:grpSpLocks/>
          </p:cNvGrpSpPr>
          <p:nvPr/>
        </p:nvGrpSpPr>
        <p:grpSpPr bwMode="auto">
          <a:xfrm>
            <a:off x="3241675" y="5483225"/>
            <a:ext cx="2247900" cy="712788"/>
            <a:chOff x="1886" y="3573"/>
            <a:chExt cx="1382" cy="449"/>
          </a:xfrm>
        </p:grpSpPr>
        <p:sp>
          <p:nvSpPr>
            <p:cNvPr id="34" name="Line 7"/>
            <p:cNvSpPr>
              <a:spLocks noChangeShapeType="1"/>
            </p:cNvSpPr>
            <p:nvPr/>
          </p:nvSpPr>
          <p:spPr bwMode="auto">
            <a:xfrm flipH="1">
              <a:off x="1886" y="3573"/>
              <a:ext cx="1120" cy="0"/>
            </a:xfrm>
            <a:prstGeom prst="line">
              <a:avLst/>
            </a:prstGeom>
            <a:noFill/>
            <a:ln w="57150">
              <a:solidFill>
                <a:srgbClr val="0000FF"/>
              </a:solidFill>
              <a:round/>
              <a:headEnd type="triangle" w="med" len="med"/>
              <a:tailEnd/>
            </a:ln>
          </p:spPr>
          <p:txBody>
            <a:bodyPr/>
            <a:lstStyle/>
            <a:p>
              <a:pPr>
                <a:defRPr/>
              </a:pPr>
              <a:endParaRPr lang="es-ES_tradnl" sz="1600">
                <a:latin typeface="+mn-lt"/>
              </a:endParaRPr>
            </a:p>
          </p:txBody>
        </p:sp>
        <p:grpSp>
          <p:nvGrpSpPr>
            <p:cNvPr id="6" name="Group 8"/>
            <p:cNvGrpSpPr>
              <a:grpSpLocks/>
            </p:cNvGrpSpPr>
            <p:nvPr/>
          </p:nvGrpSpPr>
          <p:grpSpPr bwMode="auto">
            <a:xfrm>
              <a:off x="1980" y="3624"/>
              <a:ext cx="1288" cy="398"/>
              <a:chOff x="3860" y="3616"/>
              <a:chExt cx="1288" cy="398"/>
            </a:xfrm>
          </p:grpSpPr>
          <p:sp>
            <p:nvSpPr>
              <p:cNvPr id="36" name="Line 9"/>
              <p:cNvSpPr>
                <a:spLocks noChangeShapeType="1"/>
              </p:cNvSpPr>
              <p:nvPr/>
            </p:nvSpPr>
            <p:spPr bwMode="auto">
              <a:xfrm flipV="1">
                <a:off x="4608" y="3616"/>
                <a:ext cx="61" cy="48"/>
              </a:xfrm>
              <a:prstGeom prst="line">
                <a:avLst/>
              </a:prstGeom>
              <a:noFill/>
              <a:ln w="28575">
                <a:solidFill>
                  <a:srgbClr val="0000FF"/>
                </a:solidFill>
                <a:round/>
                <a:headEnd/>
                <a:tailEnd/>
              </a:ln>
            </p:spPr>
            <p:txBody>
              <a:bodyPr/>
              <a:lstStyle/>
              <a:p>
                <a:pPr>
                  <a:defRPr/>
                </a:pPr>
                <a:endParaRPr lang="es-ES_tradnl" sz="1600">
                  <a:latin typeface="+mn-lt"/>
                </a:endParaRPr>
              </a:p>
            </p:txBody>
          </p:sp>
          <p:sp>
            <p:nvSpPr>
              <p:cNvPr id="37" name="Text Box 10"/>
              <p:cNvSpPr txBox="1">
                <a:spLocks noChangeArrowheads="1"/>
              </p:cNvSpPr>
              <p:nvPr/>
            </p:nvSpPr>
            <p:spPr bwMode="auto">
              <a:xfrm>
                <a:off x="3860" y="3646"/>
                <a:ext cx="1288" cy="368"/>
              </a:xfrm>
              <a:prstGeom prst="rect">
                <a:avLst/>
              </a:prstGeom>
              <a:noFill/>
              <a:ln w="9525">
                <a:noFill/>
                <a:miter lim="800000"/>
                <a:headEnd/>
                <a:tailEnd/>
              </a:ln>
            </p:spPr>
            <p:txBody>
              <a:bodyPr>
                <a:spAutoFit/>
              </a:bodyPr>
              <a:lstStyle/>
              <a:p>
                <a:pPr algn="l">
                  <a:defRPr/>
                </a:pPr>
                <a:r>
                  <a:rPr lang="de-DE" sz="1600" dirty="0">
                    <a:solidFill>
                      <a:srgbClr val="0000FF"/>
                    </a:solidFill>
                    <a:latin typeface="+mn-lt"/>
                  </a:rPr>
                  <a:t>  </a:t>
                </a:r>
                <a:r>
                  <a:rPr lang="de-DE" sz="1600" dirty="0" err="1">
                    <a:solidFill>
                      <a:srgbClr val="0000FF"/>
                    </a:solidFill>
                    <a:latin typeface="+mn-lt"/>
                  </a:rPr>
                  <a:t>prognostiz</a:t>
                </a:r>
                <a:r>
                  <a:rPr lang="de-DE" sz="1600" dirty="0">
                    <a:solidFill>
                      <a:srgbClr val="0000FF"/>
                    </a:solidFill>
                    <a:latin typeface="+mn-lt"/>
                  </a:rPr>
                  <a:t>. y</a:t>
                </a:r>
              </a:p>
              <a:p>
                <a:pPr>
                  <a:defRPr/>
                </a:pPr>
                <a:r>
                  <a:rPr lang="de-DE" sz="1600" dirty="0">
                    <a:solidFill>
                      <a:srgbClr val="0000FF"/>
                    </a:solidFill>
                    <a:latin typeface="+mn-lt"/>
                  </a:rPr>
                  <a:t>deterministischer Teil</a:t>
                </a:r>
              </a:p>
            </p:txBody>
          </p:sp>
          <p:sp>
            <p:nvSpPr>
              <p:cNvPr id="38" name="Line 11"/>
              <p:cNvSpPr>
                <a:spLocks noChangeShapeType="1"/>
              </p:cNvSpPr>
              <p:nvPr/>
            </p:nvSpPr>
            <p:spPr bwMode="auto">
              <a:xfrm flipH="1" flipV="1">
                <a:off x="4665" y="3617"/>
                <a:ext cx="64" cy="48"/>
              </a:xfrm>
              <a:prstGeom prst="line">
                <a:avLst/>
              </a:prstGeom>
              <a:noFill/>
              <a:ln w="28575">
                <a:solidFill>
                  <a:srgbClr val="0000FF"/>
                </a:solidFill>
                <a:round/>
                <a:headEnd/>
                <a:tailEnd/>
              </a:ln>
            </p:spPr>
            <p:txBody>
              <a:bodyPr/>
              <a:lstStyle/>
              <a:p>
                <a:pPr>
                  <a:defRPr/>
                </a:pPr>
                <a:endParaRPr lang="es-ES_tradnl" sz="1600">
                  <a:latin typeface="+mn-lt"/>
                </a:endParaRPr>
              </a:p>
            </p:txBody>
          </p:sp>
        </p:grpSp>
      </p:grpSp>
      <p:grpSp>
        <p:nvGrpSpPr>
          <p:cNvPr id="7" name="Group 12"/>
          <p:cNvGrpSpPr>
            <a:grpSpLocks/>
          </p:cNvGrpSpPr>
          <p:nvPr/>
        </p:nvGrpSpPr>
        <p:grpSpPr bwMode="auto">
          <a:xfrm>
            <a:off x="4384675" y="4421188"/>
            <a:ext cx="2609850" cy="1082675"/>
            <a:chOff x="2708" y="2892"/>
            <a:chExt cx="1214" cy="682"/>
          </a:xfrm>
        </p:grpSpPr>
        <p:sp>
          <p:nvSpPr>
            <p:cNvPr id="40" name="Line 13"/>
            <p:cNvSpPr>
              <a:spLocks noChangeShapeType="1"/>
            </p:cNvSpPr>
            <p:nvPr/>
          </p:nvSpPr>
          <p:spPr bwMode="auto">
            <a:xfrm flipH="1">
              <a:off x="3015" y="2950"/>
              <a:ext cx="0" cy="624"/>
            </a:xfrm>
            <a:prstGeom prst="line">
              <a:avLst/>
            </a:prstGeom>
            <a:noFill/>
            <a:ln w="57150">
              <a:solidFill>
                <a:srgbClr val="FF0000"/>
              </a:solidFill>
              <a:round/>
              <a:headEnd type="triangle" w="med" len="med"/>
              <a:tailEnd/>
            </a:ln>
          </p:spPr>
          <p:txBody>
            <a:bodyPr/>
            <a:lstStyle/>
            <a:p>
              <a:pPr>
                <a:defRPr/>
              </a:pPr>
              <a:endParaRPr lang="es-ES_tradnl" sz="1600">
                <a:latin typeface="+mn-lt"/>
              </a:endParaRPr>
            </a:p>
          </p:txBody>
        </p:sp>
        <p:sp>
          <p:nvSpPr>
            <p:cNvPr id="41" name="Text Box 14"/>
            <p:cNvSpPr txBox="1">
              <a:spLocks noChangeArrowheads="1"/>
            </p:cNvSpPr>
            <p:nvPr/>
          </p:nvSpPr>
          <p:spPr bwMode="auto">
            <a:xfrm>
              <a:off x="2806" y="3215"/>
              <a:ext cx="252" cy="233"/>
            </a:xfrm>
            <a:prstGeom prst="rect">
              <a:avLst/>
            </a:prstGeom>
            <a:noFill/>
            <a:ln w="9525">
              <a:noFill/>
              <a:miter lim="800000"/>
              <a:headEnd/>
              <a:tailEnd/>
            </a:ln>
          </p:spPr>
          <p:txBody>
            <a:bodyPr>
              <a:spAutoFit/>
            </a:bodyPr>
            <a:lstStyle/>
            <a:p>
              <a:pPr>
                <a:spcBef>
                  <a:spcPct val="50000"/>
                </a:spcBef>
                <a:defRPr/>
              </a:pPr>
              <a:r>
                <a:rPr lang="de-DE" sz="1800" b="1">
                  <a:latin typeface="+mn-lt"/>
                </a:rPr>
                <a:t>.</a:t>
              </a:r>
            </a:p>
          </p:txBody>
        </p:sp>
        <p:sp>
          <p:nvSpPr>
            <p:cNvPr id="42" name="Freeform 15"/>
            <p:cNvSpPr>
              <a:spLocks/>
            </p:cNvSpPr>
            <p:nvPr/>
          </p:nvSpPr>
          <p:spPr bwMode="auto">
            <a:xfrm>
              <a:off x="2708" y="3296"/>
              <a:ext cx="276" cy="272"/>
            </a:xfrm>
            <a:custGeom>
              <a:avLst/>
              <a:gdLst>
                <a:gd name="T0" fmla="*/ 1 w 548"/>
                <a:gd name="T1" fmla="*/ 0 h 560"/>
                <a:gd name="T2" fmla="*/ 1 w 548"/>
                <a:gd name="T3" fmla="*/ 0 h 560"/>
                <a:gd name="T4" fmla="*/ 1 w 548"/>
                <a:gd name="T5" fmla="*/ 0 h 560"/>
                <a:gd name="T6" fmla="*/ 1 w 548"/>
                <a:gd name="T7" fmla="*/ 0 h 560"/>
                <a:gd name="T8" fmla="*/ 1 w 548"/>
                <a:gd name="T9" fmla="*/ 0 h 560"/>
                <a:gd name="T10" fmla="*/ 1 w 548"/>
                <a:gd name="T11" fmla="*/ 0 h 560"/>
                <a:gd name="T12" fmla="*/ 1 w 548"/>
                <a:gd name="T13" fmla="*/ 0 h 560"/>
                <a:gd name="T14" fmla="*/ 1 w 548"/>
                <a:gd name="T15" fmla="*/ 0 h 560"/>
                <a:gd name="T16" fmla="*/ 1 w 548"/>
                <a:gd name="T17" fmla="*/ 0 h 560"/>
                <a:gd name="T18" fmla="*/ 1 w 548"/>
                <a:gd name="T19" fmla="*/ 0 h 560"/>
                <a:gd name="T20" fmla="*/ 1 w 548"/>
                <a:gd name="T21" fmla="*/ 0 h 560"/>
                <a:gd name="T22" fmla="*/ 1 w 548"/>
                <a:gd name="T23" fmla="*/ 0 h 5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8"/>
                <a:gd name="T37" fmla="*/ 0 h 560"/>
                <a:gd name="T38" fmla="*/ 548 w 548"/>
                <a:gd name="T39" fmla="*/ 560 h 5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8" h="560">
                  <a:moveTo>
                    <a:pt x="12" y="560"/>
                  </a:moveTo>
                  <a:cubicBezTo>
                    <a:pt x="0" y="490"/>
                    <a:pt x="4" y="422"/>
                    <a:pt x="20" y="352"/>
                  </a:cubicBezTo>
                  <a:cubicBezTo>
                    <a:pt x="30" y="306"/>
                    <a:pt x="22" y="290"/>
                    <a:pt x="60" y="264"/>
                  </a:cubicBezTo>
                  <a:cubicBezTo>
                    <a:pt x="85" y="226"/>
                    <a:pt x="73" y="249"/>
                    <a:pt x="92" y="192"/>
                  </a:cubicBezTo>
                  <a:cubicBezTo>
                    <a:pt x="95" y="183"/>
                    <a:pt x="109" y="182"/>
                    <a:pt x="116" y="176"/>
                  </a:cubicBezTo>
                  <a:cubicBezTo>
                    <a:pt x="133" y="161"/>
                    <a:pt x="148" y="144"/>
                    <a:pt x="164" y="128"/>
                  </a:cubicBezTo>
                  <a:cubicBezTo>
                    <a:pt x="171" y="121"/>
                    <a:pt x="173" y="111"/>
                    <a:pt x="180" y="104"/>
                  </a:cubicBezTo>
                  <a:cubicBezTo>
                    <a:pt x="203" y="81"/>
                    <a:pt x="202" y="93"/>
                    <a:pt x="228" y="80"/>
                  </a:cubicBezTo>
                  <a:cubicBezTo>
                    <a:pt x="294" y="47"/>
                    <a:pt x="320" y="32"/>
                    <a:pt x="396" y="24"/>
                  </a:cubicBezTo>
                  <a:cubicBezTo>
                    <a:pt x="412" y="19"/>
                    <a:pt x="428" y="13"/>
                    <a:pt x="444" y="8"/>
                  </a:cubicBezTo>
                  <a:cubicBezTo>
                    <a:pt x="452" y="5"/>
                    <a:pt x="468" y="0"/>
                    <a:pt x="468" y="0"/>
                  </a:cubicBezTo>
                  <a:cubicBezTo>
                    <a:pt x="527" y="10"/>
                    <a:pt x="500" y="8"/>
                    <a:pt x="548" y="8"/>
                  </a:cubicBezTo>
                </a:path>
              </a:pathLst>
            </a:custGeom>
            <a:noFill/>
            <a:ln w="9525">
              <a:solidFill>
                <a:schemeClr val="tx1"/>
              </a:solidFill>
              <a:round/>
              <a:headEnd/>
              <a:tailEnd/>
            </a:ln>
          </p:spPr>
          <p:txBody>
            <a:bodyPr/>
            <a:lstStyle/>
            <a:p>
              <a:pPr>
                <a:defRPr/>
              </a:pPr>
              <a:endParaRPr lang="es-ES_tradnl" sz="1600">
                <a:latin typeface="+mn-lt"/>
              </a:endParaRPr>
            </a:p>
          </p:txBody>
        </p:sp>
        <p:sp>
          <p:nvSpPr>
            <p:cNvPr id="43" name="Text Box 16"/>
            <p:cNvSpPr txBox="1">
              <a:spLocks noChangeArrowheads="1"/>
            </p:cNvSpPr>
            <p:nvPr/>
          </p:nvSpPr>
          <p:spPr bwMode="auto">
            <a:xfrm>
              <a:off x="3058" y="2892"/>
              <a:ext cx="864" cy="523"/>
            </a:xfrm>
            <a:prstGeom prst="rect">
              <a:avLst/>
            </a:prstGeom>
            <a:noFill/>
            <a:ln w="9525">
              <a:noFill/>
              <a:miter lim="800000"/>
              <a:headEnd/>
              <a:tailEnd/>
            </a:ln>
          </p:spPr>
          <p:txBody>
            <a:bodyPr>
              <a:spAutoFit/>
            </a:bodyPr>
            <a:lstStyle/>
            <a:p>
              <a:pPr algn="l">
                <a:defRPr/>
              </a:pPr>
              <a:r>
                <a:rPr lang="de-DE" sz="1600" dirty="0">
                  <a:solidFill>
                    <a:srgbClr val="CC6600"/>
                  </a:solidFill>
                  <a:latin typeface="+mn-lt"/>
                </a:rPr>
                <a:t>  e </a:t>
              </a:r>
            </a:p>
            <a:p>
              <a:pPr algn="l">
                <a:defRPr/>
              </a:pPr>
              <a:r>
                <a:rPr lang="de-DE" sz="1600" dirty="0">
                  <a:solidFill>
                    <a:srgbClr val="CC6600"/>
                  </a:solidFill>
                  <a:latin typeface="+mn-lt"/>
                </a:rPr>
                <a:t>Fehler,</a:t>
              </a:r>
            </a:p>
            <a:p>
              <a:pPr>
                <a:defRPr/>
              </a:pPr>
              <a:r>
                <a:rPr lang="de-DE" sz="1600" dirty="0">
                  <a:solidFill>
                    <a:srgbClr val="CC6600"/>
                  </a:solidFill>
                  <a:latin typeface="+mn-lt"/>
                </a:rPr>
                <a:t>stochastischer Teil</a:t>
              </a:r>
            </a:p>
          </p:txBody>
        </p:sp>
        <p:sp>
          <p:nvSpPr>
            <p:cNvPr id="44" name="Line 17"/>
            <p:cNvSpPr>
              <a:spLocks noChangeShapeType="1"/>
            </p:cNvSpPr>
            <p:nvPr/>
          </p:nvSpPr>
          <p:spPr bwMode="auto">
            <a:xfrm flipV="1">
              <a:off x="3113" y="2921"/>
              <a:ext cx="64" cy="48"/>
            </a:xfrm>
            <a:prstGeom prst="line">
              <a:avLst/>
            </a:prstGeom>
            <a:noFill/>
            <a:ln w="28575">
              <a:solidFill>
                <a:srgbClr val="FF0000"/>
              </a:solidFill>
              <a:round/>
              <a:headEnd/>
              <a:tailEnd/>
            </a:ln>
          </p:spPr>
          <p:txBody>
            <a:bodyPr/>
            <a:lstStyle/>
            <a:p>
              <a:pPr>
                <a:defRPr/>
              </a:pPr>
              <a:endParaRPr lang="es-ES_tradnl" sz="1600">
                <a:latin typeface="+mn-lt"/>
              </a:endParaRPr>
            </a:p>
          </p:txBody>
        </p:sp>
        <p:sp>
          <p:nvSpPr>
            <p:cNvPr id="45" name="Line 18"/>
            <p:cNvSpPr>
              <a:spLocks noChangeShapeType="1"/>
            </p:cNvSpPr>
            <p:nvPr/>
          </p:nvSpPr>
          <p:spPr bwMode="auto">
            <a:xfrm flipH="1" flipV="1">
              <a:off x="3170" y="2922"/>
              <a:ext cx="64" cy="48"/>
            </a:xfrm>
            <a:prstGeom prst="line">
              <a:avLst/>
            </a:prstGeom>
            <a:noFill/>
            <a:ln w="28575">
              <a:solidFill>
                <a:srgbClr val="FF0000"/>
              </a:solidFill>
              <a:round/>
              <a:headEnd/>
              <a:tailEnd/>
            </a:ln>
          </p:spPr>
          <p:txBody>
            <a:bodyPr/>
            <a:lstStyle/>
            <a:p>
              <a:pPr>
                <a:defRPr/>
              </a:pPr>
              <a:endParaRPr lang="es-ES_tradnl" sz="1600">
                <a:latin typeface="+mn-lt"/>
              </a:endParaRPr>
            </a:p>
          </p:txBody>
        </p:sp>
      </p:grpSp>
      <p:grpSp>
        <p:nvGrpSpPr>
          <p:cNvPr id="8" name="Group 19"/>
          <p:cNvGrpSpPr>
            <a:grpSpLocks/>
          </p:cNvGrpSpPr>
          <p:nvPr/>
        </p:nvGrpSpPr>
        <p:grpSpPr bwMode="auto">
          <a:xfrm>
            <a:off x="2906713" y="4294188"/>
            <a:ext cx="2139950" cy="1597025"/>
            <a:chOff x="1673" y="2824"/>
            <a:chExt cx="1348" cy="1006"/>
          </a:xfrm>
        </p:grpSpPr>
        <p:sp>
          <p:nvSpPr>
            <p:cNvPr id="47" name="Line 20"/>
            <p:cNvSpPr>
              <a:spLocks noChangeShapeType="1"/>
            </p:cNvSpPr>
            <p:nvPr/>
          </p:nvSpPr>
          <p:spPr bwMode="auto">
            <a:xfrm rot="10800000" flipH="1">
              <a:off x="1893" y="2940"/>
              <a:ext cx="1128" cy="640"/>
            </a:xfrm>
            <a:prstGeom prst="line">
              <a:avLst/>
            </a:prstGeom>
            <a:noFill/>
            <a:ln w="57150">
              <a:solidFill>
                <a:schemeClr val="tx1"/>
              </a:solidFill>
              <a:round/>
              <a:headEnd type="oval" w="med" len="med"/>
              <a:tailEnd type="triangle" w="med" len="med"/>
            </a:ln>
          </p:spPr>
          <p:txBody>
            <a:bodyPr/>
            <a:lstStyle/>
            <a:p>
              <a:pPr>
                <a:defRPr/>
              </a:pPr>
              <a:endParaRPr lang="es-ES_tradnl" sz="1600">
                <a:latin typeface="+mn-lt"/>
              </a:endParaRPr>
            </a:p>
          </p:txBody>
        </p:sp>
        <p:sp>
          <p:nvSpPr>
            <p:cNvPr id="48" name="Text Box 21"/>
            <p:cNvSpPr txBox="1">
              <a:spLocks noChangeArrowheads="1"/>
            </p:cNvSpPr>
            <p:nvPr/>
          </p:nvSpPr>
          <p:spPr bwMode="auto">
            <a:xfrm>
              <a:off x="1854" y="2824"/>
              <a:ext cx="1138" cy="213"/>
            </a:xfrm>
            <a:prstGeom prst="rect">
              <a:avLst/>
            </a:prstGeom>
            <a:noFill/>
            <a:ln w="9525">
              <a:noFill/>
              <a:miter lim="800000"/>
              <a:headEnd/>
              <a:tailEnd/>
            </a:ln>
          </p:spPr>
          <p:txBody>
            <a:bodyPr>
              <a:spAutoFit/>
            </a:bodyPr>
            <a:lstStyle/>
            <a:p>
              <a:pPr>
                <a:spcBef>
                  <a:spcPct val="50000"/>
                </a:spcBef>
                <a:defRPr/>
              </a:pPr>
              <a:r>
                <a:rPr lang="de-DE" sz="1600">
                  <a:latin typeface="+mn-lt"/>
                </a:rPr>
                <a:t>„beobachtetes“ y</a:t>
              </a:r>
            </a:p>
          </p:txBody>
        </p:sp>
        <p:sp>
          <p:nvSpPr>
            <p:cNvPr id="49" name="Text Box 22"/>
            <p:cNvSpPr txBox="1">
              <a:spLocks noChangeArrowheads="1"/>
            </p:cNvSpPr>
            <p:nvPr/>
          </p:nvSpPr>
          <p:spPr bwMode="auto">
            <a:xfrm>
              <a:off x="1673" y="3617"/>
              <a:ext cx="256" cy="213"/>
            </a:xfrm>
            <a:prstGeom prst="rect">
              <a:avLst/>
            </a:prstGeom>
            <a:noFill/>
            <a:ln w="9525">
              <a:noFill/>
              <a:miter lim="800000"/>
              <a:headEnd/>
              <a:tailEnd/>
            </a:ln>
          </p:spPr>
          <p:txBody>
            <a:bodyPr>
              <a:spAutoFit/>
            </a:bodyPr>
            <a:lstStyle/>
            <a:p>
              <a:pPr>
                <a:spcBef>
                  <a:spcPct val="50000"/>
                </a:spcBef>
                <a:defRPr/>
              </a:pPr>
              <a:r>
                <a:rPr lang="de-DE" sz="1600">
                  <a:latin typeface="+mn-lt"/>
                </a:rPr>
                <a:t>y</a:t>
              </a:r>
            </a:p>
          </p:txBody>
        </p:sp>
        <p:sp>
          <p:nvSpPr>
            <p:cNvPr id="50" name="Line 23"/>
            <p:cNvSpPr>
              <a:spLocks noChangeShapeType="1"/>
            </p:cNvSpPr>
            <p:nvPr/>
          </p:nvSpPr>
          <p:spPr bwMode="auto">
            <a:xfrm flipV="1">
              <a:off x="1696" y="3664"/>
              <a:ext cx="128" cy="0"/>
            </a:xfrm>
            <a:prstGeom prst="line">
              <a:avLst/>
            </a:prstGeom>
            <a:noFill/>
            <a:ln w="28575">
              <a:solidFill>
                <a:schemeClr val="tx1"/>
              </a:solidFill>
              <a:round/>
              <a:headEnd/>
              <a:tailEnd/>
            </a:ln>
          </p:spPr>
          <p:txBody>
            <a:bodyPr/>
            <a:lstStyle/>
            <a:p>
              <a:pPr>
                <a:defRPr/>
              </a:pPr>
              <a:endParaRPr lang="es-ES_tradnl" sz="1600">
                <a:latin typeface="+mn-lt"/>
              </a:endParaRPr>
            </a:p>
          </p:txBody>
        </p:sp>
      </p:grpSp>
      <p:sp>
        <p:nvSpPr>
          <p:cNvPr id="128012" name="Line 22"/>
          <p:cNvSpPr>
            <a:spLocks noChangeShapeType="1"/>
          </p:cNvSpPr>
          <p:nvPr/>
        </p:nvSpPr>
        <p:spPr bwMode="auto">
          <a:xfrm rot="10800000" flipH="1">
            <a:off x="6283325" y="4630738"/>
            <a:ext cx="1790700" cy="1016000"/>
          </a:xfrm>
          <a:prstGeom prst="line">
            <a:avLst/>
          </a:prstGeom>
          <a:noFill/>
          <a:ln w="57150">
            <a:solidFill>
              <a:schemeClr val="tx1"/>
            </a:solidFill>
            <a:round/>
            <a:headEnd type="oval" w="med" len="med"/>
            <a:tailEnd type="triangle" w="med" len="med"/>
          </a:ln>
        </p:spPr>
        <p:txBody>
          <a:bodyPr/>
          <a:lstStyle/>
          <a:p>
            <a:endParaRPr lang="en-US"/>
          </a:p>
        </p:txBody>
      </p:sp>
      <p:sp>
        <p:nvSpPr>
          <p:cNvPr id="128013" name="Line 23"/>
          <p:cNvSpPr>
            <a:spLocks noChangeShapeType="1"/>
          </p:cNvSpPr>
          <p:nvPr/>
        </p:nvSpPr>
        <p:spPr bwMode="auto">
          <a:xfrm flipH="1" flipV="1">
            <a:off x="6272213" y="5648325"/>
            <a:ext cx="1803400" cy="0"/>
          </a:xfrm>
          <a:prstGeom prst="line">
            <a:avLst/>
          </a:prstGeom>
          <a:noFill/>
          <a:ln w="57150">
            <a:solidFill>
              <a:srgbClr val="0000FF"/>
            </a:solidFill>
            <a:round/>
            <a:headEnd type="triangle" w="med" len="med"/>
            <a:tailEnd/>
          </a:ln>
        </p:spPr>
        <p:txBody>
          <a:bodyPr/>
          <a:lstStyle/>
          <a:p>
            <a:endParaRPr lang="en-US"/>
          </a:p>
        </p:txBody>
      </p:sp>
      <p:sp>
        <p:nvSpPr>
          <p:cNvPr id="128014" name="Line 24"/>
          <p:cNvSpPr>
            <a:spLocks noChangeShapeType="1"/>
          </p:cNvSpPr>
          <p:nvPr/>
        </p:nvSpPr>
        <p:spPr bwMode="auto">
          <a:xfrm flipH="1">
            <a:off x="8051800" y="4659313"/>
            <a:ext cx="12700" cy="990600"/>
          </a:xfrm>
          <a:prstGeom prst="line">
            <a:avLst/>
          </a:prstGeom>
          <a:noFill/>
          <a:ln w="57150">
            <a:solidFill>
              <a:srgbClr val="FF0000"/>
            </a:solidFill>
            <a:round/>
            <a:headEnd type="triangle" w="med" len="med"/>
            <a:tailEnd/>
          </a:ln>
        </p:spPr>
        <p:txBody>
          <a:bodyPr/>
          <a:lstStyle/>
          <a:p>
            <a:endParaRPr lang="en-US"/>
          </a:p>
        </p:txBody>
      </p:sp>
      <p:sp>
        <p:nvSpPr>
          <p:cNvPr id="46"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1" u="none" strike="noStrike" kern="1200" cap="none" spc="0" normalizeH="0" baseline="0" noProof="0" dirty="0" smtClean="0">
                <a:ln>
                  <a:noFill/>
                </a:ln>
                <a:solidFill>
                  <a:schemeClr val="accent2"/>
                </a:solidFill>
                <a:effectLst/>
                <a:uLnTx/>
                <a:uFillTx/>
                <a:latin typeface="+mj-lt"/>
                <a:ea typeface="+mj-ea"/>
                <a:cs typeface="+mj-cs"/>
              </a:rPr>
              <a:t>    Wie kann der Zufall behandelt werden?</a:t>
            </a:r>
            <a:r>
              <a:rPr kumimoji="0" lang="de-DE" sz="2400" b="0" i="0" u="none" strike="noStrike" kern="1200" cap="none" spc="0" normalizeH="0" baseline="0" noProof="0" dirty="0" smtClean="0">
                <a:ln>
                  <a:noFill/>
                </a:ln>
                <a:solidFill>
                  <a:schemeClr val="tx1"/>
                </a:solidFill>
                <a:effectLst/>
                <a:uLnTx/>
                <a:uFillTx/>
                <a:latin typeface="+mj-lt"/>
                <a:ea typeface="+mj-ea"/>
                <a:cs typeface="+mj-cs"/>
              </a:rPr>
              <a:t/>
            </a:r>
            <a:br>
              <a:rPr kumimoji="0" lang="de-DE" sz="2400" b="0" i="0" u="none" strike="noStrike" kern="1200" cap="none" spc="0" normalizeH="0" baseline="0" noProof="0" dirty="0" smtClean="0">
                <a:ln>
                  <a:noFill/>
                </a:ln>
                <a:solidFill>
                  <a:schemeClr val="tx1"/>
                </a:solidFill>
                <a:effectLst/>
                <a:uLnTx/>
                <a:uFillTx/>
                <a:latin typeface="+mj-lt"/>
                <a:ea typeface="+mj-ea"/>
                <a:cs typeface="+mj-cs"/>
              </a:rPr>
            </a:br>
            <a:r>
              <a:rPr kumimoji="0" lang="de-DE" sz="2400" b="0" i="0" u="none" strike="noStrike" kern="1200" cap="none" spc="0" normalizeH="0" baseline="0" noProof="0" dirty="0" smtClean="0">
                <a:ln>
                  <a:noFill/>
                </a:ln>
                <a:solidFill>
                  <a:schemeClr val="tx1"/>
                </a:solidFill>
                <a:effectLst/>
                <a:uLnTx/>
                <a:uFillTx/>
                <a:latin typeface="+mj-lt"/>
                <a:ea typeface="+mj-ea"/>
                <a:cs typeface="+mj-cs"/>
              </a:rPr>
              <a:t> </a:t>
            </a:r>
            <a:br>
              <a:rPr kumimoji="0" lang="de-DE" sz="2400" b="0" i="0" u="none" strike="noStrike" kern="1200" cap="none" spc="0" normalizeH="0" baseline="0" noProof="0" dirty="0" smtClean="0">
                <a:ln>
                  <a:noFill/>
                </a:ln>
                <a:solidFill>
                  <a:schemeClr val="tx1"/>
                </a:solidFill>
                <a:effectLst/>
                <a:uLnTx/>
                <a:uFillTx/>
                <a:latin typeface="+mj-lt"/>
                <a:ea typeface="+mj-ea"/>
                <a:cs typeface="+mj-cs"/>
              </a:rPr>
            </a:br>
            <a:r>
              <a:rPr kumimoji="0" lang="de-DE" sz="2400" b="0" i="0" u="none" strike="noStrike" kern="1200" cap="none" spc="0" normalizeH="0" baseline="0" noProof="0" dirty="0" smtClean="0">
                <a:ln>
                  <a:noFill/>
                </a:ln>
                <a:solidFill>
                  <a:schemeClr val="tx1"/>
                </a:solidFill>
                <a:effectLst/>
                <a:uLnTx/>
                <a:uFillTx/>
                <a:latin typeface="+mj-lt"/>
                <a:ea typeface="+mj-ea"/>
                <a:cs typeface="+mj-cs"/>
              </a:rPr>
              <a:t>    </a:t>
            </a:r>
            <a:r>
              <a:rPr kumimoji="0" lang="de-DE" sz="1800" b="0" i="0" u="none" strike="noStrike" kern="1200" cap="none" spc="0" normalizeH="0" baseline="0" noProof="0" dirty="0" smtClean="0">
                <a:ln>
                  <a:noFill/>
                </a:ln>
                <a:solidFill>
                  <a:schemeClr val="tx1"/>
                </a:solidFill>
                <a:effectLst/>
                <a:uLnTx/>
                <a:uFillTx/>
                <a:latin typeface="+mj-lt"/>
                <a:ea typeface="+mj-ea"/>
                <a:cs typeface="+mj-cs"/>
              </a:rPr>
              <a:t>Kybernetik 0. Ordnung                 Kybernetik 1. Ordnung </a:t>
            </a:r>
            <a:r>
              <a:rPr kumimoji="0" lang="de-DE" sz="1400" b="0" i="0" u="none" strike="noStrike" kern="1200" cap="none" spc="0" normalizeH="0" baseline="0" noProof="0" dirty="0" smtClean="0">
                <a:ln>
                  <a:noFill/>
                </a:ln>
                <a:solidFill>
                  <a:schemeClr val="tx1"/>
                </a:solidFill>
                <a:effectLst/>
                <a:uLnTx/>
                <a:uFillTx/>
                <a:latin typeface="+mj-lt"/>
                <a:ea typeface="+mj-ea"/>
                <a:cs typeface="+mj-cs"/>
              </a:rPr>
              <a:t>               </a:t>
            </a:r>
            <a:r>
              <a:rPr kumimoji="0" lang="de-DE" sz="1800" b="0" i="0" u="none" strike="noStrike" kern="1200" cap="none" spc="0" normalizeH="0" baseline="0" noProof="0" dirty="0" smtClean="0">
                <a:ln>
                  <a:noFill/>
                </a:ln>
                <a:solidFill>
                  <a:schemeClr val="tx1"/>
                </a:solidFill>
                <a:effectLst/>
                <a:uLnTx/>
                <a:uFillTx/>
                <a:latin typeface="+mj-lt"/>
                <a:ea typeface="+mj-ea"/>
                <a:cs typeface="+mj-cs"/>
              </a:rPr>
              <a:t>Kybernetik 2. Ordnung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a:xfrm>
            <a:off x="628650" y="142875"/>
            <a:ext cx="7772400" cy="1143000"/>
          </a:xfrm>
        </p:spPr>
        <p:txBody>
          <a:bodyPr/>
          <a:lstStyle/>
          <a:p>
            <a:r>
              <a:rPr lang="de-DE" sz="2800" smtClean="0"/>
              <a:t>Vorformen von Widerspiegelungs- und Vergegenständlichungsprozessen</a:t>
            </a:r>
            <a:endParaRPr lang="es-ES_tradnl" sz="2800" smtClean="0"/>
          </a:p>
        </p:txBody>
      </p:sp>
      <p:sp>
        <p:nvSpPr>
          <p:cNvPr id="8195" name="Inhaltsplatzhalter 2"/>
          <p:cNvSpPr>
            <a:spLocks noGrp="1"/>
          </p:cNvSpPr>
          <p:nvPr>
            <p:ph idx="1"/>
          </p:nvPr>
        </p:nvSpPr>
        <p:spPr>
          <a:xfrm>
            <a:off x="600075" y="1419225"/>
            <a:ext cx="8372475" cy="4114800"/>
          </a:xfrm>
        </p:spPr>
        <p:txBody>
          <a:bodyPr/>
          <a:lstStyle/>
          <a:p>
            <a:r>
              <a:rPr lang="en-GB" sz="2800" smtClean="0"/>
              <a:t>Beispiel 1: Sonne und Stein</a:t>
            </a:r>
            <a:endParaRPr lang="en-US" sz="2800" smtClean="0"/>
          </a:p>
          <a:p>
            <a:endParaRPr lang="es-ES_tradnl" smtClean="0"/>
          </a:p>
        </p:txBody>
      </p:sp>
      <p:pic>
        <p:nvPicPr>
          <p:cNvPr id="8196" name="Picture 9"/>
          <p:cNvPicPr>
            <a:picLocks noChangeAspect="1" noChangeArrowheads="1"/>
          </p:cNvPicPr>
          <p:nvPr/>
        </p:nvPicPr>
        <p:blipFill>
          <a:blip r:embed="rId2" cstate="print"/>
          <a:srcRect/>
          <a:stretch>
            <a:fillRect/>
          </a:stretch>
        </p:blipFill>
        <p:spPr bwMode="auto">
          <a:xfrm>
            <a:off x="796925" y="2305050"/>
            <a:ext cx="1938338" cy="1295400"/>
          </a:xfrm>
          <a:prstGeom prst="rect">
            <a:avLst/>
          </a:prstGeom>
          <a:noFill/>
          <a:ln w="9525">
            <a:noFill/>
            <a:miter lim="800000"/>
            <a:headEnd/>
            <a:tailEnd/>
          </a:ln>
        </p:spPr>
      </p:pic>
      <p:grpSp>
        <p:nvGrpSpPr>
          <p:cNvPr id="2" name="Gruppieren 66"/>
          <p:cNvGrpSpPr>
            <a:grpSpLocks/>
          </p:cNvGrpSpPr>
          <p:nvPr/>
        </p:nvGrpSpPr>
        <p:grpSpPr bwMode="auto">
          <a:xfrm>
            <a:off x="309563" y="1854200"/>
            <a:ext cx="1771650" cy="1476375"/>
            <a:chOff x="7067551" y="3524250"/>
            <a:chExt cx="1771650" cy="1476375"/>
          </a:xfrm>
        </p:grpSpPr>
        <p:sp>
          <p:nvSpPr>
            <p:cNvPr id="77" name="Stern mit 5 Zacken 76"/>
            <p:cNvSpPr/>
            <p:nvPr/>
          </p:nvSpPr>
          <p:spPr>
            <a:xfrm>
              <a:off x="7143751" y="3524250"/>
              <a:ext cx="1695450" cy="143827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78" name="Stern mit 5 Zacken 77"/>
            <p:cNvSpPr/>
            <p:nvPr/>
          </p:nvSpPr>
          <p:spPr>
            <a:xfrm rot="19358005">
              <a:off x="7067551" y="3562350"/>
              <a:ext cx="1695450" cy="143827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grpSp>
      <p:sp>
        <p:nvSpPr>
          <p:cNvPr id="8198" name="Text Box 11"/>
          <p:cNvSpPr txBox="1">
            <a:spLocks noChangeArrowheads="1"/>
          </p:cNvSpPr>
          <p:nvPr/>
        </p:nvSpPr>
        <p:spPr bwMode="auto">
          <a:xfrm>
            <a:off x="1138238" y="2776538"/>
            <a:ext cx="1163637" cy="369887"/>
          </a:xfrm>
          <a:prstGeom prst="rect">
            <a:avLst/>
          </a:prstGeom>
          <a:noFill/>
          <a:ln w="9525">
            <a:noFill/>
            <a:miter lim="800000"/>
            <a:headEnd/>
            <a:tailEnd/>
          </a:ln>
        </p:spPr>
        <p:txBody>
          <a:bodyPr wrap="none">
            <a:spAutoFit/>
          </a:bodyPr>
          <a:lstStyle/>
          <a:p>
            <a:r>
              <a:rPr lang="de-DE">
                <a:latin typeface="Calibri" pitchFamily="34" charset="0"/>
              </a:rPr>
              <a:t>„die Welt“</a:t>
            </a:r>
          </a:p>
        </p:txBody>
      </p:sp>
      <p:pic>
        <p:nvPicPr>
          <p:cNvPr id="8199" name="Picture 2"/>
          <p:cNvPicPr>
            <a:picLocks noChangeAspect="1" noChangeArrowheads="1"/>
          </p:cNvPicPr>
          <p:nvPr/>
        </p:nvPicPr>
        <p:blipFill>
          <a:blip r:embed="rId3" cstate="print"/>
          <a:srcRect/>
          <a:stretch>
            <a:fillRect/>
          </a:stretch>
        </p:blipFill>
        <p:spPr bwMode="auto">
          <a:xfrm>
            <a:off x="5253038" y="5353050"/>
            <a:ext cx="1489075" cy="1090613"/>
          </a:xfrm>
          <a:prstGeom prst="rect">
            <a:avLst/>
          </a:prstGeom>
          <a:noFill/>
          <a:ln w="9525">
            <a:noFill/>
            <a:miter lim="800000"/>
            <a:headEnd/>
            <a:tailEnd/>
          </a:ln>
        </p:spPr>
      </p:pic>
      <p:sp>
        <p:nvSpPr>
          <p:cNvPr id="80" name="Rechteck 79"/>
          <p:cNvSpPr/>
          <p:nvPr/>
        </p:nvSpPr>
        <p:spPr>
          <a:xfrm>
            <a:off x="2738438" y="2171700"/>
            <a:ext cx="3981450" cy="3171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81" name="Bogen 80"/>
          <p:cNvSpPr/>
          <p:nvPr/>
        </p:nvSpPr>
        <p:spPr>
          <a:xfrm rot="10800000">
            <a:off x="1785938" y="1714500"/>
            <a:ext cx="6134100" cy="4314825"/>
          </a:xfrm>
          <a:prstGeom prst="arc">
            <a:avLst>
              <a:gd name="adj1" fmla="val 15624214"/>
              <a:gd name="adj2" fmla="val 0"/>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_tradnl"/>
          </a:p>
        </p:txBody>
      </p:sp>
      <p:sp>
        <p:nvSpPr>
          <p:cNvPr id="82" name="Bogen 81"/>
          <p:cNvSpPr/>
          <p:nvPr/>
        </p:nvSpPr>
        <p:spPr>
          <a:xfrm>
            <a:off x="0" y="3071813"/>
            <a:ext cx="5838825" cy="4343400"/>
          </a:xfrm>
          <a:prstGeom prst="arc">
            <a:avLst>
              <a:gd name="adj1" fmla="val 15893326"/>
              <a:gd name="adj2" fmla="val 0"/>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_tradnl"/>
          </a:p>
        </p:txBody>
      </p:sp>
      <p:sp>
        <p:nvSpPr>
          <p:cNvPr id="83" name="Textfeld 82"/>
          <p:cNvSpPr txBox="1"/>
          <p:nvPr/>
        </p:nvSpPr>
        <p:spPr>
          <a:xfrm>
            <a:off x="5095875" y="1928813"/>
            <a:ext cx="4048125" cy="2032000"/>
          </a:xfrm>
          <a:prstGeom prst="rect">
            <a:avLst/>
          </a:prstGeom>
          <a:noFill/>
        </p:spPr>
        <p:txBody>
          <a:bodyPr>
            <a:spAutoFit/>
          </a:bodyPr>
          <a:lstStyle/>
          <a:p>
            <a:pPr fontAlgn="auto">
              <a:spcBef>
                <a:spcPts val="0"/>
              </a:spcBef>
              <a:spcAft>
                <a:spcPts val="0"/>
              </a:spcAft>
              <a:defRPr/>
            </a:pPr>
            <a:r>
              <a:rPr lang="de-DE" dirty="0">
                <a:latin typeface="+mn-lt"/>
              </a:rPr>
              <a:t>Allgemeine Wechselwirkung:</a:t>
            </a:r>
          </a:p>
          <a:p>
            <a:pPr fontAlgn="auto">
              <a:spcBef>
                <a:spcPts val="0"/>
              </a:spcBef>
              <a:spcAft>
                <a:spcPts val="0"/>
              </a:spcAft>
              <a:defRPr/>
            </a:pPr>
            <a:r>
              <a:rPr lang="de-DE" dirty="0">
                <a:latin typeface="+mn-lt"/>
              </a:rPr>
              <a:t>Physikalische Formen</a:t>
            </a:r>
          </a:p>
          <a:p>
            <a:pPr fontAlgn="auto">
              <a:spcBef>
                <a:spcPts val="0"/>
              </a:spcBef>
              <a:spcAft>
                <a:spcPts val="0"/>
              </a:spcAft>
              <a:defRPr/>
            </a:pPr>
            <a:r>
              <a:rPr lang="de-DE" dirty="0">
                <a:latin typeface="+mn-lt"/>
              </a:rPr>
              <a:t>Vier fundamentale Kräfte (Interaktionen)</a:t>
            </a:r>
          </a:p>
          <a:p>
            <a:pPr indent="361950" fontAlgn="auto">
              <a:spcBef>
                <a:spcPts val="0"/>
              </a:spcBef>
              <a:spcAft>
                <a:spcPts val="0"/>
              </a:spcAft>
              <a:buFont typeface="Arial" pitchFamily="34" charset="0"/>
              <a:buChar char="•"/>
              <a:defRPr/>
            </a:pPr>
            <a:r>
              <a:rPr lang="en-US" dirty="0">
                <a:latin typeface="+mn-lt"/>
              </a:rPr>
              <a:t>Gravitation </a:t>
            </a:r>
          </a:p>
          <a:p>
            <a:pPr indent="361950" fontAlgn="auto">
              <a:spcBef>
                <a:spcPts val="0"/>
              </a:spcBef>
              <a:spcAft>
                <a:spcPts val="0"/>
              </a:spcAft>
              <a:buFont typeface="Arial" pitchFamily="34" charset="0"/>
              <a:buChar char="•"/>
              <a:defRPr/>
            </a:pPr>
            <a:r>
              <a:rPr lang="en-US" dirty="0" err="1">
                <a:latin typeface="+mn-lt"/>
              </a:rPr>
              <a:t>Elektromagnetismus</a:t>
            </a:r>
            <a:r>
              <a:rPr lang="en-US" dirty="0">
                <a:latin typeface="+mn-lt"/>
              </a:rPr>
              <a:t> </a:t>
            </a:r>
          </a:p>
          <a:p>
            <a:pPr indent="361950" fontAlgn="auto">
              <a:spcBef>
                <a:spcPts val="0"/>
              </a:spcBef>
              <a:spcAft>
                <a:spcPts val="0"/>
              </a:spcAft>
              <a:buFont typeface="Arial" pitchFamily="34" charset="0"/>
              <a:buChar char="•"/>
              <a:defRPr/>
            </a:pPr>
            <a:r>
              <a:rPr lang="en-US" dirty="0" err="1">
                <a:latin typeface="+mn-lt"/>
              </a:rPr>
              <a:t>Schwache</a:t>
            </a:r>
            <a:r>
              <a:rPr lang="en-US" dirty="0">
                <a:latin typeface="+mn-lt"/>
              </a:rPr>
              <a:t> </a:t>
            </a:r>
            <a:r>
              <a:rPr lang="en-US" dirty="0" err="1">
                <a:latin typeface="+mn-lt"/>
              </a:rPr>
              <a:t>Wechselwirkung</a:t>
            </a:r>
            <a:endParaRPr lang="en-US" dirty="0">
              <a:latin typeface="+mn-lt"/>
            </a:endParaRPr>
          </a:p>
          <a:p>
            <a:pPr indent="361950" fontAlgn="auto">
              <a:spcBef>
                <a:spcPts val="0"/>
              </a:spcBef>
              <a:spcAft>
                <a:spcPts val="0"/>
              </a:spcAft>
              <a:buFont typeface="Arial" pitchFamily="34" charset="0"/>
              <a:buChar char="•"/>
              <a:defRPr/>
            </a:pPr>
            <a:r>
              <a:rPr lang="en-US" dirty="0">
                <a:latin typeface="+mn-lt"/>
              </a:rPr>
              <a:t>Starke </a:t>
            </a:r>
            <a:r>
              <a:rPr lang="en-US" dirty="0" err="1">
                <a:latin typeface="+mn-lt"/>
              </a:rPr>
              <a:t>Wechselwirkung</a:t>
            </a:r>
            <a:r>
              <a:rPr lang="en-US" dirty="0">
                <a:latin typeface="+mn-lt"/>
              </a:rPr>
              <a:t>.</a:t>
            </a:r>
            <a:endParaRPr lang="es-ES_tradnl" dirty="0">
              <a:latin typeface="+mn-lt"/>
            </a:endParaRPr>
          </a:p>
        </p:txBody>
      </p:sp>
      <p:sp>
        <p:nvSpPr>
          <p:cNvPr id="8204" name="Text Box 18"/>
          <p:cNvSpPr txBox="1">
            <a:spLocks noChangeArrowheads="1"/>
          </p:cNvSpPr>
          <p:nvPr/>
        </p:nvSpPr>
        <p:spPr bwMode="auto">
          <a:xfrm>
            <a:off x="2428875" y="4143375"/>
            <a:ext cx="2757488" cy="646113"/>
          </a:xfrm>
          <a:prstGeom prst="rect">
            <a:avLst/>
          </a:prstGeom>
          <a:noFill/>
          <a:ln w="9525">
            <a:noFill/>
            <a:miter lim="800000"/>
            <a:headEnd/>
            <a:tailEnd/>
          </a:ln>
        </p:spPr>
        <p:txBody>
          <a:bodyPr>
            <a:spAutoFit/>
          </a:bodyPr>
          <a:lstStyle/>
          <a:p>
            <a:pPr>
              <a:spcBef>
                <a:spcPct val="50000"/>
              </a:spcBef>
            </a:pPr>
            <a:r>
              <a:rPr lang="de-DE">
                <a:latin typeface="Calibri" pitchFamily="34" charset="0"/>
              </a:rPr>
              <a:t>Abbildung und Entwurf der Welt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241675" y="5483225"/>
            <a:ext cx="1822450" cy="158750"/>
            <a:chOff x="1886" y="3573"/>
            <a:chExt cx="1120" cy="100"/>
          </a:xfrm>
        </p:grpSpPr>
        <p:sp>
          <p:nvSpPr>
            <p:cNvPr id="129059" name="Line 7"/>
            <p:cNvSpPr>
              <a:spLocks noChangeShapeType="1"/>
            </p:cNvSpPr>
            <p:nvPr/>
          </p:nvSpPr>
          <p:spPr bwMode="auto">
            <a:xfrm flipH="1">
              <a:off x="1886" y="3573"/>
              <a:ext cx="1120" cy="0"/>
            </a:xfrm>
            <a:prstGeom prst="line">
              <a:avLst/>
            </a:prstGeom>
            <a:noFill/>
            <a:ln w="57150">
              <a:solidFill>
                <a:srgbClr val="0000FF"/>
              </a:solidFill>
              <a:round/>
              <a:headEnd type="triangle" w="med" len="med"/>
              <a:tailEnd/>
            </a:ln>
          </p:spPr>
          <p:txBody>
            <a:bodyPr/>
            <a:lstStyle/>
            <a:p>
              <a:endParaRPr lang="en-US"/>
            </a:p>
          </p:txBody>
        </p:sp>
        <p:grpSp>
          <p:nvGrpSpPr>
            <p:cNvPr id="3" name="Group 8"/>
            <p:cNvGrpSpPr>
              <a:grpSpLocks/>
            </p:cNvGrpSpPr>
            <p:nvPr/>
          </p:nvGrpSpPr>
          <p:grpSpPr bwMode="auto">
            <a:xfrm>
              <a:off x="2728" y="3624"/>
              <a:ext cx="121" cy="49"/>
              <a:chOff x="4608" y="3616"/>
              <a:chExt cx="121" cy="49"/>
            </a:xfrm>
          </p:grpSpPr>
          <p:sp>
            <p:nvSpPr>
              <p:cNvPr id="129061" name="Line 9"/>
              <p:cNvSpPr>
                <a:spLocks noChangeShapeType="1"/>
              </p:cNvSpPr>
              <p:nvPr/>
            </p:nvSpPr>
            <p:spPr bwMode="auto">
              <a:xfrm flipV="1">
                <a:off x="4608" y="3616"/>
                <a:ext cx="64" cy="48"/>
              </a:xfrm>
              <a:prstGeom prst="line">
                <a:avLst/>
              </a:prstGeom>
              <a:noFill/>
              <a:ln w="28575">
                <a:solidFill>
                  <a:srgbClr val="0000FF"/>
                </a:solidFill>
                <a:round/>
                <a:headEnd/>
                <a:tailEnd/>
              </a:ln>
            </p:spPr>
            <p:txBody>
              <a:bodyPr/>
              <a:lstStyle/>
              <a:p>
                <a:endParaRPr lang="en-US"/>
              </a:p>
            </p:txBody>
          </p:sp>
          <p:sp>
            <p:nvSpPr>
              <p:cNvPr id="129062" name="Line 11"/>
              <p:cNvSpPr>
                <a:spLocks noChangeShapeType="1"/>
              </p:cNvSpPr>
              <p:nvPr/>
            </p:nvSpPr>
            <p:spPr bwMode="auto">
              <a:xfrm flipH="1" flipV="1">
                <a:off x="4665" y="3617"/>
                <a:ext cx="64" cy="48"/>
              </a:xfrm>
              <a:prstGeom prst="line">
                <a:avLst/>
              </a:prstGeom>
              <a:noFill/>
              <a:ln w="28575">
                <a:solidFill>
                  <a:srgbClr val="0000FF"/>
                </a:solidFill>
                <a:round/>
                <a:headEnd/>
                <a:tailEnd/>
              </a:ln>
            </p:spPr>
            <p:txBody>
              <a:bodyPr/>
              <a:lstStyle/>
              <a:p>
                <a:endParaRPr lang="en-US"/>
              </a:p>
            </p:txBody>
          </p:sp>
        </p:grpSp>
      </p:grpSp>
      <p:grpSp>
        <p:nvGrpSpPr>
          <p:cNvPr id="4" name="Group 12"/>
          <p:cNvGrpSpPr>
            <a:grpSpLocks/>
          </p:cNvGrpSpPr>
          <p:nvPr/>
        </p:nvGrpSpPr>
        <p:grpSpPr bwMode="auto">
          <a:xfrm>
            <a:off x="4384675" y="4467225"/>
            <a:ext cx="1130300" cy="1036638"/>
            <a:chOff x="2708" y="2921"/>
            <a:chExt cx="526" cy="653"/>
          </a:xfrm>
        </p:grpSpPr>
        <p:sp>
          <p:nvSpPr>
            <p:cNvPr id="129054" name="Line 13"/>
            <p:cNvSpPr>
              <a:spLocks noChangeShapeType="1"/>
            </p:cNvSpPr>
            <p:nvPr/>
          </p:nvSpPr>
          <p:spPr bwMode="auto">
            <a:xfrm flipH="1">
              <a:off x="3015" y="2950"/>
              <a:ext cx="0" cy="624"/>
            </a:xfrm>
            <a:prstGeom prst="line">
              <a:avLst/>
            </a:prstGeom>
            <a:noFill/>
            <a:ln w="57150">
              <a:solidFill>
                <a:srgbClr val="FF0000"/>
              </a:solidFill>
              <a:round/>
              <a:headEnd type="triangle" w="med" len="med"/>
              <a:tailEnd/>
            </a:ln>
          </p:spPr>
          <p:txBody>
            <a:bodyPr/>
            <a:lstStyle/>
            <a:p>
              <a:endParaRPr lang="en-US"/>
            </a:p>
          </p:txBody>
        </p:sp>
        <p:sp>
          <p:nvSpPr>
            <p:cNvPr id="129055" name="Text Box 14"/>
            <p:cNvSpPr txBox="1">
              <a:spLocks noChangeArrowheads="1"/>
            </p:cNvSpPr>
            <p:nvPr/>
          </p:nvSpPr>
          <p:spPr bwMode="auto">
            <a:xfrm>
              <a:off x="2806" y="3215"/>
              <a:ext cx="252" cy="327"/>
            </a:xfrm>
            <a:prstGeom prst="rect">
              <a:avLst/>
            </a:prstGeom>
            <a:noFill/>
            <a:ln w="9525">
              <a:noFill/>
              <a:miter lim="800000"/>
              <a:headEnd/>
              <a:tailEnd/>
            </a:ln>
          </p:spPr>
          <p:txBody>
            <a:bodyPr>
              <a:spAutoFit/>
            </a:bodyPr>
            <a:lstStyle/>
            <a:p>
              <a:pPr>
                <a:spcBef>
                  <a:spcPct val="50000"/>
                </a:spcBef>
              </a:pPr>
              <a:r>
                <a:rPr lang="de-DE" sz="2800" b="1"/>
                <a:t>.</a:t>
              </a:r>
            </a:p>
          </p:txBody>
        </p:sp>
        <p:sp>
          <p:nvSpPr>
            <p:cNvPr id="129056" name="Freeform 15"/>
            <p:cNvSpPr>
              <a:spLocks/>
            </p:cNvSpPr>
            <p:nvPr/>
          </p:nvSpPr>
          <p:spPr bwMode="auto">
            <a:xfrm>
              <a:off x="2708" y="3296"/>
              <a:ext cx="276" cy="272"/>
            </a:xfrm>
            <a:custGeom>
              <a:avLst/>
              <a:gdLst>
                <a:gd name="T0" fmla="*/ 1 w 548"/>
                <a:gd name="T1" fmla="*/ 0 h 560"/>
                <a:gd name="T2" fmla="*/ 1 w 548"/>
                <a:gd name="T3" fmla="*/ 0 h 560"/>
                <a:gd name="T4" fmla="*/ 1 w 548"/>
                <a:gd name="T5" fmla="*/ 0 h 560"/>
                <a:gd name="T6" fmla="*/ 1 w 548"/>
                <a:gd name="T7" fmla="*/ 0 h 560"/>
                <a:gd name="T8" fmla="*/ 1 w 548"/>
                <a:gd name="T9" fmla="*/ 0 h 560"/>
                <a:gd name="T10" fmla="*/ 1 w 548"/>
                <a:gd name="T11" fmla="*/ 0 h 560"/>
                <a:gd name="T12" fmla="*/ 1 w 548"/>
                <a:gd name="T13" fmla="*/ 0 h 560"/>
                <a:gd name="T14" fmla="*/ 1 w 548"/>
                <a:gd name="T15" fmla="*/ 0 h 560"/>
                <a:gd name="T16" fmla="*/ 1 w 548"/>
                <a:gd name="T17" fmla="*/ 0 h 560"/>
                <a:gd name="T18" fmla="*/ 1 w 548"/>
                <a:gd name="T19" fmla="*/ 0 h 560"/>
                <a:gd name="T20" fmla="*/ 1 w 548"/>
                <a:gd name="T21" fmla="*/ 0 h 560"/>
                <a:gd name="T22" fmla="*/ 1 w 548"/>
                <a:gd name="T23" fmla="*/ 0 h 5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8"/>
                <a:gd name="T37" fmla="*/ 0 h 560"/>
                <a:gd name="T38" fmla="*/ 548 w 548"/>
                <a:gd name="T39" fmla="*/ 560 h 5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8" h="560">
                  <a:moveTo>
                    <a:pt x="12" y="560"/>
                  </a:moveTo>
                  <a:cubicBezTo>
                    <a:pt x="0" y="490"/>
                    <a:pt x="4" y="422"/>
                    <a:pt x="20" y="352"/>
                  </a:cubicBezTo>
                  <a:cubicBezTo>
                    <a:pt x="30" y="306"/>
                    <a:pt x="22" y="290"/>
                    <a:pt x="60" y="264"/>
                  </a:cubicBezTo>
                  <a:cubicBezTo>
                    <a:pt x="85" y="226"/>
                    <a:pt x="73" y="249"/>
                    <a:pt x="92" y="192"/>
                  </a:cubicBezTo>
                  <a:cubicBezTo>
                    <a:pt x="95" y="183"/>
                    <a:pt x="109" y="182"/>
                    <a:pt x="116" y="176"/>
                  </a:cubicBezTo>
                  <a:cubicBezTo>
                    <a:pt x="133" y="161"/>
                    <a:pt x="148" y="144"/>
                    <a:pt x="164" y="128"/>
                  </a:cubicBezTo>
                  <a:cubicBezTo>
                    <a:pt x="171" y="121"/>
                    <a:pt x="173" y="111"/>
                    <a:pt x="180" y="104"/>
                  </a:cubicBezTo>
                  <a:cubicBezTo>
                    <a:pt x="203" y="81"/>
                    <a:pt x="202" y="93"/>
                    <a:pt x="228" y="80"/>
                  </a:cubicBezTo>
                  <a:cubicBezTo>
                    <a:pt x="294" y="47"/>
                    <a:pt x="320" y="32"/>
                    <a:pt x="396" y="24"/>
                  </a:cubicBezTo>
                  <a:cubicBezTo>
                    <a:pt x="412" y="19"/>
                    <a:pt x="428" y="13"/>
                    <a:pt x="444" y="8"/>
                  </a:cubicBezTo>
                  <a:cubicBezTo>
                    <a:pt x="452" y="5"/>
                    <a:pt x="468" y="0"/>
                    <a:pt x="468" y="0"/>
                  </a:cubicBezTo>
                  <a:cubicBezTo>
                    <a:pt x="527" y="10"/>
                    <a:pt x="500" y="8"/>
                    <a:pt x="548" y="8"/>
                  </a:cubicBezTo>
                </a:path>
              </a:pathLst>
            </a:custGeom>
            <a:noFill/>
            <a:ln w="9525">
              <a:solidFill>
                <a:schemeClr val="tx1"/>
              </a:solidFill>
              <a:round/>
              <a:headEnd/>
              <a:tailEnd/>
            </a:ln>
          </p:spPr>
          <p:txBody>
            <a:bodyPr/>
            <a:lstStyle/>
            <a:p>
              <a:endParaRPr lang="es-ES_tradnl"/>
            </a:p>
          </p:txBody>
        </p:sp>
        <p:sp>
          <p:nvSpPr>
            <p:cNvPr id="129057" name="Line 17"/>
            <p:cNvSpPr>
              <a:spLocks noChangeShapeType="1"/>
            </p:cNvSpPr>
            <p:nvPr/>
          </p:nvSpPr>
          <p:spPr bwMode="auto">
            <a:xfrm flipV="1">
              <a:off x="3113" y="2921"/>
              <a:ext cx="64" cy="48"/>
            </a:xfrm>
            <a:prstGeom prst="line">
              <a:avLst/>
            </a:prstGeom>
            <a:noFill/>
            <a:ln w="28575">
              <a:solidFill>
                <a:srgbClr val="FF0000"/>
              </a:solidFill>
              <a:round/>
              <a:headEnd/>
              <a:tailEnd/>
            </a:ln>
          </p:spPr>
          <p:txBody>
            <a:bodyPr/>
            <a:lstStyle/>
            <a:p>
              <a:endParaRPr lang="en-US"/>
            </a:p>
          </p:txBody>
        </p:sp>
        <p:sp>
          <p:nvSpPr>
            <p:cNvPr id="129058" name="Line 18"/>
            <p:cNvSpPr>
              <a:spLocks noChangeShapeType="1"/>
            </p:cNvSpPr>
            <p:nvPr/>
          </p:nvSpPr>
          <p:spPr bwMode="auto">
            <a:xfrm flipH="1" flipV="1">
              <a:off x="3170" y="2922"/>
              <a:ext cx="64" cy="48"/>
            </a:xfrm>
            <a:prstGeom prst="line">
              <a:avLst/>
            </a:prstGeom>
            <a:noFill/>
            <a:ln w="28575">
              <a:solidFill>
                <a:srgbClr val="FF0000"/>
              </a:solidFill>
              <a:round/>
              <a:headEnd/>
              <a:tailEnd/>
            </a:ln>
          </p:spPr>
          <p:txBody>
            <a:bodyPr/>
            <a:lstStyle/>
            <a:p>
              <a:endParaRPr lang="en-US"/>
            </a:p>
          </p:txBody>
        </p:sp>
      </p:grpSp>
      <p:sp>
        <p:nvSpPr>
          <p:cNvPr id="29" name="Text Box 25"/>
          <p:cNvSpPr txBox="1">
            <a:spLocks noChangeArrowheads="1"/>
          </p:cNvSpPr>
          <p:nvPr/>
        </p:nvSpPr>
        <p:spPr bwMode="auto">
          <a:xfrm>
            <a:off x="6356350" y="4330700"/>
            <a:ext cx="1855788" cy="338138"/>
          </a:xfrm>
          <a:prstGeom prst="rect">
            <a:avLst/>
          </a:prstGeom>
          <a:noFill/>
          <a:ln w="9525">
            <a:noFill/>
            <a:miter lim="800000"/>
            <a:headEnd/>
            <a:tailEnd/>
          </a:ln>
        </p:spPr>
        <p:txBody>
          <a:bodyPr>
            <a:spAutoFit/>
          </a:bodyPr>
          <a:lstStyle/>
          <a:p>
            <a:pPr>
              <a:spcBef>
                <a:spcPct val="50000"/>
              </a:spcBef>
              <a:defRPr/>
            </a:pPr>
            <a:r>
              <a:rPr lang="de-DE" sz="1600">
                <a:latin typeface="+mn-lt"/>
              </a:rPr>
              <a:t>„beobachtetes“ y</a:t>
            </a:r>
          </a:p>
        </p:txBody>
      </p:sp>
      <p:sp>
        <p:nvSpPr>
          <p:cNvPr id="30" name="Text Box 3"/>
          <p:cNvSpPr txBox="1">
            <a:spLocks noChangeArrowheads="1"/>
          </p:cNvSpPr>
          <p:nvPr/>
        </p:nvSpPr>
        <p:spPr bwMode="auto">
          <a:xfrm>
            <a:off x="6042025" y="1403350"/>
            <a:ext cx="2644775" cy="2185988"/>
          </a:xfrm>
          <a:prstGeom prst="rect">
            <a:avLst/>
          </a:prstGeom>
          <a:noFill/>
          <a:ln w="9525">
            <a:noFill/>
            <a:miter lim="800000"/>
            <a:headEnd/>
            <a:tailEnd/>
          </a:ln>
        </p:spPr>
        <p:txBody>
          <a:bodyPr>
            <a:spAutoFit/>
          </a:bodyPr>
          <a:lstStyle/>
          <a:p>
            <a:pPr>
              <a:spcBef>
                <a:spcPct val="50000"/>
              </a:spcBef>
              <a:defRPr/>
            </a:pPr>
            <a:r>
              <a:rPr lang="de-DE" sz="1600">
                <a:latin typeface="+mn-lt"/>
              </a:rPr>
              <a:t>Zufall wesentlich</a:t>
            </a:r>
          </a:p>
          <a:p>
            <a:pPr>
              <a:spcBef>
                <a:spcPct val="50000"/>
              </a:spcBef>
              <a:defRPr/>
            </a:pPr>
            <a:r>
              <a:rPr lang="de-DE" sz="1600">
                <a:latin typeface="+mn-lt"/>
              </a:rPr>
              <a:t>2a) Agenten agieren zufällig, aber auf eigene Faust</a:t>
            </a:r>
          </a:p>
          <a:p>
            <a:pPr>
              <a:spcBef>
                <a:spcPct val="50000"/>
              </a:spcBef>
              <a:defRPr/>
            </a:pPr>
            <a:r>
              <a:rPr lang="de-DE" sz="1600">
                <a:latin typeface="+mn-lt"/>
              </a:rPr>
              <a:t>2b) Agenten interagieren zufällig</a:t>
            </a:r>
          </a:p>
          <a:p>
            <a:pPr>
              <a:spcBef>
                <a:spcPct val="50000"/>
              </a:spcBef>
              <a:defRPr/>
            </a:pPr>
            <a:endParaRPr lang="de-DE" sz="1600">
              <a:latin typeface="+mn-lt"/>
            </a:endParaRPr>
          </a:p>
        </p:txBody>
      </p:sp>
      <p:sp>
        <p:nvSpPr>
          <p:cNvPr id="31" name="Text Box 4"/>
          <p:cNvSpPr txBox="1">
            <a:spLocks noChangeArrowheads="1"/>
          </p:cNvSpPr>
          <p:nvPr/>
        </p:nvSpPr>
        <p:spPr bwMode="auto">
          <a:xfrm>
            <a:off x="355600" y="3132138"/>
            <a:ext cx="1803400" cy="338137"/>
          </a:xfrm>
          <a:prstGeom prst="rect">
            <a:avLst/>
          </a:prstGeom>
          <a:noFill/>
          <a:ln w="9525">
            <a:noFill/>
            <a:miter lim="800000"/>
            <a:headEnd/>
            <a:tailEnd/>
          </a:ln>
        </p:spPr>
        <p:txBody>
          <a:bodyPr>
            <a:spAutoFit/>
          </a:bodyPr>
          <a:lstStyle/>
          <a:p>
            <a:pPr>
              <a:spcBef>
                <a:spcPct val="50000"/>
              </a:spcBef>
              <a:defRPr/>
            </a:pPr>
            <a:r>
              <a:rPr lang="de-DE" sz="1600">
                <a:latin typeface="+mn-lt"/>
              </a:rPr>
              <a:t>Kein Zufall</a:t>
            </a:r>
          </a:p>
        </p:txBody>
      </p:sp>
      <p:sp>
        <p:nvSpPr>
          <p:cNvPr id="32" name="Text Box 5"/>
          <p:cNvSpPr txBox="1">
            <a:spLocks noChangeArrowheads="1"/>
          </p:cNvSpPr>
          <p:nvPr/>
        </p:nvSpPr>
        <p:spPr bwMode="auto">
          <a:xfrm>
            <a:off x="3244850" y="1401763"/>
            <a:ext cx="2603500" cy="2432050"/>
          </a:xfrm>
          <a:prstGeom prst="rect">
            <a:avLst/>
          </a:prstGeom>
          <a:noFill/>
          <a:ln w="9525">
            <a:noFill/>
            <a:miter lim="800000"/>
            <a:headEnd/>
            <a:tailEnd/>
          </a:ln>
        </p:spPr>
        <p:txBody>
          <a:bodyPr>
            <a:spAutoFit/>
          </a:bodyPr>
          <a:lstStyle/>
          <a:p>
            <a:pPr>
              <a:spcBef>
                <a:spcPct val="50000"/>
              </a:spcBef>
              <a:defRPr/>
            </a:pPr>
            <a:r>
              <a:rPr lang="de-DE" sz="1600">
                <a:latin typeface="+mn-lt"/>
              </a:rPr>
              <a:t>Zufall unwesentlich</a:t>
            </a:r>
          </a:p>
          <a:p>
            <a:pPr>
              <a:spcBef>
                <a:spcPct val="50000"/>
              </a:spcBef>
              <a:defRPr/>
            </a:pPr>
            <a:r>
              <a:rPr lang="de-DE" sz="1600">
                <a:latin typeface="+mn-lt"/>
              </a:rPr>
              <a:t>Statistische Gesetze (H. Hörz)</a:t>
            </a:r>
          </a:p>
          <a:p>
            <a:pPr>
              <a:spcBef>
                <a:spcPct val="50000"/>
              </a:spcBef>
              <a:defRPr/>
            </a:pPr>
            <a:r>
              <a:rPr lang="de-DE" sz="1600">
                <a:latin typeface="+mn-lt"/>
              </a:rPr>
              <a:t>In der Ökonometrie   /Regressionsanalyse wird Zufall als Fehler oder Restgröße behandelt</a:t>
            </a:r>
          </a:p>
          <a:p>
            <a:pPr>
              <a:spcBef>
                <a:spcPct val="50000"/>
              </a:spcBef>
              <a:defRPr/>
            </a:pPr>
            <a:endParaRPr lang="de-DE" sz="1600">
              <a:latin typeface="+mn-lt"/>
            </a:endParaRPr>
          </a:p>
        </p:txBody>
      </p:sp>
      <p:grpSp>
        <p:nvGrpSpPr>
          <p:cNvPr id="5" name="Group 6"/>
          <p:cNvGrpSpPr>
            <a:grpSpLocks/>
          </p:cNvGrpSpPr>
          <p:nvPr/>
        </p:nvGrpSpPr>
        <p:grpSpPr bwMode="auto">
          <a:xfrm>
            <a:off x="3241675" y="5483225"/>
            <a:ext cx="2247900" cy="712788"/>
            <a:chOff x="1886" y="3573"/>
            <a:chExt cx="1382" cy="449"/>
          </a:xfrm>
        </p:grpSpPr>
        <p:sp>
          <p:nvSpPr>
            <p:cNvPr id="34" name="Line 7"/>
            <p:cNvSpPr>
              <a:spLocks noChangeShapeType="1"/>
            </p:cNvSpPr>
            <p:nvPr/>
          </p:nvSpPr>
          <p:spPr bwMode="auto">
            <a:xfrm flipH="1">
              <a:off x="1886" y="3573"/>
              <a:ext cx="1120" cy="0"/>
            </a:xfrm>
            <a:prstGeom prst="line">
              <a:avLst/>
            </a:prstGeom>
            <a:noFill/>
            <a:ln w="57150">
              <a:solidFill>
                <a:srgbClr val="0000FF"/>
              </a:solidFill>
              <a:round/>
              <a:headEnd type="triangle" w="med" len="med"/>
              <a:tailEnd/>
            </a:ln>
          </p:spPr>
          <p:txBody>
            <a:bodyPr/>
            <a:lstStyle/>
            <a:p>
              <a:pPr>
                <a:defRPr/>
              </a:pPr>
              <a:endParaRPr lang="es-ES_tradnl" sz="1600">
                <a:latin typeface="+mn-lt"/>
              </a:endParaRPr>
            </a:p>
          </p:txBody>
        </p:sp>
        <p:grpSp>
          <p:nvGrpSpPr>
            <p:cNvPr id="6" name="Group 8"/>
            <p:cNvGrpSpPr>
              <a:grpSpLocks/>
            </p:cNvGrpSpPr>
            <p:nvPr/>
          </p:nvGrpSpPr>
          <p:grpSpPr bwMode="auto">
            <a:xfrm>
              <a:off x="1980" y="3624"/>
              <a:ext cx="1288" cy="398"/>
              <a:chOff x="3860" y="3616"/>
              <a:chExt cx="1288" cy="398"/>
            </a:xfrm>
          </p:grpSpPr>
          <p:sp>
            <p:nvSpPr>
              <p:cNvPr id="36" name="Line 9"/>
              <p:cNvSpPr>
                <a:spLocks noChangeShapeType="1"/>
              </p:cNvSpPr>
              <p:nvPr/>
            </p:nvSpPr>
            <p:spPr bwMode="auto">
              <a:xfrm flipV="1">
                <a:off x="4608" y="3616"/>
                <a:ext cx="61" cy="48"/>
              </a:xfrm>
              <a:prstGeom prst="line">
                <a:avLst/>
              </a:prstGeom>
              <a:noFill/>
              <a:ln w="28575">
                <a:solidFill>
                  <a:srgbClr val="0000FF"/>
                </a:solidFill>
                <a:round/>
                <a:headEnd/>
                <a:tailEnd/>
              </a:ln>
            </p:spPr>
            <p:txBody>
              <a:bodyPr/>
              <a:lstStyle/>
              <a:p>
                <a:pPr>
                  <a:defRPr/>
                </a:pPr>
                <a:endParaRPr lang="es-ES_tradnl" sz="1600">
                  <a:latin typeface="+mn-lt"/>
                </a:endParaRPr>
              </a:p>
            </p:txBody>
          </p:sp>
          <p:sp>
            <p:nvSpPr>
              <p:cNvPr id="37" name="Text Box 10"/>
              <p:cNvSpPr txBox="1">
                <a:spLocks noChangeArrowheads="1"/>
              </p:cNvSpPr>
              <p:nvPr/>
            </p:nvSpPr>
            <p:spPr bwMode="auto">
              <a:xfrm>
                <a:off x="3860" y="3646"/>
                <a:ext cx="1288" cy="368"/>
              </a:xfrm>
              <a:prstGeom prst="rect">
                <a:avLst/>
              </a:prstGeom>
              <a:noFill/>
              <a:ln w="9525">
                <a:noFill/>
                <a:miter lim="800000"/>
                <a:headEnd/>
                <a:tailEnd/>
              </a:ln>
            </p:spPr>
            <p:txBody>
              <a:bodyPr>
                <a:spAutoFit/>
              </a:bodyPr>
              <a:lstStyle/>
              <a:p>
                <a:pPr algn="l">
                  <a:defRPr/>
                </a:pPr>
                <a:r>
                  <a:rPr lang="de-DE" sz="1600" dirty="0">
                    <a:solidFill>
                      <a:srgbClr val="0000FF"/>
                    </a:solidFill>
                    <a:latin typeface="+mn-lt"/>
                  </a:rPr>
                  <a:t>  </a:t>
                </a:r>
                <a:r>
                  <a:rPr lang="de-DE" sz="1600" dirty="0" err="1">
                    <a:solidFill>
                      <a:srgbClr val="0000FF"/>
                    </a:solidFill>
                    <a:latin typeface="+mn-lt"/>
                  </a:rPr>
                  <a:t>prognostiz</a:t>
                </a:r>
                <a:r>
                  <a:rPr lang="de-DE" sz="1600" dirty="0" smtClean="0">
                    <a:solidFill>
                      <a:srgbClr val="0000FF"/>
                    </a:solidFill>
                    <a:latin typeface="+mn-lt"/>
                  </a:rPr>
                  <a:t>.    </a:t>
                </a:r>
                <a:r>
                  <a:rPr lang="de-DE" sz="1600" dirty="0">
                    <a:solidFill>
                      <a:srgbClr val="0000FF"/>
                    </a:solidFill>
                    <a:latin typeface="+mn-lt"/>
                  </a:rPr>
                  <a:t>y</a:t>
                </a:r>
              </a:p>
              <a:p>
                <a:pPr>
                  <a:defRPr/>
                </a:pPr>
                <a:r>
                  <a:rPr lang="de-DE" sz="1600" dirty="0">
                    <a:solidFill>
                      <a:srgbClr val="0000FF"/>
                    </a:solidFill>
                    <a:latin typeface="+mn-lt"/>
                  </a:rPr>
                  <a:t>deterministischer Teil</a:t>
                </a:r>
              </a:p>
            </p:txBody>
          </p:sp>
          <p:sp>
            <p:nvSpPr>
              <p:cNvPr id="38" name="Line 11"/>
              <p:cNvSpPr>
                <a:spLocks noChangeShapeType="1"/>
              </p:cNvSpPr>
              <p:nvPr/>
            </p:nvSpPr>
            <p:spPr bwMode="auto">
              <a:xfrm flipH="1" flipV="1">
                <a:off x="4665" y="3617"/>
                <a:ext cx="64" cy="48"/>
              </a:xfrm>
              <a:prstGeom prst="line">
                <a:avLst/>
              </a:prstGeom>
              <a:noFill/>
              <a:ln w="28575">
                <a:solidFill>
                  <a:srgbClr val="0000FF"/>
                </a:solidFill>
                <a:round/>
                <a:headEnd/>
                <a:tailEnd/>
              </a:ln>
            </p:spPr>
            <p:txBody>
              <a:bodyPr/>
              <a:lstStyle/>
              <a:p>
                <a:pPr>
                  <a:defRPr/>
                </a:pPr>
                <a:endParaRPr lang="es-ES_tradnl" sz="1600">
                  <a:latin typeface="+mn-lt"/>
                </a:endParaRPr>
              </a:p>
            </p:txBody>
          </p:sp>
        </p:grpSp>
      </p:grpSp>
      <p:grpSp>
        <p:nvGrpSpPr>
          <p:cNvPr id="7" name="Group 12"/>
          <p:cNvGrpSpPr>
            <a:grpSpLocks/>
          </p:cNvGrpSpPr>
          <p:nvPr/>
        </p:nvGrpSpPr>
        <p:grpSpPr bwMode="auto">
          <a:xfrm>
            <a:off x="4384675" y="4421188"/>
            <a:ext cx="2609850" cy="1082675"/>
            <a:chOff x="2708" y="2892"/>
            <a:chExt cx="1214" cy="682"/>
          </a:xfrm>
        </p:grpSpPr>
        <p:sp>
          <p:nvSpPr>
            <p:cNvPr id="40" name="Line 13"/>
            <p:cNvSpPr>
              <a:spLocks noChangeShapeType="1"/>
            </p:cNvSpPr>
            <p:nvPr/>
          </p:nvSpPr>
          <p:spPr bwMode="auto">
            <a:xfrm flipH="1">
              <a:off x="3015" y="2950"/>
              <a:ext cx="0" cy="624"/>
            </a:xfrm>
            <a:prstGeom prst="line">
              <a:avLst/>
            </a:prstGeom>
            <a:noFill/>
            <a:ln w="57150">
              <a:solidFill>
                <a:srgbClr val="FF0000"/>
              </a:solidFill>
              <a:round/>
              <a:headEnd type="triangle" w="med" len="med"/>
              <a:tailEnd/>
            </a:ln>
          </p:spPr>
          <p:txBody>
            <a:bodyPr/>
            <a:lstStyle/>
            <a:p>
              <a:pPr>
                <a:defRPr/>
              </a:pPr>
              <a:endParaRPr lang="es-ES_tradnl" sz="1600">
                <a:latin typeface="+mn-lt"/>
              </a:endParaRPr>
            </a:p>
          </p:txBody>
        </p:sp>
        <p:sp>
          <p:nvSpPr>
            <p:cNvPr id="41" name="Text Box 14"/>
            <p:cNvSpPr txBox="1">
              <a:spLocks noChangeArrowheads="1"/>
            </p:cNvSpPr>
            <p:nvPr/>
          </p:nvSpPr>
          <p:spPr bwMode="auto">
            <a:xfrm>
              <a:off x="2806" y="3215"/>
              <a:ext cx="252" cy="233"/>
            </a:xfrm>
            <a:prstGeom prst="rect">
              <a:avLst/>
            </a:prstGeom>
            <a:noFill/>
            <a:ln w="9525">
              <a:noFill/>
              <a:miter lim="800000"/>
              <a:headEnd/>
              <a:tailEnd/>
            </a:ln>
          </p:spPr>
          <p:txBody>
            <a:bodyPr>
              <a:spAutoFit/>
            </a:bodyPr>
            <a:lstStyle/>
            <a:p>
              <a:pPr>
                <a:spcBef>
                  <a:spcPct val="50000"/>
                </a:spcBef>
                <a:defRPr/>
              </a:pPr>
              <a:r>
                <a:rPr lang="de-DE" sz="1800" b="1">
                  <a:latin typeface="+mn-lt"/>
                </a:rPr>
                <a:t>.</a:t>
              </a:r>
            </a:p>
          </p:txBody>
        </p:sp>
        <p:sp>
          <p:nvSpPr>
            <p:cNvPr id="42" name="Freeform 15"/>
            <p:cNvSpPr>
              <a:spLocks/>
            </p:cNvSpPr>
            <p:nvPr/>
          </p:nvSpPr>
          <p:spPr bwMode="auto">
            <a:xfrm>
              <a:off x="2708" y="3296"/>
              <a:ext cx="276" cy="272"/>
            </a:xfrm>
            <a:custGeom>
              <a:avLst/>
              <a:gdLst>
                <a:gd name="T0" fmla="*/ 1 w 548"/>
                <a:gd name="T1" fmla="*/ 0 h 560"/>
                <a:gd name="T2" fmla="*/ 1 w 548"/>
                <a:gd name="T3" fmla="*/ 0 h 560"/>
                <a:gd name="T4" fmla="*/ 1 w 548"/>
                <a:gd name="T5" fmla="*/ 0 h 560"/>
                <a:gd name="T6" fmla="*/ 1 w 548"/>
                <a:gd name="T7" fmla="*/ 0 h 560"/>
                <a:gd name="T8" fmla="*/ 1 w 548"/>
                <a:gd name="T9" fmla="*/ 0 h 560"/>
                <a:gd name="T10" fmla="*/ 1 w 548"/>
                <a:gd name="T11" fmla="*/ 0 h 560"/>
                <a:gd name="T12" fmla="*/ 1 w 548"/>
                <a:gd name="T13" fmla="*/ 0 h 560"/>
                <a:gd name="T14" fmla="*/ 1 w 548"/>
                <a:gd name="T15" fmla="*/ 0 h 560"/>
                <a:gd name="T16" fmla="*/ 1 w 548"/>
                <a:gd name="T17" fmla="*/ 0 h 560"/>
                <a:gd name="T18" fmla="*/ 1 w 548"/>
                <a:gd name="T19" fmla="*/ 0 h 560"/>
                <a:gd name="T20" fmla="*/ 1 w 548"/>
                <a:gd name="T21" fmla="*/ 0 h 560"/>
                <a:gd name="T22" fmla="*/ 1 w 548"/>
                <a:gd name="T23" fmla="*/ 0 h 5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8"/>
                <a:gd name="T37" fmla="*/ 0 h 560"/>
                <a:gd name="T38" fmla="*/ 548 w 548"/>
                <a:gd name="T39" fmla="*/ 560 h 5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8" h="560">
                  <a:moveTo>
                    <a:pt x="12" y="560"/>
                  </a:moveTo>
                  <a:cubicBezTo>
                    <a:pt x="0" y="490"/>
                    <a:pt x="4" y="422"/>
                    <a:pt x="20" y="352"/>
                  </a:cubicBezTo>
                  <a:cubicBezTo>
                    <a:pt x="30" y="306"/>
                    <a:pt x="22" y="290"/>
                    <a:pt x="60" y="264"/>
                  </a:cubicBezTo>
                  <a:cubicBezTo>
                    <a:pt x="85" y="226"/>
                    <a:pt x="73" y="249"/>
                    <a:pt x="92" y="192"/>
                  </a:cubicBezTo>
                  <a:cubicBezTo>
                    <a:pt x="95" y="183"/>
                    <a:pt x="109" y="182"/>
                    <a:pt x="116" y="176"/>
                  </a:cubicBezTo>
                  <a:cubicBezTo>
                    <a:pt x="133" y="161"/>
                    <a:pt x="148" y="144"/>
                    <a:pt x="164" y="128"/>
                  </a:cubicBezTo>
                  <a:cubicBezTo>
                    <a:pt x="171" y="121"/>
                    <a:pt x="173" y="111"/>
                    <a:pt x="180" y="104"/>
                  </a:cubicBezTo>
                  <a:cubicBezTo>
                    <a:pt x="203" y="81"/>
                    <a:pt x="202" y="93"/>
                    <a:pt x="228" y="80"/>
                  </a:cubicBezTo>
                  <a:cubicBezTo>
                    <a:pt x="294" y="47"/>
                    <a:pt x="320" y="32"/>
                    <a:pt x="396" y="24"/>
                  </a:cubicBezTo>
                  <a:cubicBezTo>
                    <a:pt x="412" y="19"/>
                    <a:pt x="428" y="13"/>
                    <a:pt x="444" y="8"/>
                  </a:cubicBezTo>
                  <a:cubicBezTo>
                    <a:pt x="452" y="5"/>
                    <a:pt x="468" y="0"/>
                    <a:pt x="468" y="0"/>
                  </a:cubicBezTo>
                  <a:cubicBezTo>
                    <a:pt x="527" y="10"/>
                    <a:pt x="500" y="8"/>
                    <a:pt x="548" y="8"/>
                  </a:cubicBezTo>
                </a:path>
              </a:pathLst>
            </a:custGeom>
            <a:noFill/>
            <a:ln w="9525">
              <a:solidFill>
                <a:schemeClr val="tx1"/>
              </a:solidFill>
              <a:round/>
              <a:headEnd/>
              <a:tailEnd/>
            </a:ln>
          </p:spPr>
          <p:txBody>
            <a:bodyPr/>
            <a:lstStyle/>
            <a:p>
              <a:pPr>
                <a:defRPr/>
              </a:pPr>
              <a:endParaRPr lang="es-ES_tradnl" sz="1600">
                <a:latin typeface="+mn-lt"/>
              </a:endParaRPr>
            </a:p>
          </p:txBody>
        </p:sp>
        <p:sp>
          <p:nvSpPr>
            <p:cNvPr id="43" name="Text Box 16"/>
            <p:cNvSpPr txBox="1">
              <a:spLocks noChangeArrowheads="1"/>
            </p:cNvSpPr>
            <p:nvPr/>
          </p:nvSpPr>
          <p:spPr bwMode="auto">
            <a:xfrm>
              <a:off x="3058" y="2892"/>
              <a:ext cx="864" cy="523"/>
            </a:xfrm>
            <a:prstGeom prst="rect">
              <a:avLst/>
            </a:prstGeom>
            <a:noFill/>
            <a:ln w="9525">
              <a:noFill/>
              <a:miter lim="800000"/>
              <a:headEnd/>
              <a:tailEnd/>
            </a:ln>
          </p:spPr>
          <p:txBody>
            <a:bodyPr>
              <a:spAutoFit/>
            </a:bodyPr>
            <a:lstStyle/>
            <a:p>
              <a:pPr algn="l">
                <a:defRPr/>
              </a:pPr>
              <a:r>
                <a:rPr lang="de-DE" sz="1600" dirty="0">
                  <a:solidFill>
                    <a:srgbClr val="CC6600"/>
                  </a:solidFill>
                  <a:latin typeface="+mn-lt"/>
                </a:rPr>
                <a:t>  </a:t>
              </a:r>
              <a:r>
                <a:rPr lang="de-DE" sz="1600" dirty="0" smtClean="0">
                  <a:solidFill>
                    <a:srgbClr val="CC6600"/>
                  </a:solidFill>
                  <a:latin typeface="+mn-lt"/>
                </a:rPr>
                <a:t> e </a:t>
              </a:r>
              <a:endParaRPr lang="de-DE" sz="1600" dirty="0">
                <a:solidFill>
                  <a:srgbClr val="CC6600"/>
                </a:solidFill>
                <a:latin typeface="+mn-lt"/>
              </a:endParaRPr>
            </a:p>
            <a:p>
              <a:pPr algn="l">
                <a:defRPr/>
              </a:pPr>
              <a:r>
                <a:rPr lang="de-DE" sz="1600" dirty="0">
                  <a:solidFill>
                    <a:srgbClr val="CC6600"/>
                  </a:solidFill>
                  <a:latin typeface="+mn-lt"/>
                </a:rPr>
                <a:t>Fehler,</a:t>
              </a:r>
            </a:p>
            <a:p>
              <a:pPr>
                <a:defRPr/>
              </a:pPr>
              <a:r>
                <a:rPr lang="de-DE" sz="1600" dirty="0">
                  <a:solidFill>
                    <a:srgbClr val="CC6600"/>
                  </a:solidFill>
                  <a:latin typeface="+mn-lt"/>
                </a:rPr>
                <a:t>stochastischer Teil</a:t>
              </a:r>
            </a:p>
          </p:txBody>
        </p:sp>
        <p:sp>
          <p:nvSpPr>
            <p:cNvPr id="44" name="Line 17"/>
            <p:cNvSpPr>
              <a:spLocks noChangeShapeType="1"/>
            </p:cNvSpPr>
            <p:nvPr/>
          </p:nvSpPr>
          <p:spPr bwMode="auto">
            <a:xfrm flipV="1">
              <a:off x="3113" y="2921"/>
              <a:ext cx="64" cy="48"/>
            </a:xfrm>
            <a:prstGeom prst="line">
              <a:avLst/>
            </a:prstGeom>
            <a:noFill/>
            <a:ln w="28575">
              <a:solidFill>
                <a:srgbClr val="FF0000"/>
              </a:solidFill>
              <a:round/>
              <a:headEnd/>
              <a:tailEnd/>
            </a:ln>
          </p:spPr>
          <p:txBody>
            <a:bodyPr/>
            <a:lstStyle/>
            <a:p>
              <a:pPr>
                <a:defRPr/>
              </a:pPr>
              <a:endParaRPr lang="es-ES_tradnl" sz="1600">
                <a:latin typeface="+mn-lt"/>
              </a:endParaRPr>
            </a:p>
          </p:txBody>
        </p:sp>
        <p:sp>
          <p:nvSpPr>
            <p:cNvPr id="45" name="Line 18"/>
            <p:cNvSpPr>
              <a:spLocks noChangeShapeType="1"/>
            </p:cNvSpPr>
            <p:nvPr/>
          </p:nvSpPr>
          <p:spPr bwMode="auto">
            <a:xfrm flipH="1" flipV="1">
              <a:off x="3170" y="2922"/>
              <a:ext cx="64" cy="48"/>
            </a:xfrm>
            <a:prstGeom prst="line">
              <a:avLst/>
            </a:prstGeom>
            <a:noFill/>
            <a:ln w="28575">
              <a:solidFill>
                <a:srgbClr val="FF0000"/>
              </a:solidFill>
              <a:round/>
              <a:headEnd/>
              <a:tailEnd/>
            </a:ln>
          </p:spPr>
          <p:txBody>
            <a:bodyPr/>
            <a:lstStyle/>
            <a:p>
              <a:pPr>
                <a:defRPr/>
              </a:pPr>
              <a:endParaRPr lang="es-ES_tradnl" sz="1600">
                <a:latin typeface="+mn-lt"/>
              </a:endParaRPr>
            </a:p>
          </p:txBody>
        </p:sp>
      </p:grpSp>
      <p:grpSp>
        <p:nvGrpSpPr>
          <p:cNvPr id="8" name="Group 19"/>
          <p:cNvGrpSpPr>
            <a:grpSpLocks/>
          </p:cNvGrpSpPr>
          <p:nvPr/>
        </p:nvGrpSpPr>
        <p:grpSpPr bwMode="auto">
          <a:xfrm>
            <a:off x="2906713" y="4294188"/>
            <a:ext cx="2139950" cy="1597025"/>
            <a:chOff x="1673" y="2824"/>
            <a:chExt cx="1348" cy="1006"/>
          </a:xfrm>
        </p:grpSpPr>
        <p:sp>
          <p:nvSpPr>
            <p:cNvPr id="47" name="Line 20"/>
            <p:cNvSpPr>
              <a:spLocks noChangeShapeType="1"/>
            </p:cNvSpPr>
            <p:nvPr/>
          </p:nvSpPr>
          <p:spPr bwMode="auto">
            <a:xfrm rot="10800000" flipH="1">
              <a:off x="1893" y="2940"/>
              <a:ext cx="1128" cy="640"/>
            </a:xfrm>
            <a:prstGeom prst="line">
              <a:avLst/>
            </a:prstGeom>
            <a:noFill/>
            <a:ln w="57150">
              <a:solidFill>
                <a:schemeClr val="tx1"/>
              </a:solidFill>
              <a:round/>
              <a:headEnd type="oval" w="med" len="med"/>
              <a:tailEnd type="triangle" w="med" len="med"/>
            </a:ln>
          </p:spPr>
          <p:txBody>
            <a:bodyPr/>
            <a:lstStyle/>
            <a:p>
              <a:pPr>
                <a:defRPr/>
              </a:pPr>
              <a:endParaRPr lang="es-ES_tradnl" sz="1600">
                <a:latin typeface="+mn-lt"/>
              </a:endParaRPr>
            </a:p>
          </p:txBody>
        </p:sp>
        <p:sp>
          <p:nvSpPr>
            <p:cNvPr id="48" name="Text Box 21"/>
            <p:cNvSpPr txBox="1">
              <a:spLocks noChangeArrowheads="1"/>
            </p:cNvSpPr>
            <p:nvPr/>
          </p:nvSpPr>
          <p:spPr bwMode="auto">
            <a:xfrm>
              <a:off x="1854" y="2824"/>
              <a:ext cx="1138" cy="213"/>
            </a:xfrm>
            <a:prstGeom prst="rect">
              <a:avLst/>
            </a:prstGeom>
            <a:noFill/>
            <a:ln w="9525">
              <a:noFill/>
              <a:miter lim="800000"/>
              <a:headEnd/>
              <a:tailEnd/>
            </a:ln>
          </p:spPr>
          <p:txBody>
            <a:bodyPr>
              <a:spAutoFit/>
            </a:bodyPr>
            <a:lstStyle/>
            <a:p>
              <a:pPr>
                <a:spcBef>
                  <a:spcPct val="50000"/>
                </a:spcBef>
                <a:defRPr/>
              </a:pPr>
              <a:r>
                <a:rPr lang="de-DE" sz="1600">
                  <a:latin typeface="+mn-lt"/>
                </a:rPr>
                <a:t>„beobachtetes“ y</a:t>
              </a:r>
            </a:p>
          </p:txBody>
        </p:sp>
        <p:sp>
          <p:nvSpPr>
            <p:cNvPr id="49" name="Text Box 22"/>
            <p:cNvSpPr txBox="1">
              <a:spLocks noChangeArrowheads="1"/>
            </p:cNvSpPr>
            <p:nvPr/>
          </p:nvSpPr>
          <p:spPr bwMode="auto">
            <a:xfrm>
              <a:off x="1673" y="3617"/>
              <a:ext cx="256" cy="213"/>
            </a:xfrm>
            <a:prstGeom prst="rect">
              <a:avLst/>
            </a:prstGeom>
            <a:noFill/>
            <a:ln w="9525">
              <a:noFill/>
              <a:miter lim="800000"/>
              <a:headEnd/>
              <a:tailEnd/>
            </a:ln>
          </p:spPr>
          <p:txBody>
            <a:bodyPr>
              <a:spAutoFit/>
            </a:bodyPr>
            <a:lstStyle/>
            <a:p>
              <a:pPr>
                <a:spcBef>
                  <a:spcPct val="50000"/>
                </a:spcBef>
                <a:defRPr/>
              </a:pPr>
              <a:r>
                <a:rPr lang="de-DE" sz="1600">
                  <a:latin typeface="+mn-lt"/>
                </a:rPr>
                <a:t>y</a:t>
              </a:r>
            </a:p>
          </p:txBody>
        </p:sp>
        <p:sp>
          <p:nvSpPr>
            <p:cNvPr id="50" name="Line 23"/>
            <p:cNvSpPr>
              <a:spLocks noChangeShapeType="1"/>
            </p:cNvSpPr>
            <p:nvPr/>
          </p:nvSpPr>
          <p:spPr bwMode="auto">
            <a:xfrm flipV="1">
              <a:off x="1696" y="3664"/>
              <a:ext cx="128" cy="0"/>
            </a:xfrm>
            <a:prstGeom prst="line">
              <a:avLst/>
            </a:prstGeom>
            <a:noFill/>
            <a:ln w="28575">
              <a:solidFill>
                <a:schemeClr val="tx1"/>
              </a:solidFill>
              <a:round/>
              <a:headEnd/>
              <a:tailEnd/>
            </a:ln>
          </p:spPr>
          <p:txBody>
            <a:bodyPr/>
            <a:lstStyle/>
            <a:p>
              <a:pPr>
                <a:defRPr/>
              </a:pPr>
              <a:endParaRPr lang="es-ES_tradnl" sz="1600">
                <a:latin typeface="+mn-lt"/>
              </a:endParaRPr>
            </a:p>
          </p:txBody>
        </p:sp>
      </p:grpSp>
      <p:sp>
        <p:nvSpPr>
          <p:cNvPr id="129036" name="Line 22"/>
          <p:cNvSpPr>
            <a:spLocks noChangeShapeType="1"/>
          </p:cNvSpPr>
          <p:nvPr/>
        </p:nvSpPr>
        <p:spPr bwMode="auto">
          <a:xfrm rot="10800000" flipH="1">
            <a:off x="6283325" y="4630738"/>
            <a:ext cx="1790700" cy="1016000"/>
          </a:xfrm>
          <a:prstGeom prst="line">
            <a:avLst/>
          </a:prstGeom>
          <a:noFill/>
          <a:ln w="57150">
            <a:solidFill>
              <a:schemeClr val="tx1"/>
            </a:solidFill>
            <a:round/>
            <a:headEnd type="oval" w="med" len="med"/>
            <a:tailEnd type="triangle" w="med" len="med"/>
          </a:ln>
        </p:spPr>
        <p:txBody>
          <a:bodyPr/>
          <a:lstStyle/>
          <a:p>
            <a:endParaRPr lang="en-US"/>
          </a:p>
        </p:txBody>
      </p:sp>
      <p:sp>
        <p:nvSpPr>
          <p:cNvPr id="129037" name="Line 23"/>
          <p:cNvSpPr>
            <a:spLocks noChangeShapeType="1"/>
          </p:cNvSpPr>
          <p:nvPr/>
        </p:nvSpPr>
        <p:spPr bwMode="auto">
          <a:xfrm flipH="1">
            <a:off x="6272213" y="5305425"/>
            <a:ext cx="1917700" cy="342900"/>
          </a:xfrm>
          <a:prstGeom prst="line">
            <a:avLst/>
          </a:prstGeom>
          <a:noFill/>
          <a:ln w="57150">
            <a:solidFill>
              <a:srgbClr val="0000FF"/>
            </a:solidFill>
            <a:round/>
            <a:headEnd type="triangle" w="med" len="med"/>
            <a:tailEnd/>
          </a:ln>
        </p:spPr>
        <p:txBody>
          <a:bodyPr/>
          <a:lstStyle/>
          <a:p>
            <a:endParaRPr lang="en-US"/>
          </a:p>
        </p:txBody>
      </p:sp>
      <p:sp>
        <p:nvSpPr>
          <p:cNvPr id="129038" name="Line 24"/>
          <p:cNvSpPr>
            <a:spLocks noChangeShapeType="1"/>
          </p:cNvSpPr>
          <p:nvPr/>
        </p:nvSpPr>
        <p:spPr bwMode="auto">
          <a:xfrm>
            <a:off x="8064500" y="4659313"/>
            <a:ext cx="114300" cy="622300"/>
          </a:xfrm>
          <a:prstGeom prst="line">
            <a:avLst/>
          </a:prstGeom>
          <a:noFill/>
          <a:ln w="57150">
            <a:solidFill>
              <a:srgbClr val="FF0000"/>
            </a:solidFill>
            <a:round/>
            <a:headEnd type="triangle" w="med" len="med"/>
            <a:tailEnd/>
          </a:ln>
        </p:spPr>
        <p:txBody>
          <a:bodyPr/>
          <a:lstStyle/>
          <a:p>
            <a:endParaRPr lang="en-US"/>
          </a:p>
        </p:txBody>
      </p:sp>
      <p:sp>
        <p:nvSpPr>
          <p:cNvPr id="46"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1" u="none" strike="noStrike" kern="1200" cap="none" spc="0" normalizeH="0" baseline="0" noProof="0" dirty="0" smtClean="0">
                <a:ln>
                  <a:noFill/>
                </a:ln>
                <a:solidFill>
                  <a:schemeClr val="accent2"/>
                </a:solidFill>
                <a:effectLst/>
                <a:uLnTx/>
                <a:uFillTx/>
                <a:latin typeface="+mj-lt"/>
                <a:ea typeface="+mj-ea"/>
                <a:cs typeface="+mj-cs"/>
              </a:rPr>
              <a:t>    Wie kann der Zufall behandelt werden?</a:t>
            </a:r>
            <a:r>
              <a:rPr kumimoji="0" lang="de-DE" sz="2400" b="0" i="0" u="none" strike="noStrike" kern="1200" cap="none" spc="0" normalizeH="0" baseline="0" noProof="0" dirty="0" smtClean="0">
                <a:ln>
                  <a:noFill/>
                </a:ln>
                <a:solidFill>
                  <a:schemeClr val="tx1"/>
                </a:solidFill>
                <a:effectLst/>
                <a:uLnTx/>
                <a:uFillTx/>
                <a:latin typeface="+mj-lt"/>
                <a:ea typeface="+mj-ea"/>
                <a:cs typeface="+mj-cs"/>
              </a:rPr>
              <a:t/>
            </a:r>
            <a:br>
              <a:rPr kumimoji="0" lang="de-DE" sz="2400" b="0" i="0" u="none" strike="noStrike" kern="1200" cap="none" spc="0" normalizeH="0" baseline="0" noProof="0" dirty="0" smtClean="0">
                <a:ln>
                  <a:noFill/>
                </a:ln>
                <a:solidFill>
                  <a:schemeClr val="tx1"/>
                </a:solidFill>
                <a:effectLst/>
                <a:uLnTx/>
                <a:uFillTx/>
                <a:latin typeface="+mj-lt"/>
                <a:ea typeface="+mj-ea"/>
                <a:cs typeface="+mj-cs"/>
              </a:rPr>
            </a:br>
            <a:r>
              <a:rPr kumimoji="0" lang="de-DE" sz="2400" b="0" i="0" u="none" strike="noStrike" kern="1200" cap="none" spc="0" normalizeH="0" baseline="0" noProof="0" dirty="0" smtClean="0">
                <a:ln>
                  <a:noFill/>
                </a:ln>
                <a:solidFill>
                  <a:schemeClr val="tx1"/>
                </a:solidFill>
                <a:effectLst/>
                <a:uLnTx/>
                <a:uFillTx/>
                <a:latin typeface="+mj-lt"/>
                <a:ea typeface="+mj-ea"/>
                <a:cs typeface="+mj-cs"/>
              </a:rPr>
              <a:t> </a:t>
            </a:r>
            <a:br>
              <a:rPr kumimoji="0" lang="de-DE" sz="2400" b="0" i="0" u="none" strike="noStrike" kern="1200" cap="none" spc="0" normalizeH="0" baseline="0" noProof="0" dirty="0" smtClean="0">
                <a:ln>
                  <a:noFill/>
                </a:ln>
                <a:solidFill>
                  <a:schemeClr val="tx1"/>
                </a:solidFill>
                <a:effectLst/>
                <a:uLnTx/>
                <a:uFillTx/>
                <a:latin typeface="+mj-lt"/>
                <a:ea typeface="+mj-ea"/>
                <a:cs typeface="+mj-cs"/>
              </a:rPr>
            </a:br>
            <a:r>
              <a:rPr kumimoji="0" lang="de-DE" sz="2400" b="0" i="0" u="none" strike="noStrike" kern="1200" cap="none" spc="0" normalizeH="0" baseline="0" noProof="0" dirty="0" smtClean="0">
                <a:ln>
                  <a:noFill/>
                </a:ln>
                <a:solidFill>
                  <a:schemeClr val="tx1"/>
                </a:solidFill>
                <a:effectLst/>
                <a:uLnTx/>
                <a:uFillTx/>
                <a:latin typeface="+mj-lt"/>
                <a:ea typeface="+mj-ea"/>
                <a:cs typeface="+mj-cs"/>
              </a:rPr>
              <a:t>    </a:t>
            </a:r>
            <a:r>
              <a:rPr kumimoji="0" lang="de-DE" sz="1800" b="0" i="0" u="none" strike="noStrike" kern="1200" cap="none" spc="0" normalizeH="0" baseline="0" noProof="0" dirty="0" smtClean="0">
                <a:ln>
                  <a:noFill/>
                </a:ln>
                <a:solidFill>
                  <a:schemeClr val="tx1"/>
                </a:solidFill>
                <a:effectLst/>
                <a:uLnTx/>
                <a:uFillTx/>
                <a:latin typeface="+mj-lt"/>
                <a:ea typeface="+mj-ea"/>
                <a:cs typeface="+mj-cs"/>
              </a:rPr>
              <a:t>Kybernetik 0. Ordnung                 Kybernetik 1. Ordnung </a:t>
            </a:r>
            <a:r>
              <a:rPr kumimoji="0" lang="de-DE" sz="1400" b="0" i="0" u="none" strike="noStrike" kern="1200" cap="none" spc="0" normalizeH="0" baseline="0" noProof="0" dirty="0" smtClean="0">
                <a:ln>
                  <a:noFill/>
                </a:ln>
                <a:solidFill>
                  <a:schemeClr val="tx1"/>
                </a:solidFill>
                <a:effectLst/>
                <a:uLnTx/>
                <a:uFillTx/>
                <a:latin typeface="+mj-lt"/>
                <a:ea typeface="+mj-ea"/>
                <a:cs typeface="+mj-cs"/>
              </a:rPr>
              <a:t>               </a:t>
            </a:r>
            <a:r>
              <a:rPr kumimoji="0" lang="de-DE" sz="1800" b="0" i="0" u="none" strike="noStrike" kern="1200" cap="none" spc="0" normalizeH="0" baseline="0" noProof="0" dirty="0" smtClean="0">
                <a:ln>
                  <a:noFill/>
                </a:ln>
                <a:solidFill>
                  <a:schemeClr val="tx1"/>
                </a:solidFill>
                <a:effectLst/>
                <a:uLnTx/>
                <a:uFillTx/>
                <a:latin typeface="+mj-lt"/>
                <a:ea typeface="+mj-ea"/>
                <a:cs typeface="+mj-cs"/>
              </a:rPr>
              <a:t>Kybernetik 2. Ordnung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241675" y="5483225"/>
            <a:ext cx="1822450" cy="158750"/>
            <a:chOff x="1886" y="3573"/>
            <a:chExt cx="1120" cy="100"/>
          </a:xfrm>
        </p:grpSpPr>
        <p:sp>
          <p:nvSpPr>
            <p:cNvPr id="130083" name="Line 7"/>
            <p:cNvSpPr>
              <a:spLocks noChangeShapeType="1"/>
            </p:cNvSpPr>
            <p:nvPr/>
          </p:nvSpPr>
          <p:spPr bwMode="auto">
            <a:xfrm flipH="1">
              <a:off x="1886" y="3573"/>
              <a:ext cx="1120" cy="0"/>
            </a:xfrm>
            <a:prstGeom prst="line">
              <a:avLst/>
            </a:prstGeom>
            <a:noFill/>
            <a:ln w="57150">
              <a:solidFill>
                <a:srgbClr val="0000FF"/>
              </a:solidFill>
              <a:round/>
              <a:headEnd type="triangle" w="med" len="med"/>
              <a:tailEnd/>
            </a:ln>
          </p:spPr>
          <p:txBody>
            <a:bodyPr/>
            <a:lstStyle/>
            <a:p>
              <a:endParaRPr lang="en-US"/>
            </a:p>
          </p:txBody>
        </p:sp>
        <p:grpSp>
          <p:nvGrpSpPr>
            <p:cNvPr id="3" name="Group 8"/>
            <p:cNvGrpSpPr>
              <a:grpSpLocks/>
            </p:cNvGrpSpPr>
            <p:nvPr/>
          </p:nvGrpSpPr>
          <p:grpSpPr bwMode="auto">
            <a:xfrm>
              <a:off x="2728" y="3624"/>
              <a:ext cx="121" cy="49"/>
              <a:chOff x="4608" y="3616"/>
              <a:chExt cx="121" cy="49"/>
            </a:xfrm>
          </p:grpSpPr>
          <p:sp>
            <p:nvSpPr>
              <p:cNvPr id="130085" name="Line 9"/>
              <p:cNvSpPr>
                <a:spLocks noChangeShapeType="1"/>
              </p:cNvSpPr>
              <p:nvPr/>
            </p:nvSpPr>
            <p:spPr bwMode="auto">
              <a:xfrm flipV="1">
                <a:off x="4608" y="3616"/>
                <a:ext cx="64" cy="48"/>
              </a:xfrm>
              <a:prstGeom prst="line">
                <a:avLst/>
              </a:prstGeom>
              <a:noFill/>
              <a:ln w="28575">
                <a:solidFill>
                  <a:srgbClr val="0000FF"/>
                </a:solidFill>
                <a:round/>
                <a:headEnd/>
                <a:tailEnd/>
              </a:ln>
            </p:spPr>
            <p:txBody>
              <a:bodyPr/>
              <a:lstStyle/>
              <a:p>
                <a:endParaRPr lang="en-US"/>
              </a:p>
            </p:txBody>
          </p:sp>
          <p:sp>
            <p:nvSpPr>
              <p:cNvPr id="130086" name="Line 11"/>
              <p:cNvSpPr>
                <a:spLocks noChangeShapeType="1"/>
              </p:cNvSpPr>
              <p:nvPr/>
            </p:nvSpPr>
            <p:spPr bwMode="auto">
              <a:xfrm flipH="1" flipV="1">
                <a:off x="4665" y="3617"/>
                <a:ext cx="64" cy="48"/>
              </a:xfrm>
              <a:prstGeom prst="line">
                <a:avLst/>
              </a:prstGeom>
              <a:noFill/>
              <a:ln w="28575">
                <a:solidFill>
                  <a:srgbClr val="0000FF"/>
                </a:solidFill>
                <a:round/>
                <a:headEnd/>
                <a:tailEnd/>
              </a:ln>
            </p:spPr>
            <p:txBody>
              <a:bodyPr/>
              <a:lstStyle/>
              <a:p>
                <a:endParaRPr lang="en-US"/>
              </a:p>
            </p:txBody>
          </p:sp>
        </p:grpSp>
      </p:grpSp>
      <p:grpSp>
        <p:nvGrpSpPr>
          <p:cNvPr id="4" name="Group 12"/>
          <p:cNvGrpSpPr>
            <a:grpSpLocks/>
          </p:cNvGrpSpPr>
          <p:nvPr/>
        </p:nvGrpSpPr>
        <p:grpSpPr bwMode="auto">
          <a:xfrm>
            <a:off x="4384675" y="4467225"/>
            <a:ext cx="1130300" cy="1036638"/>
            <a:chOff x="2708" y="2921"/>
            <a:chExt cx="526" cy="653"/>
          </a:xfrm>
        </p:grpSpPr>
        <p:sp>
          <p:nvSpPr>
            <p:cNvPr id="130078" name="Line 13"/>
            <p:cNvSpPr>
              <a:spLocks noChangeShapeType="1"/>
            </p:cNvSpPr>
            <p:nvPr/>
          </p:nvSpPr>
          <p:spPr bwMode="auto">
            <a:xfrm flipH="1">
              <a:off x="3015" y="2950"/>
              <a:ext cx="0" cy="624"/>
            </a:xfrm>
            <a:prstGeom prst="line">
              <a:avLst/>
            </a:prstGeom>
            <a:noFill/>
            <a:ln w="57150">
              <a:solidFill>
                <a:srgbClr val="FF0000"/>
              </a:solidFill>
              <a:round/>
              <a:headEnd type="triangle" w="med" len="med"/>
              <a:tailEnd/>
            </a:ln>
          </p:spPr>
          <p:txBody>
            <a:bodyPr/>
            <a:lstStyle/>
            <a:p>
              <a:endParaRPr lang="en-US"/>
            </a:p>
          </p:txBody>
        </p:sp>
        <p:sp>
          <p:nvSpPr>
            <p:cNvPr id="130079" name="Text Box 14"/>
            <p:cNvSpPr txBox="1">
              <a:spLocks noChangeArrowheads="1"/>
            </p:cNvSpPr>
            <p:nvPr/>
          </p:nvSpPr>
          <p:spPr bwMode="auto">
            <a:xfrm>
              <a:off x="2806" y="3215"/>
              <a:ext cx="252" cy="327"/>
            </a:xfrm>
            <a:prstGeom prst="rect">
              <a:avLst/>
            </a:prstGeom>
            <a:noFill/>
            <a:ln w="9525">
              <a:noFill/>
              <a:miter lim="800000"/>
              <a:headEnd/>
              <a:tailEnd/>
            </a:ln>
          </p:spPr>
          <p:txBody>
            <a:bodyPr>
              <a:spAutoFit/>
            </a:bodyPr>
            <a:lstStyle/>
            <a:p>
              <a:pPr>
                <a:spcBef>
                  <a:spcPct val="50000"/>
                </a:spcBef>
              </a:pPr>
              <a:r>
                <a:rPr lang="de-DE" sz="2800" b="1"/>
                <a:t>.</a:t>
              </a:r>
            </a:p>
          </p:txBody>
        </p:sp>
        <p:sp>
          <p:nvSpPr>
            <p:cNvPr id="130080" name="Freeform 15"/>
            <p:cNvSpPr>
              <a:spLocks/>
            </p:cNvSpPr>
            <p:nvPr/>
          </p:nvSpPr>
          <p:spPr bwMode="auto">
            <a:xfrm>
              <a:off x="2708" y="3296"/>
              <a:ext cx="276" cy="272"/>
            </a:xfrm>
            <a:custGeom>
              <a:avLst/>
              <a:gdLst>
                <a:gd name="T0" fmla="*/ 1 w 548"/>
                <a:gd name="T1" fmla="*/ 0 h 560"/>
                <a:gd name="T2" fmla="*/ 1 w 548"/>
                <a:gd name="T3" fmla="*/ 0 h 560"/>
                <a:gd name="T4" fmla="*/ 1 w 548"/>
                <a:gd name="T5" fmla="*/ 0 h 560"/>
                <a:gd name="T6" fmla="*/ 1 w 548"/>
                <a:gd name="T7" fmla="*/ 0 h 560"/>
                <a:gd name="T8" fmla="*/ 1 w 548"/>
                <a:gd name="T9" fmla="*/ 0 h 560"/>
                <a:gd name="T10" fmla="*/ 1 w 548"/>
                <a:gd name="T11" fmla="*/ 0 h 560"/>
                <a:gd name="T12" fmla="*/ 1 w 548"/>
                <a:gd name="T13" fmla="*/ 0 h 560"/>
                <a:gd name="T14" fmla="*/ 1 w 548"/>
                <a:gd name="T15" fmla="*/ 0 h 560"/>
                <a:gd name="T16" fmla="*/ 1 w 548"/>
                <a:gd name="T17" fmla="*/ 0 h 560"/>
                <a:gd name="T18" fmla="*/ 1 w 548"/>
                <a:gd name="T19" fmla="*/ 0 h 560"/>
                <a:gd name="T20" fmla="*/ 1 w 548"/>
                <a:gd name="T21" fmla="*/ 0 h 560"/>
                <a:gd name="T22" fmla="*/ 1 w 548"/>
                <a:gd name="T23" fmla="*/ 0 h 5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8"/>
                <a:gd name="T37" fmla="*/ 0 h 560"/>
                <a:gd name="T38" fmla="*/ 548 w 548"/>
                <a:gd name="T39" fmla="*/ 560 h 5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8" h="560">
                  <a:moveTo>
                    <a:pt x="12" y="560"/>
                  </a:moveTo>
                  <a:cubicBezTo>
                    <a:pt x="0" y="490"/>
                    <a:pt x="4" y="422"/>
                    <a:pt x="20" y="352"/>
                  </a:cubicBezTo>
                  <a:cubicBezTo>
                    <a:pt x="30" y="306"/>
                    <a:pt x="22" y="290"/>
                    <a:pt x="60" y="264"/>
                  </a:cubicBezTo>
                  <a:cubicBezTo>
                    <a:pt x="85" y="226"/>
                    <a:pt x="73" y="249"/>
                    <a:pt x="92" y="192"/>
                  </a:cubicBezTo>
                  <a:cubicBezTo>
                    <a:pt x="95" y="183"/>
                    <a:pt x="109" y="182"/>
                    <a:pt x="116" y="176"/>
                  </a:cubicBezTo>
                  <a:cubicBezTo>
                    <a:pt x="133" y="161"/>
                    <a:pt x="148" y="144"/>
                    <a:pt x="164" y="128"/>
                  </a:cubicBezTo>
                  <a:cubicBezTo>
                    <a:pt x="171" y="121"/>
                    <a:pt x="173" y="111"/>
                    <a:pt x="180" y="104"/>
                  </a:cubicBezTo>
                  <a:cubicBezTo>
                    <a:pt x="203" y="81"/>
                    <a:pt x="202" y="93"/>
                    <a:pt x="228" y="80"/>
                  </a:cubicBezTo>
                  <a:cubicBezTo>
                    <a:pt x="294" y="47"/>
                    <a:pt x="320" y="32"/>
                    <a:pt x="396" y="24"/>
                  </a:cubicBezTo>
                  <a:cubicBezTo>
                    <a:pt x="412" y="19"/>
                    <a:pt x="428" y="13"/>
                    <a:pt x="444" y="8"/>
                  </a:cubicBezTo>
                  <a:cubicBezTo>
                    <a:pt x="452" y="5"/>
                    <a:pt x="468" y="0"/>
                    <a:pt x="468" y="0"/>
                  </a:cubicBezTo>
                  <a:cubicBezTo>
                    <a:pt x="527" y="10"/>
                    <a:pt x="500" y="8"/>
                    <a:pt x="548" y="8"/>
                  </a:cubicBezTo>
                </a:path>
              </a:pathLst>
            </a:custGeom>
            <a:noFill/>
            <a:ln w="9525">
              <a:solidFill>
                <a:schemeClr val="tx1"/>
              </a:solidFill>
              <a:round/>
              <a:headEnd/>
              <a:tailEnd/>
            </a:ln>
          </p:spPr>
          <p:txBody>
            <a:bodyPr/>
            <a:lstStyle/>
            <a:p>
              <a:endParaRPr lang="es-ES_tradnl"/>
            </a:p>
          </p:txBody>
        </p:sp>
        <p:sp>
          <p:nvSpPr>
            <p:cNvPr id="130081" name="Line 17"/>
            <p:cNvSpPr>
              <a:spLocks noChangeShapeType="1"/>
            </p:cNvSpPr>
            <p:nvPr/>
          </p:nvSpPr>
          <p:spPr bwMode="auto">
            <a:xfrm flipV="1">
              <a:off x="3113" y="2921"/>
              <a:ext cx="64" cy="48"/>
            </a:xfrm>
            <a:prstGeom prst="line">
              <a:avLst/>
            </a:prstGeom>
            <a:noFill/>
            <a:ln w="28575">
              <a:solidFill>
                <a:srgbClr val="FF0000"/>
              </a:solidFill>
              <a:round/>
              <a:headEnd/>
              <a:tailEnd/>
            </a:ln>
          </p:spPr>
          <p:txBody>
            <a:bodyPr/>
            <a:lstStyle/>
            <a:p>
              <a:endParaRPr lang="en-US"/>
            </a:p>
          </p:txBody>
        </p:sp>
        <p:sp>
          <p:nvSpPr>
            <p:cNvPr id="130082" name="Line 18"/>
            <p:cNvSpPr>
              <a:spLocks noChangeShapeType="1"/>
            </p:cNvSpPr>
            <p:nvPr/>
          </p:nvSpPr>
          <p:spPr bwMode="auto">
            <a:xfrm flipH="1" flipV="1">
              <a:off x="3170" y="2922"/>
              <a:ext cx="64" cy="48"/>
            </a:xfrm>
            <a:prstGeom prst="line">
              <a:avLst/>
            </a:prstGeom>
            <a:noFill/>
            <a:ln w="28575">
              <a:solidFill>
                <a:srgbClr val="FF0000"/>
              </a:solidFill>
              <a:round/>
              <a:headEnd/>
              <a:tailEnd/>
            </a:ln>
          </p:spPr>
          <p:txBody>
            <a:bodyPr/>
            <a:lstStyle/>
            <a:p>
              <a:endParaRPr lang="en-US"/>
            </a:p>
          </p:txBody>
        </p:sp>
      </p:grpSp>
      <p:sp>
        <p:nvSpPr>
          <p:cNvPr id="29" name="Text Box 25"/>
          <p:cNvSpPr txBox="1">
            <a:spLocks noChangeArrowheads="1"/>
          </p:cNvSpPr>
          <p:nvPr/>
        </p:nvSpPr>
        <p:spPr bwMode="auto">
          <a:xfrm>
            <a:off x="6356350" y="4330700"/>
            <a:ext cx="1855788" cy="338138"/>
          </a:xfrm>
          <a:prstGeom prst="rect">
            <a:avLst/>
          </a:prstGeom>
          <a:noFill/>
          <a:ln w="9525">
            <a:noFill/>
            <a:miter lim="800000"/>
            <a:headEnd/>
            <a:tailEnd/>
          </a:ln>
        </p:spPr>
        <p:txBody>
          <a:bodyPr>
            <a:spAutoFit/>
          </a:bodyPr>
          <a:lstStyle/>
          <a:p>
            <a:pPr>
              <a:spcBef>
                <a:spcPct val="50000"/>
              </a:spcBef>
              <a:defRPr/>
            </a:pPr>
            <a:r>
              <a:rPr lang="de-DE" sz="1600">
                <a:latin typeface="+mn-lt"/>
              </a:rPr>
              <a:t>„beobachtetes“ y</a:t>
            </a:r>
          </a:p>
        </p:txBody>
      </p:sp>
      <p:sp>
        <p:nvSpPr>
          <p:cNvPr id="30" name="Text Box 3"/>
          <p:cNvSpPr txBox="1">
            <a:spLocks noChangeArrowheads="1"/>
          </p:cNvSpPr>
          <p:nvPr/>
        </p:nvSpPr>
        <p:spPr bwMode="auto">
          <a:xfrm>
            <a:off x="6042025" y="1403350"/>
            <a:ext cx="2644775" cy="3108543"/>
          </a:xfrm>
          <a:prstGeom prst="rect">
            <a:avLst/>
          </a:prstGeom>
          <a:noFill/>
          <a:ln w="9525">
            <a:noFill/>
            <a:miter lim="800000"/>
            <a:headEnd/>
            <a:tailEnd/>
          </a:ln>
        </p:spPr>
        <p:txBody>
          <a:bodyPr>
            <a:spAutoFit/>
          </a:bodyPr>
          <a:lstStyle/>
          <a:p>
            <a:pPr>
              <a:spcBef>
                <a:spcPct val="50000"/>
              </a:spcBef>
              <a:defRPr/>
            </a:pPr>
            <a:r>
              <a:rPr lang="de-DE" sz="1600" dirty="0">
                <a:latin typeface="+mn-lt"/>
              </a:rPr>
              <a:t>Zufall wesentlich</a:t>
            </a:r>
          </a:p>
          <a:p>
            <a:pPr>
              <a:spcBef>
                <a:spcPct val="50000"/>
              </a:spcBef>
              <a:defRPr/>
            </a:pPr>
            <a:r>
              <a:rPr lang="de-DE" sz="1600" dirty="0">
                <a:latin typeface="+mn-lt"/>
              </a:rPr>
              <a:t>2a) Agenten agieren zufällig, aber auf eigene Faust</a:t>
            </a:r>
          </a:p>
          <a:p>
            <a:pPr>
              <a:spcBef>
                <a:spcPct val="50000"/>
              </a:spcBef>
              <a:defRPr/>
            </a:pPr>
            <a:r>
              <a:rPr lang="de-DE" sz="1600" dirty="0">
                <a:latin typeface="+mn-lt"/>
              </a:rPr>
              <a:t>2b) Agenten interagieren </a:t>
            </a:r>
            <a:r>
              <a:rPr lang="de-DE" sz="1600" dirty="0" smtClean="0">
                <a:latin typeface="+mn-lt"/>
              </a:rPr>
              <a:t>zufällig</a:t>
            </a:r>
          </a:p>
          <a:p>
            <a:pPr>
              <a:spcBef>
                <a:spcPct val="50000"/>
              </a:spcBef>
              <a:defRPr/>
            </a:pPr>
            <a:r>
              <a:rPr lang="de-DE" sz="1600" dirty="0" smtClean="0">
                <a:latin typeface="+mn-lt"/>
              </a:rPr>
              <a:t>2c) Agenteninteragieren zufällig, aber die Verteilung ändert sich =&gt; </a:t>
            </a:r>
            <a:r>
              <a:rPr lang="de-DE" b="1" dirty="0" smtClean="0">
                <a:latin typeface="+mn-lt"/>
              </a:rPr>
              <a:t>Qualitativ Neues kann entstehen </a:t>
            </a:r>
            <a:endParaRPr lang="de-DE" sz="1600" b="1" dirty="0" smtClean="0">
              <a:latin typeface="+mn-lt"/>
            </a:endParaRPr>
          </a:p>
          <a:p>
            <a:pPr>
              <a:spcBef>
                <a:spcPct val="50000"/>
              </a:spcBef>
              <a:defRPr/>
            </a:pPr>
            <a:endParaRPr lang="de-DE" sz="1600" dirty="0">
              <a:latin typeface="+mn-lt"/>
            </a:endParaRPr>
          </a:p>
        </p:txBody>
      </p:sp>
      <p:sp>
        <p:nvSpPr>
          <p:cNvPr id="31" name="Text Box 4"/>
          <p:cNvSpPr txBox="1">
            <a:spLocks noChangeArrowheads="1"/>
          </p:cNvSpPr>
          <p:nvPr/>
        </p:nvSpPr>
        <p:spPr bwMode="auto">
          <a:xfrm>
            <a:off x="355600" y="3132138"/>
            <a:ext cx="1803400" cy="338137"/>
          </a:xfrm>
          <a:prstGeom prst="rect">
            <a:avLst/>
          </a:prstGeom>
          <a:noFill/>
          <a:ln w="9525">
            <a:noFill/>
            <a:miter lim="800000"/>
            <a:headEnd/>
            <a:tailEnd/>
          </a:ln>
        </p:spPr>
        <p:txBody>
          <a:bodyPr>
            <a:spAutoFit/>
          </a:bodyPr>
          <a:lstStyle/>
          <a:p>
            <a:pPr>
              <a:spcBef>
                <a:spcPct val="50000"/>
              </a:spcBef>
              <a:defRPr/>
            </a:pPr>
            <a:r>
              <a:rPr lang="de-DE" sz="1600">
                <a:latin typeface="+mn-lt"/>
              </a:rPr>
              <a:t>Kein Zufall</a:t>
            </a:r>
          </a:p>
        </p:txBody>
      </p:sp>
      <p:sp>
        <p:nvSpPr>
          <p:cNvPr id="32" name="Text Box 5"/>
          <p:cNvSpPr txBox="1">
            <a:spLocks noChangeArrowheads="1"/>
          </p:cNvSpPr>
          <p:nvPr/>
        </p:nvSpPr>
        <p:spPr bwMode="auto">
          <a:xfrm>
            <a:off x="3244850" y="1401763"/>
            <a:ext cx="2603500" cy="2432050"/>
          </a:xfrm>
          <a:prstGeom prst="rect">
            <a:avLst/>
          </a:prstGeom>
          <a:noFill/>
          <a:ln w="9525">
            <a:noFill/>
            <a:miter lim="800000"/>
            <a:headEnd/>
            <a:tailEnd/>
          </a:ln>
        </p:spPr>
        <p:txBody>
          <a:bodyPr>
            <a:spAutoFit/>
          </a:bodyPr>
          <a:lstStyle/>
          <a:p>
            <a:pPr>
              <a:spcBef>
                <a:spcPct val="50000"/>
              </a:spcBef>
              <a:defRPr/>
            </a:pPr>
            <a:r>
              <a:rPr lang="de-DE" sz="1600">
                <a:latin typeface="+mn-lt"/>
              </a:rPr>
              <a:t>Zufall unwesentlich</a:t>
            </a:r>
          </a:p>
          <a:p>
            <a:pPr>
              <a:spcBef>
                <a:spcPct val="50000"/>
              </a:spcBef>
              <a:defRPr/>
            </a:pPr>
            <a:r>
              <a:rPr lang="de-DE" sz="1600">
                <a:latin typeface="+mn-lt"/>
              </a:rPr>
              <a:t>Statistische Gesetze (H. Hörz)</a:t>
            </a:r>
          </a:p>
          <a:p>
            <a:pPr>
              <a:spcBef>
                <a:spcPct val="50000"/>
              </a:spcBef>
              <a:defRPr/>
            </a:pPr>
            <a:r>
              <a:rPr lang="de-DE" sz="1600">
                <a:latin typeface="+mn-lt"/>
              </a:rPr>
              <a:t>In der Ökonometrie   /Regressionsanalyse wird Zufall als Fehler oder Restgröße behandelt</a:t>
            </a:r>
          </a:p>
          <a:p>
            <a:pPr>
              <a:spcBef>
                <a:spcPct val="50000"/>
              </a:spcBef>
              <a:defRPr/>
            </a:pPr>
            <a:endParaRPr lang="de-DE" sz="1600">
              <a:latin typeface="+mn-lt"/>
            </a:endParaRPr>
          </a:p>
        </p:txBody>
      </p:sp>
      <p:grpSp>
        <p:nvGrpSpPr>
          <p:cNvPr id="5" name="Group 6"/>
          <p:cNvGrpSpPr>
            <a:grpSpLocks/>
          </p:cNvGrpSpPr>
          <p:nvPr/>
        </p:nvGrpSpPr>
        <p:grpSpPr bwMode="auto">
          <a:xfrm>
            <a:off x="3241675" y="5483225"/>
            <a:ext cx="2247900" cy="712788"/>
            <a:chOff x="1886" y="3573"/>
            <a:chExt cx="1382" cy="449"/>
          </a:xfrm>
        </p:grpSpPr>
        <p:sp>
          <p:nvSpPr>
            <p:cNvPr id="34" name="Line 7"/>
            <p:cNvSpPr>
              <a:spLocks noChangeShapeType="1"/>
            </p:cNvSpPr>
            <p:nvPr/>
          </p:nvSpPr>
          <p:spPr bwMode="auto">
            <a:xfrm flipH="1">
              <a:off x="1886" y="3573"/>
              <a:ext cx="1120" cy="0"/>
            </a:xfrm>
            <a:prstGeom prst="line">
              <a:avLst/>
            </a:prstGeom>
            <a:noFill/>
            <a:ln w="57150">
              <a:solidFill>
                <a:srgbClr val="0000FF"/>
              </a:solidFill>
              <a:round/>
              <a:headEnd type="triangle" w="med" len="med"/>
              <a:tailEnd/>
            </a:ln>
          </p:spPr>
          <p:txBody>
            <a:bodyPr/>
            <a:lstStyle/>
            <a:p>
              <a:pPr>
                <a:defRPr/>
              </a:pPr>
              <a:endParaRPr lang="es-ES_tradnl" sz="1600">
                <a:latin typeface="+mn-lt"/>
              </a:endParaRPr>
            </a:p>
          </p:txBody>
        </p:sp>
        <p:grpSp>
          <p:nvGrpSpPr>
            <p:cNvPr id="6" name="Group 8"/>
            <p:cNvGrpSpPr>
              <a:grpSpLocks/>
            </p:cNvGrpSpPr>
            <p:nvPr/>
          </p:nvGrpSpPr>
          <p:grpSpPr bwMode="auto">
            <a:xfrm>
              <a:off x="1980" y="3624"/>
              <a:ext cx="1288" cy="398"/>
              <a:chOff x="3860" y="3616"/>
              <a:chExt cx="1288" cy="398"/>
            </a:xfrm>
          </p:grpSpPr>
          <p:sp>
            <p:nvSpPr>
              <p:cNvPr id="36" name="Line 9"/>
              <p:cNvSpPr>
                <a:spLocks noChangeShapeType="1"/>
              </p:cNvSpPr>
              <p:nvPr/>
            </p:nvSpPr>
            <p:spPr bwMode="auto">
              <a:xfrm flipV="1">
                <a:off x="4608" y="3616"/>
                <a:ext cx="61" cy="48"/>
              </a:xfrm>
              <a:prstGeom prst="line">
                <a:avLst/>
              </a:prstGeom>
              <a:noFill/>
              <a:ln w="28575">
                <a:solidFill>
                  <a:srgbClr val="0000FF"/>
                </a:solidFill>
                <a:round/>
                <a:headEnd/>
                <a:tailEnd/>
              </a:ln>
            </p:spPr>
            <p:txBody>
              <a:bodyPr/>
              <a:lstStyle/>
              <a:p>
                <a:pPr>
                  <a:defRPr/>
                </a:pPr>
                <a:endParaRPr lang="es-ES_tradnl" sz="1600">
                  <a:latin typeface="+mn-lt"/>
                </a:endParaRPr>
              </a:p>
            </p:txBody>
          </p:sp>
          <p:sp>
            <p:nvSpPr>
              <p:cNvPr id="37" name="Text Box 10"/>
              <p:cNvSpPr txBox="1">
                <a:spLocks noChangeArrowheads="1"/>
              </p:cNvSpPr>
              <p:nvPr/>
            </p:nvSpPr>
            <p:spPr bwMode="auto">
              <a:xfrm>
                <a:off x="3860" y="3646"/>
                <a:ext cx="1288" cy="368"/>
              </a:xfrm>
              <a:prstGeom prst="rect">
                <a:avLst/>
              </a:prstGeom>
              <a:noFill/>
              <a:ln w="9525">
                <a:noFill/>
                <a:miter lim="800000"/>
                <a:headEnd/>
                <a:tailEnd/>
              </a:ln>
            </p:spPr>
            <p:txBody>
              <a:bodyPr>
                <a:spAutoFit/>
              </a:bodyPr>
              <a:lstStyle/>
              <a:p>
                <a:pPr algn="l">
                  <a:defRPr/>
                </a:pPr>
                <a:r>
                  <a:rPr lang="de-DE" sz="1600" dirty="0">
                    <a:solidFill>
                      <a:srgbClr val="0000FF"/>
                    </a:solidFill>
                    <a:latin typeface="+mn-lt"/>
                  </a:rPr>
                  <a:t>  </a:t>
                </a:r>
                <a:r>
                  <a:rPr lang="de-DE" sz="1600" dirty="0" err="1">
                    <a:solidFill>
                      <a:srgbClr val="0000FF"/>
                    </a:solidFill>
                    <a:latin typeface="+mn-lt"/>
                  </a:rPr>
                  <a:t>prognostiz</a:t>
                </a:r>
                <a:r>
                  <a:rPr lang="de-DE" sz="1600" dirty="0">
                    <a:solidFill>
                      <a:srgbClr val="0000FF"/>
                    </a:solidFill>
                    <a:latin typeface="+mn-lt"/>
                  </a:rPr>
                  <a:t>. </a:t>
                </a:r>
                <a:r>
                  <a:rPr lang="de-DE" sz="1600" dirty="0" smtClean="0">
                    <a:solidFill>
                      <a:srgbClr val="0000FF"/>
                    </a:solidFill>
                    <a:latin typeface="+mn-lt"/>
                  </a:rPr>
                  <a:t>   y</a:t>
                </a:r>
                <a:endParaRPr lang="de-DE" sz="1600" dirty="0">
                  <a:solidFill>
                    <a:srgbClr val="0000FF"/>
                  </a:solidFill>
                  <a:latin typeface="+mn-lt"/>
                </a:endParaRPr>
              </a:p>
              <a:p>
                <a:pPr>
                  <a:defRPr/>
                </a:pPr>
                <a:r>
                  <a:rPr lang="de-DE" sz="1600" dirty="0">
                    <a:solidFill>
                      <a:srgbClr val="0000FF"/>
                    </a:solidFill>
                    <a:latin typeface="+mn-lt"/>
                  </a:rPr>
                  <a:t>deterministischer Teil</a:t>
                </a:r>
              </a:p>
            </p:txBody>
          </p:sp>
          <p:sp>
            <p:nvSpPr>
              <p:cNvPr id="38" name="Line 11"/>
              <p:cNvSpPr>
                <a:spLocks noChangeShapeType="1"/>
              </p:cNvSpPr>
              <p:nvPr/>
            </p:nvSpPr>
            <p:spPr bwMode="auto">
              <a:xfrm flipH="1" flipV="1">
                <a:off x="4665" y="3617"/>
                <a:ext cx="64" cy="48"/>
              </a:xfrm>
              <a:prstGeom prst="line">
                <a:avLst/>
              </a:prstGeom>
              <a:noFill/>
              <a:ln w="28575">
                <a:solidFill>
                  <a:srgbClr val="0000FF"/>
                </a:solidFill>
                <a:round/>
                <a:headEnd/>
                <a:tailEnd/>
              </a:ln>
            </p:spPr>
            <p:txBody>
              <a:bodyPr/>
              <a:lstStyle/>
              <a:p>
                <a:pPr>
                  <a:defRPr/>
                </a:pPr>
                <a:endParaRPr lang="es-ES_tradnl" sz="1600">
                  <a:latin typeface="+mn-lt"/>
                </a:endParaRPr>
              </a:p>
            </p:txBody>
          </p:sp>
        </p:grpSp>
      </p:grpSp>
      <p:grpSp>
        <p:nvGrpSpPr>
          <p:cNvPr id="7" name="Group 12"/>
          <p:cNvGrpSpPr>
            <a:grpSpLocks/>
          </p:cNvGrpSpPr>
          <p:nvPr/>
        </p:nvGrpSpPr>
        <p:grpSpPr bwMode="auto">
          <a:xfrm>
            <a:off x="4384675" y="4421188"/>
            <a:ext cx="2609850" cy="1082675"/>
            <a:chOff x="2708" y="2892"/>
            <a:chExt cx="1214" cy="682"/>
          </a:xfrm>
        </p:grpSpPr>
        <p:sp>
          <p:nvSpPr>
            <p:cNvPr id="40" name="Line 13"/>
            <p:cNvSpPr>
              <a:spLocks noChangeShapeType="1"/>
            </p:cNvSpPr>
            <p:nvPr/>
          </p:nvSpPr>
          <p:spPr bwMode="auto">
            <a:xfrm flipH="1">
              <a:off x="3015" y="2950"/>
              <a:ext cx="0" cy="624"/>
            </a:xfrm>
            <a:prstGeom prst="line">
              <a:avLst/>
            </a:prstGeom>
            <a:noFill/>
            <a:ln w="57150">
              <a:solidFill>
                <a:srgbClr val="FF0000"/>
              </a:solidFill>
              <a:round/>
              <a:headEnd type="triangle" w="med" len="med"/>
              <a:tailEnd/>
            </a:ln>
          </p:spPr>
          <p:txBody>
            <a:bodyPr/>
            <a:lstStyle/>
            <a:p>
              <a:pPr>
                <a:defRPr/>
              </a:pPr>
              <a:endParaRPr lang="es-ES_tradnl" sz="1600">
                <a:latin typeface="+mn-lt"/>
              </a:endParaRPr>
            </a:p>
          </p:txBody>
        </p:sp>
        <p:sp>
          <p:nvSpPr>
            <p:cNvPr id="41" name="Text Box 14"/>
            <p:cNvSpPr txBox="1">
              <a:spLocks noChangeArrowheads="1"/>
            </p:cNvSpPr>
            <p:nvPr/>
          </p:nvSpPr>
          <p:spPr bwMode="auto">
            <a:xfrm>
              <a:off x="2806" y="3215"/>
              <a:ext cx="252" cy="233"/>
            </a:xfrm>
            <a:prstGeom prst="rect">
              <a:avLst/>
            </a:prstGeom>
            <a:noFill/>
            <a:ln w="9525">
              <a:noFill/>
              <a:miter lim="800000"/>
              <a:headEnd/>
              <a:tailEnd/>
            </a:ln>
          </p:spPr>
          <p:txBody>
            <a:bodyPr>
              <a:spAutoFit/>
            </a:bodyPr>
            <a:lstStyle/>
            <a:p>
              <a:pPr>
                <a:spcBef>
                  <a:spcPct val="50000"/>
                </a:spcBef>
                <a:defRPr/>
              </a:pPr>
              <a:r>
                <a:rPr lang="de-DE" sz="1800" b="1">
                  <a:latin typeface="+mn-lt"/>
                </a:rPr>
                <a:t>.</a:t>
              </a:r>
            </a:p>
          </p:txBody>
        </p:sp>
        <p:sp>
          <p:nvSpPr>
            <p:cNvPr id="42" name="Freeform 15"/>
            <p:cNvSpPr>
              <a:spLocks/>
            </p:cNvSpPr>
            <p:nvPr/>
          </p:nvSpPr>
          <p:spPr bwMode="auto">
            <a:xfrm>
              <a:off x="2708" y="3296"/>
              <a:ext cx="276" cy="272"/>
            </a:xfrm>
            <a:custGeom>
              <a:avLst/>
              <a:gdLst>
                <a:gd name="T0" fmla="*/ 1 w 548"/>
                <a:gd name="T1" fmla="*/ 0 h 560"/>
                <a:gd name="T2" fmla="*/ 1 w 548"/>
                <a:gd name="T3" fmla="*/ 0 h 560"/>
                <a:gd name="T4" fmla="*/ 1 w 548"/>
                <a:gd name="T5" fmla="*/ 0 h 560"/>
                <a:gd name="T6" fmla="*/ 1 w 548"/>
                <a:gd name="T7" fmla="*/ 0 h 560"/>
                <a:gd name="T8" fmla="*/ 1 w 548"/>
                <a:gd name="T9" fmla="*/ 0 h 560"/>
                <a:gd name="T10" fmla="*/ 1 w 548"/>
                <a:gd name="T11" fmla="*/ 0 h 560"/>
                <a:gd name="T12" fmla="*/ 1 w 548"/>
                <a:gd name="T13" fmla="*/ 0 h 560"/>
                <a:gd name="T14" fmla="*/ 1 w 548"/>
                <a:gd name="T15" fmla="*/ 0 h 560"/>
                <a:gd name="T16" fmla="*/ 1 w 548"/>
                <a:gd name="T17" fmla="*/ 0 h 560"/>
                <a:gd name="T18" fmla="*/ 1 w 548"/>
                <a:gd name="T19" fmla="*/ 0 h 560"/>
                <a:gd name="T20" fmla="*/ 1 w 548"/>
                <a:gd name="T21" fmla="*/ 0 h 560"/>
                <a:gd name="T22" fmla="*/ 1 w 548"/>
                <a:gd name="T23" fmla="*/ 0 h 5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8"/>
                <a:gd name="T37" fmla="*/ 0 h 560"/>
                <a:gd name="T38" fmla="*/ 548 w 548"/>
                <a:gd name="T39" fmla="*/ 560 h 5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8" h="560">
                  <a:moveTo>
                    <a:pt x="12" y="560"/>
                  </a:moveTo>
                  <a:cubicBezTo>
                    <a:pt x="0" y="490"/>
                    <a:pt x="4" y="422"/>
                    <a:pt x="20" y="352"/>
                  </a:cubicBezTo>
                  <a:cubicBezTo>
                    <a:pt x="30" y="306"/>
                    <a:pt x="22" y="290"/>
                    <a:pt x="60" y="264"/>
                  </a:cubicBezTo>
                  <a:cubicBezTo>
                    <a:pt x="85" y="226"/>
                    <a:pt x="73" y="249"/>
                    <a:pt x="92" y="192"/>
                  </a:cubicBezTo>
                  <a:cubicBezTo>
                    <a:pt x="95" y="183"/>
                    <a:pt x="109" y="182"/>
                    <a:pt x="116" y="176"/>
                  </a:cubicBezTo>
                  <a:cubicBezTo>
                    <a:pt x="133" y="161"/>
                    <a:pt x="148" y="144"/>
                    <a:pt x="164" y="128"/>
                  </a:cubicBezTo>
                  <a:cubicBezTo>
                    <a:pt x="171" y="121"/>
                    <a:pt x="173" y="111"/>
                    <a:pt x="180" y="104"/>
                  </a:cubicBezTo>
                  <a:cubicBezTo>
                    <a:pt x="203" y="81"/>
                    <a:pt x="202" y="93"/>
                    <a:pt x="228" y="80"/>
                  </a:cubicBezTo>
                  <a:cubicBezTo>
                    <a:pt x="294" y="47"/>
                    <a:pt x="320" y="32"/>
                    <a:pt x="396" y="24"/>
                  </a:cubicBezTo>
                  <a:cubicBezTo>
                    <a:pt x="412" y="19"/>
                    <a:pt x="428" y="13"/>
                    <a:pt x="444" y="8"/>
                  </a:cubicBezTo>
                  <a:cubicBezTo>
                    <a:pt x="452" y="5"/>
                    <a:pt x="468" y="0"/>
                    <a:pt x="468" y="0"/>
                  </a:cubicBezTo>
                  <a:cubicBezTo>
                    <a:pt x="527" y="10"/>
                    <a:pt x="500" y="8"/>
                    <a:pt x="548" y="8"/>
                  </a:cubicBezTo>
                </a:path>
              </a:pathLst>
            </a:custGeom>
            <a:noFill/>
            <a:ln w="9525">
              <a:solidFill>
                <a:schemeClr val="tx1"/>
              </a:solidFill>
              <a:round/>
              <a:headEnd/>
              <a:tailEnd/>
            </a:ln>
          </p:spPr>
          <p:txBody>
            <a:bodyPr/>
            <a:lstStyle/>
            <a:p>
              <a:pPr>
                <a:defRPr/>
              </a:pPr>
              <a:endParaRPr lang="es-ES_tradnl" sz="1600">
                <a:latin typeface="+mn-lt"/>
              </a:endParaRPr>
            </a:p>
          </p:txBody>
        </p:sp>
        <p:sp>
          <p:nvSpPr>
            <p:cNvPr id="43" name="Text Box 16"/>
            <p:cNvSpPr txBox="1">
              <a:spLocks noChangeArrowheads="1"/>
            </p:cNvSpPr>
            <p:nvPr/>
          </p:nvSpPr>
          <p:spPr bwMode="auto">
            <a:xfrm>
              <a:off x="3058" y="2892"/>
              <a:ext cx="864" cy="523"/>
            </a:xfrm>
            <a:prstGeom prst="rect">
              <a:avLst/>
            </a:prstGeom>
            <a:noFill/>
            <a:ln w="9525">
              <a:noFill/>
              <a:miter lim="800000"/>
              <a:headEnd/>
              <a:tailEnd/>
            </a:ln>
          </p:spPr>
          <p:txBody>
            <a:bodyPr>
              <a:spAutoFit/>
            </a:bodyPr>
            <a:lstStyle/>
            <a:p>
              <a:pPr algn="l">
                <a:defRPr/>
              </a:pPr>
              <a:r>
                <a:rPr lang="de-DE" sz="1600" dirty="0">
                  <a:solidFill>
                    <a:srgbClr val="CC6600"/>
                  </a:solidFill>
                  <a:latin typeface="+mn-lt"/>
                </a:rPr>
                <a:t>  </a:t>
              </a:r>
              <a:r>
                <a:rPr lang="de-DE" sz="1600" dirty="0" smtClean="0">
                  <a:solidFill>
                    <a:srgbClr val="CC6600"/>
                  </a:solidFill>
                  <a:latin typeface="+mn-lt"/>
                </a:rPr>
                <a:t> e </a:t>
              </a:r>
              <a:endParaRPr lang="de-DE" sz="1600" dirty="0">
                <a:solidFill>
                  <a:srgbClr val="CC6600"/>
                </a:solidFill>
                <a:latin typeface="+mn-lt"/>
              </a:endParaRPr>
            </a:p>
            <a:p>
              <a:pPr algn="l">
                <a:defRPr/>
              </a:pPr>
              <a:r>
                <a:rPr lang="de-DE" sz="1600" dirty="0">
                  <a:solidFill>
                    <a:srgbClr val="CC6600"/>
                  </a:solidFill>
                  <a:latin typeface="+mn-lt"/>
                </a:rPr>
                <a:t>Fehler,</a:t>
              </a:r>
            </a:p>
            <a:p>
              <a:pPr>
                <a:defRPr/>
              </a:pPr>
              <a:r>
                <a:rPr lang="de-DE" sz="1600" dirty="0">
                  <a:solidFill>
                    <a:srgbClr val="CC6600"/>
                  </a:solidFill>
                  <a:latin typeface="+mn-lt"/>
                </a:rPr>
                <a:t>stochastischer Teil</a:t>
              </a:r>
            </a:p>
          </p:txBody>
        </p:sp>
        <p:sp>
          <p:nvSpPr>
            <p:cNvPr id="44" name="Line 17"/>
            <p:cNvSpPr>
              <a:spLocks noChangeShapeType="1"/>
            </p:cNvSpPr>
            <p:nvPr/>
          </p:nvSpPr>
          <p:spPr bwMode="auto">
            <a:xfrm flipV="1">
              <a:off x="3113" y="2921"/>
              <a:ext cx="64" cy="48"/>
            </a:xfrm>
            <a:prstGeom prst="line">
              <a:avLst/>
            </a:prstGeom>
            <a:noFill/>
            <a:ln w="28575">
              <a:solidFill>
                <a:srgbClr val="FF0000"/>
              </a:solidFill>
              <a:round/>
              <a:headEnd/>
              <a:tailEnd/>
            </a:ln>
          </p:spPr>
          <p:txBody>
            <a:bodyPr/>
            <a:lstStyle/>
            <a:p>
              <a:pPr>
                <a:defRPr/>
              </a:pPr>
              <a:endParaRPr lang="es-ES_tradnl" sz="1600">
                <a:latin typeface="+mn-lt"/>
              </a:endParaRPr>
            </a:p>
          </p:txBody>
        </p:sp>
        <p:sp>
          <p:nvSpPr>
            <p:cNvPr id="45" name="Line 18"/>
            <p:cNvSpPr>
              <a:spLocks noChangeShapeType="1"/>
            </p:cNvSpPr>
            <p:nvPr/>
          </p:nvSpPr>
          <p:spPr bwMode="auto">
            <a:xfrm flipH="1" flipV="1">
              <a:off x="3170" y="2922"/>
              <a:ext cx="64" cy="48"/>
            </a:xfrm>
            <a:prstGeom prst="line">
              <a:avLst/>
            </a:prstGeom>
            <a:noFill/>
            <a:ln w="28575">
              <a:solidFill>
                <a:srgbClr val="FF0000"/>
              </a:solidFill>
              <a:round/>
              <a:headEnd/>
              <a:tailEnd/>
            </a:ln>
          </p:spPr>
          <p:txBody>
            <a:bodyPr/>
            <a:lstStyle/>
            <a:p>
              <a:pPr>
                <a:defRPr/>
              </a:pPr>
              <a:endParaRPr lang="es-ES_tradnl" sz="1600">
                <a:latin typeface="+mn-lt"/>
              </a:endParaRPr>
            </a:p>
          </p:txBody>
        </p:sp>
      </p:grpSp>
      <p:grpSp>
        <p:nvGrpSpPr>
          <p:cNvPr id="8" name="Group 19"/>
          <p:cNvGrpSpPr>
            <a:grpSpLocks/>
          </p:cNvGrpSpPr>
          <p:nvPr/>
        </p:nvGrpSpPr>
        <p:grpSpPr bwMode="auto">
          <a:xfrm>
            <a:off x="2906713" y="4294188"/>
            <a:ext cx="2139950" cy="1597025"/>
            <a:chOff x="1673" y="2824"/>
            <a:chExt cx="1348" cy="1006"/>
          </a:xfrm>
        </p:grpSpPr>
        <p:sp>
          <p:nvSpPr>
            <p:cNvPr id="47" name="Line 20"/>
            <p:cNvSpPr>
              <a:spLocks noChangeShapeType="1"/>
            </p:cNvSpPr>
            <p:nvPr/>
          </p:nvSpPr>
          <p:spPr bwMode="auto">
            <a:xfrm rot="10800000" flipH="1">
              <a:off x="1893" y="2940"/>
              <a:ext cx="1128" cy="640"/>
            </a:xfrm>
            <a:prstGeom prst="line">
              <a:avLst/>
            </a:prstGeom>
            <a:noFill/>
            <a:ln w="57150">
              <a:solidFill>
                <a:schemeClr val="tx1"/>
              </a:solidFill>
              <a:round/>
              <a:headEnd type="oval" w="med" len="med"/>
              <a:tailEnd type="triangle" w="med" len="med"/>
            </a:ln>
          </p:spPr>
          <p:txBody>
            <a:bodyPr/>
            <a:lstStyle/>
            <a:p>
              <a:pPr>
                <a:defRPr/>
              </a:pPr>
              <a:endParaRPr lang="es-ES_tradnl" sz="1600">
                <a:latin typeface="+mn-lt"/>
              </a:endParaRPr>
            </a:p>
          </p:txBody>
        </p:sp>
        <p:sp>
          <p:nvSpPr>
            <p:cNvPr id="48" name="Text Box 21"/>
            <p:cNvSpPr txBox="1">
              <a:spLocks noChangeArrowheads="1"/>
            </p:cNvSpPr>
            <p:nvPr/>
          </p:nvSpPr>
          <p:spPr bwMode="auto">
            <a:xfrm>
              <a:off x="1854" y="2824"/>
              <a:ext cx="1138" cy="213"/>
            </a:xfrm>
            <a:prstGeom prst="rect">
              <a:avLst/>
            </a:prstGeom>
            <a:noFill/>
            <a:ln w="9525">
              <a:noFill/>
              <a:miter lim="800000"/>
              <a:headEnd/>
              <a:tailEnd/>
            </a:ln>
          </p:spPr>
          <p:txBody>
            <a:bodyPr>
              <a:spAutoFit/>
            </a:bodyPr>
            <a:lstStyle/>
            <a:p>
              <a:pPr>
                <a:spcBef>
                  <a:spcPct val="50000"/>
                </a:spcBef>
                <a:defRPr/>
              </a:pPr>
              <a:r>
                <a:rPr lang="de-DE" sz="1600">
                  <a:latin typeface="+mn-lt"/>
                </a:rPr>
                <a:t>„beobachtetes“ y</a:t>
              </a:r>
            </a:p>
          </p:txBody>
        </p:sp>
        <p:sp>
          <p:nvSpPr>
            <p:cNvPr id="49" name="Text Box 22"/>
            <p:cNvSpPr txBox="1">
              <a:spLocks noChangeArrowheads="1"/>
            </p:cNvSpPr>
            <p:nvPr/>
          </p:nvSpPr>
          <p:spPr bwMode="auto">
            <a:xfrm>
              <a:off x="1673" y="3617"/>
              <a:ext cx="256" cy="213"/>
            </a:xfrm>
            <a:prstGeom prst="rect">
              <a:avLst/>
            </a:prstGeom>
            <a:noFill/>
            <a:ln w="9525">
              <a:noFill/>
              <a:miter lim="800000"/>
              <a:headEnd/>
              <a:tailEnd/>
            </a:ln>
          </p:spPr>
          <p:txBody>
            <a:bodyPr>
              <a:spAutoFit/>
            </a:bodyPr>
            <a:lstStyle/>
            <a:p>
              <a:pPr>
                <a:spcBef>
                  <a:spcPct val="50000"/>
                </a:spcBef>
                <a:defRPr/>
              </a:pPr>
              <a:r>
                <a:rPr lang="de-DE" sz="1600">
                  <a:latin typeface="+mn-lt"/>
                </a:rPr>
                <a:t>y</a:t>
              </a:r>
            </a:p>
          </p:txBody>
        </p:sp>
        <p:sp>
          <p:nvSpPr>
            <p:cNvPr id="50" name="Line 23"/>
            <p:cNvSpPr>
              <a:spLocks noChangeShapeType="1"/>
            </p:cNvSpPr>
            <p:nvPr/>
          </p:nvSpPr>
          <p:spPr bwMode="auto">
            <a:xfrm flipV="1">
              <a:off x="1696" y="3664"/>
              <a:ext cx="128" cy="0"/>
            </a:xfrm>
            <a:prstGeom prst="line">
              <a:avLst/>
            </a:prstGeom>
            <a:noFill/>
            <a:ln w="28575">
              <a:solidFill>
                <a:schemeClr val="tx1"/>
              </a:solidFill>
              <a:round/>
              <a:headEnd/>
              <a:tailEnd/>
            </a:ln>
          </p:spPr>
          <p:txBody>
            <a:bodyPr/>
            <a:lstStyle/>
            <a:p>
              <a:pPr>
                <a:defRPr/>
              </a:pPr>
              <a:endParaRPr lang="es-ES_tradnl" sz="1600">
                <a:latin typeface="+mn-lt"/>
              </a:endParaRPr>
            </a:p>
          </p:txBody>
        </p:sp>
      </p:grpSp>
      <p:sp>
        <p:nvSpPr>
          <p:cNvPr id="130060" name="Line 22"/>
          <p:cNvSpPr>
            <a:spLocks noChangeShapeType="1"/>
          </p:cNvSpPr>
          <p:nvPr/>
        </p:nvSpPr>
        <p:spPr bwMode="auto">
          <a:xfrm rot="10800000" flipH="1">
            <a:off x="6283325" y="4630738"/>
            <a:ext cx="1790700" cy="1016000"/>
          </a:xfrm>
          <a:prstGeom prst="line">
            <a:avLst/>
          </a:prstGeom>
          <a:noFill/>
          <a:ln w="57150">
            <a:solidFill>
              <a:schemeClr val="tx1"/>
            </a:solidFill>
            <a:round/>
            <a:headEnd type="oval" w="med" len="med"/>
            <a:tailEnd type="triangle" w="med" len="med"/>
          </a:ln>
        </p:spPr>
        <p:txBody>
          <a:bodyPr/>
          <a:lstStyle/>
          <a:p>
            <a:endParaRPr lang="en-US"/>
          </a:p>
        </p:txBody>
      </p:sp>
      <p:sp>
        <p:nvSpPr>
          <p:cNvPr id="130061" name="Line 23"/>
          <p:cNvSpPr>
            <a:spLocks noChangeShapeType="1"/>
          </p:cNvSpPr>
          <p:nvPr/>
        </p:nvSpPr>
        <p:spPr bwMode="auto">
          <a:xfrm flipH="1">
            <a:off x="6272213" y="4899025"/>
            <a:ext cx="1892300" cy="749300"/>
          </a:xfrm>
          <a:prstGeom prst="line">
            <a:avLst/>
          </a:prstGeom>
          <a:noFill/>
          <a:ln w="57150">
            <a:solidFill>
              <a:srgbClr val="0000FF"/>
            </a:solidFill>
            <a:round/>
            <a:headEnd type="triangle" w="med" len="med"/>
            <a:tailEnd/>
          </a:ln>
        </p:spPr>
        <p:txBody>
          <a:bodyPr/>
          <a:lstStyle/>
          <a:p>
            <a:endParaRPr lang="en-US"/>
          </a:p>
        </p:txBody>
      </p:sp>
      <p:sp>
        <p:nvSpPr>
          <p:cNvPr id="130062" name="Line 24"/>
          <p:cNvSpPr>
            <a:spLocks noChangeShapeType="1"/>
          </p:cNvSpPr>
          <p:nvPr/>
        </p:nvSpPr>
        <p:spPr bwMode="auto">
          <a:xfrm>
            <a:off x="8064500" y="4659313"/>
            <a:ext cx="88900" cy="228600"/>
          </a:xfrm>
          <a:prstGeom prst="line">
            <a:avLst/>
          </a:prstGeom>
          <a:noFill/>
          <a:ln w="57150">
            <a:solidFill>
              <a:srgbClr val="FF0000"/>
            </a:solidFill>
            <a:round/>
            <a:headEnd type="triangle" w="med" len="med"/>
            <a:tailEnd/>
          </a:ln>
        </p:spPr>
        <p:txBody>
          <a:bodyPr/>
          <a:lstStyle/>
          <a:p>
            <a:endParaRPr lang="en-US"/>
          </a:p>
        </p:txBody>
      </p:sp>
      <p:sp>
        <p:nvSpPr>
          <p:cNvPr id="46"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1" u="none" strike="noStrike" kern="1200" cap="none" spc="0" normalizeH="0" baseline="0" noProof="0" dirty="0" smtClean="0">
                <a:ln>
                  <a:noFill/>
                </a:ln>
                <a:solidFill>
                  <a:schemeClr val="accent2"/>
                </a:solidFill>
                <a:effectLst/>
                <a:uLnTx/>
                <a:uFillTx/>
                <a:latin typeface="+mj-lt"/>
                <a:ea typeface="+mj-ea"/>
                <a:cs typeface="+mj-cs"/>
              </a:rPr>
              <a:t>    Wie kann der Zufall behandelt werden?</a:t>
            </a:r>
            <a:r>
              <a:rPr kumimoji="0" lang="de-DE" sz="2400" b="0" i="0" u="none" strike="noStrike" kern="1200" cap="none" spc="0" normalizeH="0" baseline="0" noProof="0" dirty="0" smtClean="0">
                <a:ln>
                  <a:noFill/>
                </a:ln>
                <a:solidFill>
                  <a:schemeClr val="tx1"/>
                </a:solidFill>
                <a:effectLst/>
                <a:uLnTx/>
                <a:uFillTx/>
                <a:latin typeface="+mj-lt"/>
                <a:ea typeface="+mj-ea"/>
                <a:cs typeface="+mj-cs"/>
              </a:rPr>
              <a:t/>
            </a:r>
            <a:br>
              <a:rPr kumimoji="0" lang="de-DE" sz="2400" b="0" i="0" u="none" strike="noStrike" kern="1200" cap="none" spc="0" normalizeH="0" baseline="0" noProof="0" dirty="0" smtClean="0">
                <a:ln>
                  <a:noFill/>
                </a:ln>
                <a:solidFill>
                  <a:schemeClr val="tx1"/>
                </a:solidFill>
                <a:effectLst/>
                <a:uLnTx/>
                <a:uFillTx/>
                <a:latin typeface="+mj-lt"/>
                <a:ea typeface="+mj-ea"/>
                <a:cs typeface="+mj-cs"/>
              </a:rPr>
            </a:br>
            <a:r>
              <a:rPr kumimoji="0" lang="de-DE" sz="2400" b="0" i="0" u="none" strike="noStrike" kern="1200" cap="none" spc="0" normalizeH="0" baseline="0" noProof="0" dirty="0" smtClean="0">
                <a:ln>
                  <a:noFill/>
                </a:ln>
                <a:solidFill>
                  <a:schemeClr val="tx1"/>
                </a:solidFill>
                <a:effectLst/>
                <a:uLnTx/>
                <a:uFillTx/>
                <a:latin typeface="+mj-lt"/>
                <a:ea typeface="+mj-ea"/>
                <a:cs typeface="+mj-cs"/>
              </a:rPr>
              <a:t> </a:t>
            </a:r>
            <a:br>
              <a:rPr kumimoji="0" lang="de-DE" sz="2400" b="0" i="0" u="none" strike="noStrike" kern="1200" cap="none" spc="0" normalizeH="0" baseline="0" noProof="0" dirty="0" smtClean="0">
                <a:ln>
                  <a:noFill/>
                </a:ln>
                <a:solidFill>
                  <a:schemeClr val="tx1"/>
                </a:solidFill>
                <a:effectLst/>
                <a:uLnTx/>
                <a:uFillTx/>
                <a:latin typeface="+mj-lt"/>
                <a:ea typeface="+mj-ea"/>
                <a:cs typeface="+mj-cs"/>
              </a:rPr>
            </a:br>
            <a:r>
              <a:rPr kumimoji="0" lang="de-DE" sz="2400" b="0" i="0" u="none" strike="noStrike" kern="1200" cap="none" spc="0" normalizeH="0" baseline="0" noProof="0" dirty="0" smtClean="0">
                <a:ln>
                  <a:noFill/>
                </a:ln>
                <a:solidFill>
                  <a:schemeClr val="tx1"/>
                </a:solidFill>
                <a:effectLst/>
                <a:uLnTx/>
                <a:uFillTx/>
                <a:latin typeface="+mj-lt"/>
                <a:ea typeface="+mj-ea"/>
                <a:cs typeface="+mj-cs"/>
              </a:rPr>
              <a:t>    </a:t>
            </a:r>
            <a:r>
              <a:rPr kumimoji="0" lang="de-DE" sz="1800" b="0" i="0" u="none" strike="noStrike" kern="1200" cap="none" spc="0" normalizeH="0" baseline="0" noProof="0" dirty="0" smtClean="0">
                <a:ln>
                  <a:noFill/>
                </a:ln>
                <a:solidFill>
                  <a:schemeClr val="tx1"/>
                </a:solidFill>
                <a:effectLst/>
                <a:uLnTx/>
                <a:uFillTx/>
                <a:latin typeface="+mj-lt"/>
                <a:ea typeface="+mj-ea"/>
                <a:cs typeface="+mj-cs"/>
              </a:rPr>
              <a:t>Kybernetik 0. Ordnung                 Kybernetik 1. Ordnung </a:t>
            </a:r>
            <a:r>
              <a:rPr kumimoji="0" lang="de-DE" sz="1400" b="0" i="0" u="none" strike="noStrike" kern="1200" cap="none" spc="0" normalizeH="0" baseline="0" noProof="0" dirty="0" smtClean="0">
                <a:ln>
                  <a:noFill/>
                </a:ln>
                <a:solidFill>
                  <a:schemeClr val="tx1"/>
                </a:solidFill>
                <a:effectLst/>
                <a:uLnTx/>
                <a:uFillTx/>
                <a:latin typeface="+mj-lt"/>
                <a:ea typeface="+mj-ea"/>
                <a:cs typeface="+mj-cs"/>
              </a:rPr>
              <a:t>               </a:t>
            </a:r>
            <a:r>
              <a:rPr kumimoji="0" lang="de-DE" sz="1800" b="0" i="0" u="none" strike="noStrike" kern="1200" cap="none" spc="0" normalizeH="0" baseline="0" noProof="0" dirty="0" smtClean="0">
                <a:ln>
                  <a:noFill/>
                </a:ln>
                <a:solidFill>
                  <a:schemeClr val="tx1"/>
                </a:solidFill>
                <a:effectLst/>
                <a:uLnTx/>
                <a:uFillTx/>
                <a:latin typeface="+mj-lt"/>
                <a:ea typeface="+mj-ea"/>
                <a:cs typeface="+mj-cs"/>
              </a:rPr>
              <a:t>Kybernetik 2. Ordnung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241675" y="5483225"/>
            <a:ext cx="1822450" cy="158750"/>
            <a:chOff x="1886" y="3573"/>
            <a:chExt cx="1120" cy="100"/>
          </a:xfrm>
        </p:grpSpPr>
        <p:sp>
          <p:nvSpPr>
            <p:cNvPr id="130083" name="Line 7"/>
            <p:cNvSpPr>
              <a:spLocks noChangeShapeType="1"/>
            </p:cNvSpPr>
            <p:nvPr/>
          </p:nvSpPr>
          <p:spPr bwMode="auto">
            <a:xfrm flipH="1">
              <a:off x="1886" y="3573"/>
              <a:ext cx="1120" cy="0"/>
            </a:xfrm>
            <a:prstGeom prst="line">
              <a:avLst/>
            </a:prstGeom>
            <a:noFill/>
            <a:ln w="57150">
              <a:solidFill>
                <a:srgbClr val="0000FF"/>
              </a:solidFill>
              <a:round/>
              <a:headEnd type="triangle" w="med" len="med"/>
              <a:tailEnd/>
            </a:ln>
          </p:spPr>
          <p:txBody>
            <a:bodyPr/>
            <a:lstStyle/>
            <a:p>
              <a:endParaRPr lang="en-US"/>
            </a:p>
          </p:txBody>
        </p:sp>
        <p:grpSp>
          <p:nvGrpSpPr>
            <p:cNvPr id="3" name="Group 8"/>
            <p:cNvGrpSpPr>
              <a:grpSpLocks/>
            </p:cNvGrpSpPr>
            <p:nvPr/>
          </p:nvGrpSpPr>
          <p:grpSpPr bwMode="auto">
            <a:xfrm>
              <a:off x="2728" y="3624"/>
              <a:ext cx="121" cy="49"/>
              <a:chOff x="4608" y="3616"/>
              <a:chExt cx="121" cy="49"/>
            </a:xfrm>
          </p:grpSpPr>
          <p:sp>
            <p:nvSpPr>
              <p:cNvPr id="130085" name="Line 9"/>
              <p:cNvSpPr>
                <a:spLocks noChangeShapeType="1"/>
              </p:cNvSpPr>
              <p:nvPr/>
            </p:nvSpPr>
            <p:spPr bwMode="auto">
              <a:xfrm flipV="1">
                <a:off x="4608" y="3616"/>
                <a:ext cx="64" cy="48"/>
              </a:xfrm>
              <a:prstGeom prst="line">
                <a:avLst/>
              </a:prstGeom>
              <a:noFill/>
              <a:ln w="28575">
                <a:solidFill>
                  <a:srgbClr val="0000FF"/>
                </a:solidFill>
                <a:round/>
                <a:headEnd/>
                <a:tailEnd/>
              </a:ln>
            </p:spPr>
            <p:txBody>
              <a:bodyPr/>
              <a:lstStyle/>
              <a:p>
                <a:endParaRPr lang="en-US"/>
              </a:p>
            </p:txBody>
          </p:sp>
          <p:sp>
            <p:nvSpPr>
              <p:cNvPr id="130086" name="Line 11"/>
              <p:cNvSpPr>
                <a:spLocks noChangeShapeType="1"/>
              </p:cNvSpPr>
              <p:nvPr/>
            </p:nvSpPr>
            <p:spPr bwMode="auto">
              <a:xfrm flipH="1" flipV="1">
                <a:off x="4665" y="3617"/>
                <a:ext cx="64" cy="48"/>
              </a:xfrm>
              <a:prstGeom prst="line">
                <a:avLst/>
              </a:prstGeom>
              <a:noFill/>
              <a:ln w="28575">
                <a:solidFill>
                  <a:srgbClr val="0000FF"/>
                </a:solidFill>
                <a:round/>
                <a:headEnd/>
                <a:tailEnd/>
              </a:ln>
            </p:spPr>
            <p:txBody>
              <a:bodyPr/>
              <a:lstStyle/>
              <a:p>
                <a:endParaRPr lang="en-US"/>
              </a:p>
            </p:txBody>
          </p:sp>
        </p:grpSp>
      </p:grpSp>
      <p:grpSp>
        <p:nvGrpSpPr>
          <p:cNvPr id="4" name="Group 12"/>
          <p:cNvGrpSpPr>
            <a:grpSpLocks/>
          </p:cNvGrpSpPr>
          <p:nvPr/>
        </p:nvGrpSpPr>
        <p:grpSpPr bwMode="auto">
          <a:xfrm>
            <a:off x="4384675" y="4467225"/>
            <a:ext cx="1130300" cy="1036638"/>
            <a:chOff x="2708" y="2921"/>
            <a:chExt cx="526" cy="653"/>
          </a:xfrm>
        </p:grpSpPr>
        <p:sp>
          <p:nvSpPr>
            <p:cNvPr id="130078" name="Line 13"/>
            <p:cNvSpPr>
              <a:spLocks noChangeShapeType="1"/>
            </p:cNvSpPr>
            <p:nvPr/>
          </p:nvSpPr>
          <p:spPr bwMode="auto">
            <a:xfrm flipH="1">
              <a:off x="3015" y="2950"/>
              <a:ext cx="0" cy="624"/>
            </a:xfrm>
            <a:prstGeom prst="line">
              <a:avLst/>
            </a:prstGeom>
            <a:noFill/>
            <a:ln w="57150">
              <a:solidFill>
                <a:srgbClr val="FF0000"/>
              </a:solidFill>
              <a:round/>
              <a:headEnd type="triangle" w="med" len="med"/>
              <a:tailEnd/>
            </a:ln>
          </p:spPr>
          <p:txBody>
            <a:bodyPr/>
            <a:lstStyle/>
            <a:p>
              <a:endParaRPr lang="en-US"/>
            </a:p>
          </p:txBody>
        </p:sp>
        <p:sp>
          <p:nvSpPr>
            <p:cNvPr id="130079" name="Text Box 14"/>
            <p:cNvSpPr txBox="1">
              <a:spLocks noChangeArrowheads="1"/>
            </p:cNvSpPr>
            <p:nvPr/>
          </p:nvSpPr>
          <p:spPr bwMode="auto">
            <a:xfrm>
              <a:off x="2806" y="3215"/>
              <a:ext cx="252" cy="327"/>
            </a:xfrm>
            <a:prstGeom prst="rect">
              <a:avLst/>
            </a:prstGeom>
            <a:noFill/>
            <a:ln w="9525">
              <a:noFill/>
              <a:miter lim="800000"/>
              <a:headEnd/>
              <a:tailEnd/>
            </a:ln>
          </p:spPr>
          <p:txBody>
            <a:bodyPr>
              <a:spAutoFit/>
            </a:bodyPr>
            <a:lstStyle/>
            <a:p>
              <a:pPr>
                <a:spcBef>
                  <a:spcPct val="50000"/>
                </a:spcBef>
              </a:pPr>
              <a:r>
                <a:rPr lang="de-DE" sz="2800" b="1"/>
                <a:t>.</a:t>
              </a:r>
            </a:p>
          </p:txBody>
        </p:sp>
        <p:sp>
          <p:nvSpPr>
            <p:cNvPr id="130080" name="Freeform 15"/>
            <p:cNvSpPr>
              <a:spLocks/>
            </p:cNvSpPr>
            <p:nvPr/>
          </p:nvSpPr>
          <p:spPr bwMode="auto">
            <a:xfrm>
              <a:off x="2708" y="3296"/>
              <a:ext cx="276" cy="272"/>
            </a:xfrm>
            <a:custGeom>
              <a:avLst/>
              <a:gdLst>
                <a:gd name="T0" fmla="*/ 1 w 548"/>
                <a:gd name="T1" fmla="*/ 0 h 560"/>
                <a:gd name="T2" fmla="*/ 1 w 548"/>
                <a:gd name="T3" fmla="*/ 0 h 560"/>
                <a:gd name="T4" fmla="*/ 1 w 548"/>
                <a:gd name="T5" fmla="*/ 0 h 560"/>
                <a:gd name="T6" fmla="*/ 1 w 548"/>
                <a:gd name="T7" fmla="*/ 0 h 560"/>
                <a:gd name="T8" fmla="*/ 1 w 548"/>
                <a:gd name="T9" fmla="*/ 0 h 560"/>
                <a:gd name="T10" fmla="*/ 1 w 548"/>
                <a:gd name="T11" fmla="*/ 0 h 560"/>
                <a:gd name="T12" fmla="*/ 1 w 548"/>
                <a:gd name="T13" fmla="*/ 0 h 560"/>
                <a:gd name="T14" fmla="*/ 1 w 548"/>
                <a:gd name="T15" fmla="*/ 0 h 560"/>
                <a:gd name="T16" fmla="*/ 1 w 548"/>
                <a:gd name="T17" fmla="*/ 0 h 560"/>
                <a:gd name="T18" fmla="*/ 1 w 548"/>
                <a:gd name="T19" fmla="*/ 0 h 560"/>
                <a:gd name="T20" fmla="*/ 1 w 548"/>
                <a:gd name="T21" fmla="*/ 0 h 560"/>
                <a:gd name="T22" fmla="*/ 1 w 548"/>
                <a:gd name="T23" fmla="*/ 0 h 5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8"/>
                <a:gd name="T37" fmla="*/ 0 h 560"/>
                <a:gd name="T38" fmla="*/ 548 w 548"/>
                <a:gd name="T39" fmla="*/ 560 h 5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8" h="560">
                  <a:moveTo>
                    <a:pt x="12" y="560"/>
                  </a:moveTo>
                  <a:cubicBezTo>
                    <a:pt x="0" y="490"/>
                    <a:pt x="4" y="422"/>
                    <a:pt x="20" y="352"/>
                  </a:cubicBezTo>
                  <a:cubicBezTo>
                    <a:pt x="30" y="306"/>
                    <a:pt x="22" y="290"/>
                    <a:pt x="60" y="264"/>
                  </a:cubicBezTo>
                  <a:cubicBezTo>
                    <a:pt x="85" y="226"/>
                    <a:pt x="73" y="249"/>
                    <a:pt x="92" y="192"/>
                  </a:cubicBezTo>
                  <a:cubicBezTo>
                    <a:pt x="95" y="183"/>
                    <a:pt x="109" y="182"/>
                    <a:pt x="116" y="176"/>
                  </a:cubicBezTo>
                  <a:cubicBezTo>
                    <a:pt x="133" y="161"/>
                    <a:pt x="148" y="144"/>
                    <a:pt x="164" y="128"/>
                  </a:cubicBezTo>
                  <a:cubicBezTo>
                    <a:pt x="171" y="121"/>
                    <a:pt x="173" y="111"/>
                    <a:pt x="180" y="104"/>
                  </a:cubicBezTo>
                  <a:cubicBezTo>
                    <a:pt x="203" y="81"/>
                    <a:pt x="202" y="93"/>
                    <a:pt x="228" y="80"/>
                  </a:cubicBezTo>
                  <a:cubicBezTo>
                    <a:pt x="294" y="47"/>
                    <a:pt x="320" y="32"/>
                    <a:pt x="396" y="24"/>
                  </a:cubicBezTo>
                  <a:cubicBezTo>
                    <a:pt x="412" y="19"/>
                    <a:pt x="428" y="13"/>
                    <a:pt x="444" y="8"/>
                  </a:cubicBezTo>
                  <a:cubicBezTo>
                    <a:pt x="452" y="5"/>
                    <a:pt x="468" y="0"/>
                    <a:pt x="468" y="0"/>
                  </a:cubicBezTo>
                  <a:cubicBezTo>
                    <a:pt x="527" y="10"/>
                    <a:pt x="500" y="8"/>
                    <a:pt x="548" y="8"/>
                  </a:cubicBezTo>
                </a:path>
              </a:pathLst>
            </a:custGeom>
            <a:noFill/>
            <a:ln w="9525">
              <a:solidFill>
                <a:schemeClr val="tx1"/>
              </a:solidFill>
              <a:round/>
              <a:headEnd/>
              <a:tailEnd/>
            </a:ln>
          </p:spPr>
          <p:txBody>
            <a:bodyPr/>
            <a:lstStyle/>
            <a:p>
              <a:endParaRPr lang="es-ES_tradnl"/>
            </a:p>
          </p:txBody>
        </p:sp>
        <p:sp>
          <p:nvSpPr>
            <p:cNvPr id="130081" name="Line 17"/>
            <p:cNvSpPr>
              <a:spLocks noChangeShapeType="1"/>
            </p:cNvSpPr>
            <p:nvPr/>
          </p:nvSpPr>
          <p:spPr bwMode="auto">
            <a:xfrm flipV="1">
              <a:off x="3113" y="2921"/>
              <a:ext cx="64" cy="48"/>
            </a:xfrm>
            <a:prstGeom prst="line">
              <a:avLst/>
            </a:prstGeom>
            <a:noFill/>
            <a:ln w="28575">
              <a:solidFill>
                <a:srgbClr val="FF0000"/>
              </a:solidFill>
              <a:round/>
              <a:headEnd/>
              <a:tailEnd/>
            </a:ln>
          </p:spPr>
          <p:txBody>
            <a:bodyPr/>
            <a:lstStyle/>
            <a:p>
              <a:endParaRPr lang="en-US"/>
            </a:p>
          </p:txBody>
        </p:sp>
        <p:sp>
          <p:nvSpPr>
            <p:cNvPr id="130082" name="Line 18"/>
            <p:cNvSpPr>
              <a:spLocks noChangeShapeType="1"/>
            </p:cNvSpPr>
            <p:nvPr/>
          </p:nvSpPr>
          <p:spPr bwMode="auto">
            <a:xfrm flipH="1" flipV="1">
              <a:off x="3170" y="2922"/>
              <a:ext cx="64" cy="48"/>
            </a:xfrm>
            <a:prstGeom prst="line">
              <a:avLst/>
            </a:prstGeom>
            <a:noFill/>
            <a:ln w="28575">
              <a:solidFill>
                <a:srgbClr val="FF0000"/>
              </a:solidFill>
              <a:round/>
              <a:headEnd/>
              <a:tailEnd/>
            </a:ln>
          </p:spPr>
          <p:txBody>
            <a:bodyPr/>
            <a:lstStyle/>
            <a:p>
              <a:endParaRPr lang="en-US"/>
            </a:p>
          </p:txBody>
        </p:sp>
      </p:grpSp>
      <p:sp>
        <p:nvSpPr>
          <p:cNvPr id="29" name="Text Box 25"/>
          <p:cNvSpPr txBox="1">
            <a:spLocks noChangeArrowheads="1"/>
          </p:cNvSpPr>
          <p:nvPr/>
        </p:nvSpPr>
        <p:spPr bwMode="auto">
          <a:xfrm>
            <a:off x="6356350" y="4330700"/>
            <a:ext cx="1855788" cy="338138"/>
          </a:xfrm>
          <a:prstGeom prst="rect">
            <a:avLst/>
          </a:prstGeom>
          <a:noFill/>
          <a:ln w="9525">
            <a:noFill/>
            <a:miter lim="800000"/>
            <a:headEnd/>
            <a:tailEnd/>
          </a:ln>
        </p:spPr>
        <p:txBody>
          <a:bodyPr>
            <a:spAutoFit/>
          </a:bodyPr>
          <a:lstStyle/>
          <a:p>
            <a:pPr>
              <a:spcBef>
                <a:spcPct val="50000"/>
              </a:spcBef>
              <a:defRPr/>
            </a:pPr>
            <a:r>
              <a:rPr lang="de-DE" sz="1600">
                <a:latin typeface="+mn-lt"/>
              </a:rPr>
              <a:t>„beobachtetes“ y</a:t>
            </a:r>
          </a:p>
        </p:txBody>
      </p:sp>
      <p:sp>
        <p:nvSpPr>
          <p:cNvPr id="30" name="Text Box 3"/>
          <p:cNvSpPr txBox="1">
            <a:spLocks noChangeArrowheads="1"/>
          </p:cNvSpPr>
          <p:nvPr/>
        </p:nvSpPr>
        <p:spPr bwMode="auto">
          <a:xfrm>
            <a:off x="6042025" y="1403350"/>
            <a:ext cx="2644775" cy="3108543"/>
          </a:xfrm>
          <a:prstGeom prst="rect">
            <a:avLst/>
          </a:prstGeom>
          <a:noFill/>
          <a:ln w="9525">
            <a:noFill/>
            <a:miter lim="800000"/>
            <a:headEnd/>
            <a:tailEnd/>
          </a:ln>
        </p:spPr>
        <p:txBody>
          <a:bodyPr>
            <a:spAutoFit/>
          </a:bodyPr>
          <a:lstStyle/>
          <a:p>
            <a:pPr>
              <a:spcBef>
                <a:spcPct val="50000"/>
              </a:spcBef>
              <a:defRPr/>
            </a:pPr>
            <a:r>
              <a:rPr lang="de-DE" sz="1600" dirty="0">
                <a:latin typeface="+mn-lt"/>
              </a:rPr>
              <a:t>Zufall wesentlich</a:t>
            </a:r>
          </a:p>
          <a:p>
            <a:pPr>
              <a:spcBef>
                <a:spcPct val="50000"/>
              </a:spcBef>
              <a:defRPr/>
            </a:pPr>
            <a:r>
              <a:rPr lang="de-DE" sz="1600" dirty="0">
                <a:latin typeface="+mn-lt"/>
              </a:rPr>
              <a:t>2a) Agenten agieren zufällig, aber auf eigene Faust</a:t>
            </a:r>
          </a:p>
          <a:p>
            <a:pPr>
              <a:spcBef>
                <a:spcPct val="50000"/>
              </a:spcBef>
              <a:defRPr/>
            </a:pPr>
            <a:r>
              <a:rPr lang="de-DE" sz="1600" dirty="0">
                <a:latin typeface="+mn-lt"/>
              </a:rPr>
              <a:t>2b) Agenten interagieren </a:t>
            </a:r>
            <a:r>
              <a:rPr lang="de-DE" sz="1600" dirty="0" smtClean="0">
                <a:latin typeface="+mn-lt"/>
              </a:rPr>
              <a:t>zufällig</a:t>
            </a:r>
          </a:p>
          <a:p>
            <a:pPr>
              <a:spcBef>
                <a:spcPct val="50000"/>
              </a:spcBef>
              <a:defRPr/>
            </a:pPr>
            <a:r>
              <a:rPr lang="de-DE" sz="1600" dirty="0" smtClean="0">
                <a:latin typeface="+mn-lt"/>
              </a:rPr>
              <a:t>2c) Agenteninteragieren zufällig, aber die Verteilung ändert sich =&gt; </a:t>
            </a:r>
            <a:r>
              <a:rPr lang="de-DE" b="1" dirty="0" smtClean="0">
                <a:latin typeface="+mn-lt"/>
              </a:rPr>
              <a:t>Qualitativ Neues kann entstehen </a:t>
            </a:r>
            <a:endParaRPr lang="de-DE" sz="1600" b="1" dirty="0" smtClean="0">
              <a:latin typeface="+mn-lt"/>
            </a:endParaRPr>
          </a:p>
          <a:p>
            <a:pPr>
              <a:spcBef>
                <a:spcPct val="50000"/>
              </a:spcBef>
              <a:defRPr/>
            </a:pPr>
            <a:endParaRPr lang="de-DE" sz="1600" dirty="0">
              <a:latin typeface="+mn-lt"/>
            </a:endParaRPr>
          </a:p>
        </p:txBody>
      </p:sp>
      <p:sp>
        <p:nvSpPr>
          <p:cNvPr id="31" name="Text Box 4"/>
          <p:cNvSpPr txBox="1">
            <a:spLocks noChangeArrowheads="1"/>
          </p:cNvSpPr>
          <p:nvPr/>
        </p:nvSpPr>
        <p:spPr bwMode="auto">
          <a:xfrm>
            <a:off x="355600" y="3132138"/>
            <a:ext cx="1803400" cy="338137"/>
          </a:xfrm>
          <a:prstGeom prst="rect">
            <a:avLst/>
          </a:prstGeom>
          <a:noFill/>
          <a:ln w="9525">
            <a:noFill/>
            <a:miter lim="800000"/>
            <a:headEnd/>
            <a:tailEnd/>
          </a:ln>
        </p:spPr>
        <p:txBody>
          <a:bodyPr>
            <a:spAutoFit/>
          </a:bodyPr>
          <a:lstStyle/>
          <a:p>
            <a:pPr>
              <a:spcBef>
                <a:spcPct val="50000"/>
              </a:spcBef>
              <a:defRPr/>
            </a:pPr>
            <a:r>
              <a:rPr lang="de-DE" sz="1600">
                <a:latin typeface="+mn-lt"/>
              </a:rPr>
              <a:t>Kein Zufall</a:t>
            </a:r>
          </a:p>
        </p:txBody>
      </p:sp>
      <p:sp>
        <p:nvSpPr>
          <p:cNvPr id="32" name="Text Box 5"/>
          <p:cNvSpPr txBox="1">
            <a:spLocks noChangeArrowheads="1"/>
          </p:cNvSpPr>
          <p:nvPr/>
        </p:nvSpPr>
        <p:spPr bwMode="auto">
          <a:xfrm>
            <a:off x="3244850" y="1401763"/>
            <a:ext cx="2603500" cy="2432050"/>
          </a:xfrm>
          <a:prstGeom prst="rect">
            <a:avLst/>
          </a:prstGeom>
          <a:noFill/>
          <a:ln w="9525">
            <a:noFill/>
            <a:miter lim="800000"/>
            <a:headEnd/>
            <a:tailEnd/>
          </a:ln>
        </p:spPr>
        <p:txBody>
          <a:bodyPr>
            <a:spAutoFit/>
          </a:bodyPr>
          <a:lstStyle/>
          <a:p>
            <a:pPr>
              <a:spcBef>
                <a:spcPct val="50000"/>
              </a:spcBef>
              <a:defRPr/>
            </a:pPr>
            <a:r>
              <a:rPr lang="de-DE" sz="1600">
                <a:latin typeface="+mn-lt"/>
              </a:rPr>
              <a:t>Zufall unwesentlich</a:t>
            </a:r>
          </a:p>
          <a:p>
            <a:pPr>
              <a:spcBef>
                <a:spcPct val="50000"/>
              </a:spcBef>
              <a:defRPr/>
            </a:pPr>
            <a:r>
              <a:rPr lang="de-DE" sz="1600">
                <a:latin typeface="+mn-lt"/>
              </a:rPr>
              <a:t>Statistische Gesetze (H. Hörz)</a:t>
            </a:r>
          </a:p>
          <a:p>
            <a:pPr>
              <a:spcBef>
                <a:spcPct val="50000"/>
              </a:spcBef>
              <a:defRPr/>
            </a:pPr>
            <a:r>
              <a:rPr lang="de-DE" sz="1600">
                <a:latin typeface="+mn-lt"/>
              </a:rPr>
              <a:t>In der Ökonometrie   /Regressionsanalyse wird Zufall als Fehler oder Restgröße behandelt</a:t>
            </a:r>
          </a:p>
          <a:p>
            <a:pPr>
              <a:spcBef>
                <a:spcPct val="50000"/>
              </a:spcBef>
              <a:defRPr/>
            </a:pPr>
            <a:endParaRPr lang="de-DE" sz="1600">
              <a:latin typeface="+mn-lt"/>
            </a:endParaRPr>
          </a:p>
        </p:txBody>
      </p:sp>
      <p:grpSp>
        <p:nvGrpSpPr>
          <p:cNvPr id="5" name="Group 6"/>
          <p:cNvGrpSpPr>
            <a:grpSpLocks/>
          </p:cNvGrpSpPr>
          <p:nvPr/>
        </p:nvGrpSpPr>
        <p:grpSpPr bwMode="auto">
          <a:xfrm>
            <a:off x="3241675" y="5483225"/>
            <a:ext cx="2247900" cy="712788"/>
            <a:chOff x="1886" y="3573"/>
            <a:chExt cx="1382" cy="449"/>
          </a:xfrm>
        </p:grpSpPr>
        <p:sp>
          <p:nvSpPr>
            <p:cNvPr id="34" name="Line 7"/>
            <p:cNvSpPr>
              <a:spLocks noChangeShapeType="1"/>
            </p:cNvSpPr>
            <p:nvPr/>
          </p:nvSpPr>
          <p:spPr bwMode="auto">
            <a:xfrm flipH="1">
              <a:off x="1886" y="3573"/>
              <a:ext cx="1120" cy="0"/>
            </a:xfrm>
            <a:prstGeom prst="line">
              <a:avLst/>
            </a:prstGeom>
            <a:noFill/>
            <a:ln w="57150">
              <a:solidFill>
                <a:srgbClr val="0000FF"/>
              </a:solidFill>
              <a:round/>
              <a:headEnd type="triangle" w="med" len="med"/>
              <a:tailEnd/>
            </a:ln>
          </p:spPr>
          <p:txBody>
            <a:bodyPr/>
            <a:lstStyle/>
            <a:p>
              <a:pPr>
                <a:defRPr/>
              </a:pPr>
              <a:endParaRPr lang="es-ES_tradnl" sz="1600">
                <a:latin typeface="+mn-lt"/>
              </a:endParaRPr>
            </a:p>
          </p:txBody>
        </p:sp>
        <p:grpSp>
          <p:nvGrpSpPr>
            <p:cNvPr id="6" name="Group 8"/>
            <p:cNvGrpSpPr>
              <a:grpSpLocks/>
            </p:cNvGrpSpPr>
            <p:nvPr/>
          </p:nvGrpSpPr>
          <p:grpSpPr bwMode="auto">
            <a:xfrm>
              <a:off x="1980" y="3624"/>
              <a:ext cx="1288" cy="398"/>
              <a:chOff x="3860" y="3616"/>
              <a:chExt cx="1288" cy="398"/>
            </a:xfrm>
          </p:grpSpPr>
          <p:sp>
            <p:nvSpPr>
              <p:cNvPr id="36" name="Line 9"/>
              <p:cNvSpPr>
                <a:spLocks noChangeShapeType="1"/>
              </p:cNvSpPr>
              <p:nvPr/>
            </p:nvSpPr>
            <p:spPr bwMode="auto">
              <a:xfrm flipV="1">
                <a:off x="4608" y="3616"/>
                <a:ext cx="61" cy="48"/>
              </a:xfrm>
              <a:prstGeom prst="line">
                <a:avLst/>
              </a:prstGeom>
              <a:noFill/>
              <a:ln w="28575">
                <a:solidFill>
                  <a:srgbClr val="0000FF"/>
                </a:solidFill>
                <a:round/>
                <a:headEnd/>
                <a:tailEnd/>
              </a:ln>
            </p:spPr>
            <p:txBody>
              <a:bodyPr/>
              <a:lstStyle/>
              <a:p>
                <a:pPr>
                  <a:defRPr/>
                </a:pPr>
                <a:endParaRPr lang="es-ES_tradnl" sz="1600">
                  <a:latin typeface="+mn-lt"/>
                </a:endParaRPr>
              </a:p>
            </p:txBody>
          </p:sp>
          <p:sp>
            <p:nvSpPr>
              <p:cNvPr id="37" name="Text Box 10"/>
              <p:cNvSpPr txBox="1">
                <a:spLocks noChangeArrowheads="1"/>
              </p:cNvSpPr>
              <p:nvPr/>
            </p:nvSpPr>
            <p:spPr bwMode="auto">
              <a:xfrm>
                <a:off x="3860" y="3646"/>
                <a:ext cx="1288" cy="368"/>
              </a:xfrm>
              <a:prstGeom prst="rect">
                <a:avLst/>
              </a:prstGeom>
              <a:noFill/>
              <a:ln w="9525">
                <a:noFill/>
                <a:miter lim="800000"/>
                <a:headEnd/>
                <a:tailEnd/>
              </a:ln>
            </p:spPr>
            <p:txBody>
              <a:bodyPr>
                <a:spAutoFit/>
              </a:bodyPr>
              <a:lstStyle/>
              <a:p>
                <a:pPr algn="l">
                  <a:defRPr/>
                </a:pPr>
                <a:r>
                  <a:rPr lang="de-DE" sz="1600" dirty="0">
                    <a:solidFill>
                      <a:srgbClr val="0000FF"/>
                    </a:solidFill>
                    <a:latin typeface="+mn-lt"/>
                  </a:rPr>
                  <a:t>  </a:t>
                </a:r>
                <a:r>
                  <a:rPr lang="de-DE" sz="1600" dirty="0" err="1">
                    <a:solidFill>
                      <a:srgbClr val="0000FF"/>
                    </a:solidFill>
                    <a:latin typeface="+mn-lt"/>
                  </a:rPr>
                  <a:t>prognostiz</a:t>
                </a:r>
                <a:r>
                  <a:rPr lang="de-DE" sz="1600" dirty="0">
                    <a:solidFill>
                      <a:srgbClr val="0000FF"/>
                    </a:solidFill>
                    <a:latin typeface="+mn-lt"/>
                  </a:rPr>
                  <a:t>. </a:t>
                </a:r>
                <a:r>
                  <a:rPr lang="de-DE" sz="1600" dirty="0" smtClean="0">
                    <a:solidFill>
                      <a:srgbClr val="0000FF"/>
                    </a:solidFill>
                    <a:latin typeface="+mn-lt"/>
                  </a:rPr>
                  <a:t>   y</a:t>
                </a:r>
                <a:endParaRPr lang="de-DE" sz="1600" dirty="0">
                  <a:solidFill>
                    <a:srgbClr val="0000FF"/>
                  </a:solidFill>
                  <a:latin typeface="+mn-lt"/>
                </a:endParaRPr>
              </a:p>
              <a:p>
                <a:pPr>
                  <a:defRPr/>
                </a:pPr>
                <a:r>
                  <a:rPr lang="de-DE" sz="1600" dirty="0">
                    <a:solidFill>
                      <a:srgbClr val="0000FF"/>
                    </a:solidFill>
                    <a:latin typeface="+mn-lt"/>
                  </a:rPr>
                  <a:t>deterministischer Teil</a:t>
                </a:r>
              </a:p>
            </p:txBody>
          </p:sp>
          <p:sp>
            <p:nvSpPr>
              <p:cNvPr id="38" name="Line 11"/>
              <p:cNvSpPr>
                <a:spLocks noChangeShapeType="1"/>
              </p:cNvSpPr>
              <p:nvPr/>
            </p:nvSpPr>
            <p:spPr bwMode="auto">
              <a:xfrm flipH="1" flipV="1">
                <a:off x="4665" y="3617"/>
                <a:ext cx="64" cy="48"/>
              </a:xfrm>
              <a:prstGeom prst="line">
                <a:avLst/>
              </a:prstGeom>
              <a:noFill/>
              <a:ln w="28575">
                <a:solidFill>
                  <a:srgbClr val="0000FF"/>
                </a:solidFill>
                <a:round/>
                <a:headEnd/>
                <a:tailEnd/>
              </a:ln>
            </p:spPr>
            <p:txBody>
              <a:bodyPr/>
              <a:lstStyle/>
              <a:p>
                <a:pPr>
                  <a:defRPr/>
                </a:pPr>
                <a:endParaRPr lang="es-ES_tradnl" sz="1600">
                  <a:latin typeface="+mn-lt"/>
                </a:endParaRPr>
              </a:p>
            </p:txBody>
          </p:sp>
        </p:grpSp>
      </p:grpSp>
      <p:grpSp>
        <p:nvGrpSpPr>
          <p:cNvPr id="7" name="Group 12"/>
          <p:cNvGrpSpPr>
            <a:grpSpLocks/>
          </p:cNvGrpSpPr>
          <p:nvPr/>
        </p:nvGrpSpPr>
        <p:grpSpPr bwMode="auto">
          <a:xfrm>
            <a:off x="4384675" y="4421188"/>
            <a:ext cx="2609850" cy="1082675"/>
            <a:chOff x="2708" y="2892"/>
            <a:chExt cx="1214" cy="682"/>
          </a:xfrm>
        </p:grpSpPr>
        <p:sp>
          <p:nvSpPr>
            <p:cNvPr id="40" name="Line 13"/>
            <p:cNvSpPr>
              <a:spLocks noChangeShapeType="1"/>
            </p:cNvSpPr>
            <p:nvPr/>
          </p:nvSpPr>
          <p:spPr bwMode="auto">
            <a:xfrm flipH="1">
              <a:off x="3015" y="2950"/>
              <a:ext cx="0" cy="624"/>
            </a:xfrm>
            <a:prstGeom prst="line">
              <a:avLst/>
            </a:prstGeom>
            <a:noFill/>
            <a:ln w="57150">
              <a:solidFill>
                <a:srgbClr val="FF0000"/>
              </a:solidFill>
              <a:round/>
              <a:headEnd type="triangle" w="med" len="med"/>
              <a:tailEnd/>
            </a:ln>
          </p:spPr>
          <p:txBody>
            <a:bodyPr/>
            <a:lstStyle/>
            <a:p>
              <a:pPr>
                <a:defRPr/>
              </a:pPr>
              <a:endParaRPr lang="es-ES_tradnl" sz="1600">
                <a:latin typeface="+mn-lt"/>
              </a:endParaRPr>
            </a:p>
          </p:txBody>
        </p:sp>
        <p:sp>
          <p:nvSpPr>
            <p:cNvPr id="41" name="Text Box 14"/>
            <p:cNvSpPr txBox="1">
              <a:spLocks noChangeArrowheads="1"/>
            </p:cNvSpPr>
            <p:nvPr/>
          </p:nvSpPr>
          <p:spPr bwMode="auto">
            <a:xfrm>
              <a:off x="2806" y="3215"/>
              <a:ext cx="252" cy="233"/>
            </a:xfrm>
            <a:prstGeom prst="rect">
              <a:avLst/>
            </a:prstGeom>
            <a:noFill/>
            <a:ln w="9525">
              <a:noFill/>
              <a:miter lim="800000"/>
              <a:headEnd/>
              <a:tailEnd/>
            </a:ln>
          </p:spPr>
          <p:txBody>
            <a:bodyPr>
              <a:spAutoFit/>
            </a:bodyPr>
            <a:lstStyle/>
            <a:p>
              <a:pPr>
                <a:spcBef>
                  <a:spcPct val="50000"/>
                </a:spcBef>
                <a:defRPr/>
              </a:pPr>
              <a:r>
                <a:rPr lang="de-DE" sz="1800" b="1">
                  <a:latin typeface="+mn-lt"/>
                </a:rPr>
                <a:t>.</a:t>
              </a:r>
            </a:p>
          </p:txBody>
        </p:sp>
        <p:sp>
          <p:nvSpPr>
            <p:cNvPr id="42" name="Freeform 15"/>
            <p:cNvSpPr>
              <a:spLocks/>
            </p:cNvSpPr>
            <p:nvPr/>
          </p:nvSpPr>
          <p:spPr bwMode="auto">
            <a:xfrm>
              <a:off x="2708" y="3296"/>
              <a:ext cx="276" cy="272"/>
            </a:xfrm>
            <a:custGeom>
              <a:avLst/>
              <a:gdLst>
                <a:gd name="T0" fmla="*/ 1 w 548"/>
                <a:gd name="T1" fmla="*/ 0 h 560"/>
                <a:gd name="T2" fmla="*/ 1 w 548"/>
                <a:gd name="T3" fmla="*/ 0 h 560"/>
                <a:gd name="T4" fmla="*/ 1 w 548"/>
                <a:gd name="T5" fmla="*/ 0 h 560"/>
                <a:gd name="T6" fmla="*/ 1 w 548"/>
                <a:gd name="T7" fmla="*/ 0 h 560"/>
                <a:gd name="T8" fmla="*/ 1 w 548"/>
                <a:gd name="T9" fmla="*/ 0 h 560"/>
                <a:gd name="T10" fmla="*/ 1 w 548"/>
                <a:gd name="T11" fmla="*/ 0 h 560"/>
                <a:gd name="T12" fmla="*/ 1 w 548"/>
                <a:gd name="T13" fmla="*/ 0 h 560"/>
                <a:gd name="T14" fmla="*/ 1 w 548"/>
                <a:gd name="T15" fmla="*/ 0 h 560"/>
                <a:gd name="T16" fmla="*/ 1 w 548"/>
                <a:gd name="T17" fmla="*/ 0 h 560"/>
                <a:gd name="T18" fmla="*/ 1 w 548"/>
                <a:gd name="T19" fmla="*/ 0 h 560"/>
                <a:gd name="T20" fmla="*/ 1 w 548"/>
                <a:gd name="T21" fmla="*/ 0 h 560"/>
                <a:gd name="T22" fmla="*/ 1 w 548"/>
                <a:gd name="T23" fmla="*/ 0 h 5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8"/>
                <a:gd name="T37" fmla="*/ 0 h 560"/>
                <a:gd name="T38" fmla="*/ 548 w 548"/>
                <a:gd name="T39" fmla="*/ 560 h 5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8" h="560">
                  <a:moveTo>
                    <a:pt x="12" y="560"/>
                  </a:moveTo>
                  <a:cubicBezTo>
                    <a:pt x="0" y="490"/>
                    <a:pt x="4" y="422"/>
                    <a:pt x="20" y="352"/>
                  </a:cubicBezTo>
                  <a:cubicBezTo>
                    <a:pt x="30" y="306"/>
                    <a:pt x="22" y="290"/>
                    <a:pt x="60" y="264"/>
                  </a:cubicBezTo>
                  <a:cubicBezTo>
                    <a:pt x="85" y="226"/>
                    <a:pt x="73" y="249"/>
                    <a:pt x="92" y="192"/>
                  </a:cubicBezTo>
                  <a:cubicBezTo>
                    <a:pt x="95" y="183"/>
                    <a:pt x="109" y="182"/>
                    <a:pt x="116" y="176"/>
                  </a:cubicBezTo>
                  <a:cubicBezTo>
                    <a:pt x="133" y="161"/>
                    <a:pt x="148" y="144"/>
                    <a:pt x="164" y="128"/>
                  </a:cubicBezTo>
                  <a:cubicBezTo>
                    <a:pt x="171" y="121"/>
                    <a:pt x="173" y="111"/>
                    <a:pt x="180" y="104"/>
                  </a:cubicBezTo>
                  <a:cubicBezTo>
                    <a:pt x="203" y="81"/>
                    <a:pt x="202" y="93"/>
                    <a:pt x="228" y="80"/>
                  </a:cubicBezTo>
                  <a:cubicBezTo>
                    <a:pt x="294" y="47"/>
                    <a:pt x="320" y="32"/>
                    <a:pt x="396" y="24"/>
                  </a:cubicBezTo>
                  <a:cubicBezTo>
                    <a:pt x="412" y="19"/>
                    <a:pt x="428" y="13"/>
                    <a:pt x="444" y="8"/>
                  </a:cubicBezTo>
                  <a:cubicBezTo>
                    <a:pt x="452" y="5"/>
                    <a:pt x="468" y="0"/>
                    <a:pt x="468" y="0"/>
                  </a:cubicBezTo>
                  <a:cubicBezTo>
                    <a:pt x="527" y="10"/>
                    <a:pt x="500" y="8"/>
                    <a:pt x="548" y="8"/>
                  </a:cubicBezTo>
                </a:path>
              </a:pathLst>
            </a:custGeom>
            <a:noFill/>
            <a:ln w="9525">
              <a:solidFill>
                <a:schemeClr val="tx1"/>
              </a:solidFill>
              <a:round/>
              <a:headEnd/>
              <a:tailEnd/>
            </a:ln>
          </p:spPr>
          <p:txBody>
            <a:bodyPr/>
            <a:lstStyle/>
            <a:p>
              <a:pPr>
                <a:defRPr/>
              </a:pPr>
              <a:endParaRPr lang="es-ES_tradnl" sz="1600">
                <a:latin typeface="+mn-lt"/>
              </a:endParaRPr>
            </a:p>
          </p:txBody>
        </p:sp>
        <p:sp>
          <p:nvSpPr>
            <p:cNvPr id="43" name="Text Box 16"/>
            <p:cNvSpPr txBox="1">
              <a:spLocks noChangeArrowheads="1"/>
            </p:cNvSpPr>
            <p:nvPr/>
          </p:nvSpPr>
          <p:spPr bwMode="auto">
            <a:xfrm>
              <a:off x="3058" y="2892"/>
              <a:ext cx="864" cy="523"/>
            </a:xfrm>
            <a:prstGeom prst="rect">
              <a:avLst/>
            </a:prstGeom>
            <a:noFill/>
            <a:ln w="9525">
              <a:noFill/>
              <a:miter lim="800000"/>
              <a:headEnd/>
              <a:tailEnd/>
            </a:ln>
          </p:spPr>
          <p:txBody>
            <a:bodyPr>
              <a:spAutoFit/>
            </a:bodyPr>
            <a:lstStyle/>
            <a:p>
              <a:pPr algn="l">
                <a:defRPr/>
              </a:pPr>
              <a:r>
                <a:rPr lang="de-DE" sz="1600" dirty="0">
                  <a:solidFill>
                    <a:srgbClr val="CC6600"/>
                  </a:solidFill>
                  <a:latin typeface="+mn-lt"/>
                </a:rPr>
                <a:t>  </a:t>
              </a:r>
              <a:r>
                <a:rPr lang="de-DE" sz="1600" dirty="0" smtClean="0">
                  <a:solidFill>
                    <a:srgbClr val="CC6600"/>
                  </a:solidFill>
                  <a:latin typeface="+mn-lt"/>
                </a:rPr>
                <a:t> e </a:t>
              </a:r>
              <a:endParaRPr lang="de-DE" sz="1600" dirty="0">
                <a:solidFill>
                  <a:srgbClr val="CC6600"/>
                </a:solidFill>
                <a:latin typeface="+mn-lt"/>
              </a:endParaRPr>
            </a:p>
            <a:p>
              <a:pPr algn="l">
                <a:defRPr/>
              </a:pPr>
              <a:r>
                <a:rPr lang="de-DE" sz="1600" dirty="0">
                  <a:solidFill>
                    <a:srgbClr val="CC6600"/>
                  </a:solidFill>
                  <a:latin typeface="+mn-lt"/>
                </a:rPr>
                <a:t>Fehler,</a:t>
              </a:r>
            </a:p>
            <a:p>
              <a:pPr>
                <a:defRPr/>
              </a:pPr>
              <a:r>
                <a:rPr lang="de-DE" sz="1600" dirty="0">
                  <a:solidFill>
                    <a:srgbClr val="CC6600"/>
                  </a:solidFill>
                  <a:latin typeface="+mn-lt"/>
                </a:rPr>
                <a:t>stochastischer Teil</a:t>
              </a:r>
            </a:p>
          </p:txBody>
        </p:sp>
        <p:sp>
          <p:nvSpPr>
            <p:cNvPr id="44" name="Line 17"/>
            <p:cNvSpPr>
              <a:spLocks noChangeShapeType="1"/>
            </p:cNvSpPr>
            <p:nvPr/>
          </p:nvSpPr>
          <p:spPr bwMode="auto">
            <a:xfrm flipV="1">
              <a:off x="3113" y="2921"/>
              <a:ext cx="64" cy="48"/>
            </a:xfrm>
            <a:prstGeom prst="line">
              <a:avLst/>
            </a:prstGeom>
            <a:noFill/>
            <a:ln w="28575">
              <a:solidFill>
                <a:srgbClr val="FF0000"/>
              </a:solidFill>
              <a:round/>
              <a:headEnd/>
              <a:tailEnd/>
            </a:ln>
          </p:spPr>
          <p:txBody>
            <a:bodyPr/>
            <a:lstStyle/>
            <a:p>
              <a:pPr>
                <a:defRPr/>
              </a:pPr>
              <a:endParaRPr lang="es-ES_tradnl" sz="1600">
                <a:latin typeface="+mn-lt"/>
              </a:endParaRPr>
            </a:p>
          </p:txBody>
        </p:sp>
        <p:sp>
          <p:nvSpPr>
            <p:cNvPr id="45" name="Line 18"/>
            <p:cNvSpPr>
              <a:spLocks noChangeShapeType="1"/>
            </p:cNvSpPr>
            <p:nvPr/>
          </p:nvSpPr>
          <p:spPr bwMode="auto">
            <a:xfrm flipH="1" flipV="1">
              <a:off x="3170" y="2922"/>
              <a:ext cx="64" cy="48"/>
            </a:xfrm>
            <a:prstGeom prst="line">
              <a:avLst/>
            </a:prstGeom>
            <a:noFill/>
            <a:ln w="28575">
              <a:solidFill>
                <a:srgbClr val="FF0000"/>
              </a:solidFill>
              <a:round/>
              <a:headEnd/>
              <a:tailEnd/>
            </a:ln>
          </p:spPr>
          <p:txBody>
            <a:bodyPr/>
            <a:lstStyle/>
            <a:p>
              <a:pPr>
                <a:defRPr/>
              </a:pPr>
              <a:endParaRPr lang="es-ES_tradnl" sz="1600">
                <a:latin typeface="+mn-lt"/>
              </a:endParaRPr>
            </a:p>
          </p:txBody>
        </p:sp>
      </p:grpSp>
      <p:grpSp>
        <p:nvGrpSpPr>
          <p:cNvPr id="8" name="Group 19"/>
          <p:cNvGrpSpPr>
            <a:grpSpLocks/>
          </p:cNvGrpSpPr>
          <p:nvPr/>
        </p:nvGrpSpPr>
        <p:grpSpPr bwMode="auto">
          <a:xfrm>
            <a:off x="2906713" y="4294188"/>
            <a:ext cx="2139950" cy="1597025"/>
            <a:chOff x="1673" y="2824"/>
            <a:chExt cx="1348" cy="1006"/>
          </a:xfrm>
        </p:grpSpPr>
        <p:sp>
          <p:nvSpPr>
            <p:cNvPr id="47" name="Line 20"/>
            <p:cNvSpPr>
              <a:spLocks noChangeShapeType="1"/>
            </p:cNvSpPr>
            <p:nvPr/>
          </p:nvSpPr>
          <p:spPr bwMode="auto">
            <a:xfrm rot="10800000" flipH="1">
              <a:off x="1893" y="2940"/>
              <a:ext cx="1128" cy="640"/>
            </a:xfrm>
            <a:prstGeom prst="line">
              <a:avLst/>
            </a:prstGeom>
            <a:noFill/>
            <a:ln w="57150">
              <a:solidFill>
                <a:schemeClr val="tx1"/>
              </a:solidFill>
              <a:round/>
              <a:headEnd type="oval" w="med" len="med"/>
              <a:tailEnd type="triangle" w="med" len="med"/>
            </a:ln>
          </p:spPr>
          <p:txBody>
            <a:bodyPr/>
            <a:lstStyle/>
            <a:p>
              <a:pPr>
                <a:defRPr/>
              </a:pPr>
              <a:endParaRPr lang="es-ES_tradnl" sz="1600">
                <a:latin typeface="+mn-lt"/>
              </a:endParaRPr>
            </a:p>
          </p:txBody>
        </p:sp>
        <p:sp>
          <p:nvSpPr>
            <p:cNvPr id="48" name="Text Box 21"/>
            <p:cNvSpPr txBox="1">
              <a:spLocks noChangeArrowheads="1"/>
            </p:cNvSpPr>
            <p:nvPr/>
          </p:nvSpPr>
          <p:spPr bwMode="auto">
            <a:xfrm>
              <a:off x="1854" y="2824"/>
              <a:ext cx="1138" cy="213"/>
            </a:xfrm>
            <a:prstGeom prst="rect">
              <a:avLst/>
            </a:prstGeom>
            <a:noFill/>
            <a:ln w="9525">
              <a:noFill/>
              <a:miter lim="800000"/>
              <a:headEnd/>
              <a:tailEnd/>
            </a:ln>
          </p:spPr>
          <p:txBody>
            <a:bodyPr>
              <a:spAutoFit/>
            </a:bodyPr>
            <a:lstStyle/>
            <a:p>
              <a:pPr>
                <a:spcBef>
                  <a:spcPct val="50000"/>
                </a:spcBef>
                <a:defRPr/>
              </a:pPr>
              <a:r>
                <a:rPr lang="de-DE" sz="1600">
                  <a:latin typeface="+mn-lt"/>
                </a:rPr>
                <a:t>„beobachtetes“ y</a:t>
              </a:r>
            </a:p>
          </p:txBody>
        </p:sp>
        <p:sp>
          <p:nvSpPr>
            <p:cNvPr id="49" name="Text Box 22"/>
            <p:cNvSpPr txBox="1">
              <a:spLocks noChangeArrowheads="1"/>
            </p:cNvSpPr>
            <p:nvPr/>
          </p:nvSpPr>
          <p:spPr bwMode="auto">
            <a:xfrm>
              <a:off x="1673" y="3617"/>
              <a:ext cx="256" cy="213"/>
            </a:xfrm>
            <a:prstGeom prst="rect">
              <a:avLst/>
            </a:prstGeom>
            <a:noFill/>
            <a:ln w="9525">
              <a:noFill/>
              <a:miter lim="800000"/>
              <a:headEnd/>
              <a:tailEnd/>
            </a:ln>
          </p:spPr>
          <p:txBody>
            <a:bodyPr>
              <a:spAutoFit/>
            </a:bodyPr>
            <a:lstStyle/>
            <a:p>
              <a:pPr>
                <a:spcBef>
                  <a:spcPct val="50000"/>
                </a:spcBef>
                <a:defRPr/>
              </a:pPr>
              <a:r>
                <a:rPr lang="de-DE" sz="1600">
                  <a:latin typeface="+mn-lt"/>
                </a:rPr>
                <a:t>y</a:t>
              </a:r>
            </a:p>
          </p:txBody>
        </p:sp>
        <p:sp>
          <p:nvSpPr>
            <p:cNvPr id="50" name="Line 23"/>
            <p:cNvSpPr>
              <a:spLocks noChangeShapeType="1"/>
            </p:cNvSpPr>
            <p:nvPr/>
          </p:nvSpPr>
          <p:spPr bwMode="auto">
            <a:xfrm flipV="1">
              <a:off x="1696" y="3664"/>
              <a:ext cx="128" cy="0"/>
            </a:xfrm>
            <a:prstGeom prst="line">
              <a:avLst/>
            </a:prstGeom>
            <a:noFill/>
            <a:ln w="28575">
              <a:solidFill>
                <a:schemeClr val="tx1"/>
              </a:solidFill>
              <a:round/>
              <a:headEnd/>
              <a:tailEnd/>
            </a:ln>
          </p:spPr>
          <p:txBody>
            <a:bodyPr/>
            <a:lstStyle/>
            <a:p>
              <a:pPr>
                <a:defRPr/>
              </a:pPr>
              <a:endParaRPr lang="es-ES_tradnl" sz="1600">
                <a:latin typeface="+mn-lt"/>
              </a:endParaRPr>
            </a:p>
          </p:txBody>
        </p:sp>
      </p:grpSp>
      <p:sp>
        <p:nvSpPr>
          <p:cNvPr id="46"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1" u="none" strike="noStrike" kern="1200" cap="none" spc="0" normalizeH="0" baseline="0" noProof="0" dirty="0" smtClean="0">
                <a:ln>
                  <a:noFill/>
                </a:ln>
                <a:solidFill>
                  <a:schemeClr val="accent2"/>
                </a:solidFill>
                <a:effectLst/>
                <a:uLnTx/>
                <a:uFillTx/>
                <a:latin typeface="+mj-lt"/>
                <a:ea typeface="+mj-ea"/>
                <a:cs typeface="+mj-cs"/>
              </a:rPr>
              <a:t>    Wie kann der Zufall behandelt werden?</a:t>
            </a:r>
            <a:r>
              <a:rPr kumimoji="0" lang="de-DE" sz="2400" b="0" i="0" u="none" strike="noStrike" kern="1200" cap="none" spc="0" normalizeH="0" baseline="0" noProof="0" dirty="0" smtClean="0">
                <a:ln>
                  <a:noFill/>
                </a:ln>
                <a:solidFill>
                  <a:schemeClr val="tx1"/>
                </a:solidFill>
                <a:effectLst/>
                <a:uLnTx/>
                <a:uFillTx/>
                <a:latin typeface="+mj-lt"/>
                <a:ea typeface="+mj-ea"/>
                <a:cs typeface="+mj-cs"/>
              </a:rPr>
              <a:t/>
            </a:r>
            <a:br>
              <a:rPr kumimoji="0" lang="de-DE" sz="2400" b="0" i="0" u="none" strike="noStrike" kern="1200" cap="none" spc="0" normalizeH="0" baseline="0" noProof="0" dirty="0" smtClean="0">
                <a:ln>
                  <a:noFill/>
                </a:ln>
                <a:solidFill>
                  <a:schemeClr val="tx1"/>
                </a:solidFill>
                <a:effectLst/>
                <a:uLnTx/>
                <a:uFillTx/>
                <a:latin typeface="+mj-lt"/>
                <a:ea typeface="+mj-ea"/>
                <a:cs typeface="+mj-cs"/>
              </a:rPr>
            </a:br>
            <a:r>
              <a:rPr kumimoji="0" lang="de-DE" sz="2400" b="0" i="0" u="none" strike="noStrike" kern="1200" cap="none" spc="0" normalizeH="0" baseline="0" noProof="0" dirty="0" smtClean="0">
                <a:ln>
                  <a:noFill/>
                </a:ln>
                <a:solidFill>
                  <a:schemeClr val="tx1"/>
                </a:solidFill>
                <a:effectLst/>
                <a:uLnTx/>
                <a:uFillTx/>
                <a:latin typeface="+mj-lt"/>
                <a:ea typeface="+mj-ea"/>
                <a:cs typeface="+mj-cs"/>
              </a:rPr>
              <a:t> </a:t>
            </a:r>
            <a:br>
              <a:rPr kumimoji="0" lang="de-DE" sz="2400" b="0" i="0" u="none" strike="noStrike" kern="1200" cap="none" spc="0" normalizeH="0" baseline="0" noProof="0" dirty="0" smtClean="0">
                <a:ln>
                  <a:noFill/>
                </a:ln>
                <a:solidFill>
                  <a:schemeClr val="tx1"/>
                </a:solidFill>
                <a:effectLst/>
                <a:uLnTx/>
                <a:uFillTx/>
                <a:latin typeface="+mj-lt"/>
                <a:ea typeface="+mj-ea"/>
                <a:cs typeface="+mj-cs"/>
              </a:rPr>
            </a:br>
            <a:r>
              <a:rPr kumimoji="0" lang="de-DE" sz="2400" b="0" i="0" u="none" strike="noStrike" kern="1200" cap="none" spc="0" normalizeH="0" baseline="0" noProof="0" dirty="0" smtClean="0">
                <a:ln>
                  <a:noFill/>
                </a:ln>
                <a:solidFill>
                  <a:schemeClr val="tx1"/>
                </a:solidFill>
                <a:effectLst/>
                <a:uLnTx/>
                <a:uFillTx/>
                <a:latin typeface="+mj-lt"/>
                <a:ea typeface="+mj-ea"/>
                <a:cs typeface="+mj-cs"/>
              </a:rPr>
              <a:t>    </a:t>
            </a:r>
            <a:r>
              <a:rPr kumimoji="0" lang="de-DE" sz="1800" b="0" i="0" u="none" strike="noStrike" kern="1200" cap="none" spc="0" normalizeH="0" baseline="0" noProof="0" dirty="0" smtClean="0">
                <a:ln>
                  <a:noFill/>
                </a:ln>
                <a:solidFill>
                  <a:schemeClr val="tx1"/>
                </a:solidFill>
                <a:effectLst/>
                <a:uLnTx/>
                <a:uFillTx/>
                <a:latin typeface="+mj-lt"/>
                <a:ea typeface="+mj-ea"/>
                <a:cs typeface="+mj-cs"/>
              </a:rPr>
              <a:t>Kybernetik 0. Ordnung                 Kybernetik 1. Ordnung </a:t>
            </a:r>
            <a:r>
              <a:rPr kumimoji="0" lang="de-DE" sz="1400" b="0" i="0" u="none" strike="noStrike" kern="1200" cap="none" spc="0" normalizeH="0" baseline="0" noProof="0" dirty="0" smtClean="0">
                <a:ln>
                  <a:noFill/>
                </a:ln>
                <a:solidFill>
                  <a:schemeClr val="tx1"/>
                </a:solidFill>
                <a:effectLst/>
                <a:uLnTx/>
                <a:uFillTx/>
                <a:latin typeface="+mj-lt"/>
                <a:ea typeface="+mj-ea"/>
                <a:cs typeface="+mj-cs"/>
              </a:rPr>
              <a:t>               </a:t>
            </a:r>
            <a:r>
              <a:rPr kumimoji="0" lang="de-DE" sz="1800" b="0" i="0" u="none" strike="noStrike" kern="1200" cap="none" spc="0" normalizeH="0" baseline="0" noProof="0" dirty="0" smtClean="0">
                <a:ln>
                  <a:noFill/>
                </a:ln>
                <a:solidFill>
                  <a:schemeClr val="tx1"/>
                </a:solidFill>
                <a:effectLst/>
                <a:uLnTx/>
                <a:uFillTx/>
                <a:latin typeface="+mj-lt"/>
                <a:ea typeface="+mj-ea"/>
                <a:cs typeface="+mj-cs"/>
              </a:rPr>
              <a:t>Kybernetik 2. Ordnung           </a:t>
            </a:r>
          </a:p>
        </p:txBody>
      </p:sp>
      <p:sp>
        <p:nvSpPr>
          <p:cNvPr id="39" name="Line 22"/>
          <p:cNvSpPr>
            <a:spLocks noChangeShapeType="1"/>
          </p:cNvSpPr>
          <p:nvPr/>
        </p:nvSpPr>
        <p:spPr bwMode="auto">
          <a:xfrm rot="10800000" flipH="1">
            <a:off x="6283325" y="4630738"/>
            <a:ext cx="1790700" cy="1016000"/>
          </a:xfrm>
          <a:prstGeom prst="line">
            <a:avLst/>
          </a:prstGeom>
          <a:noFill/>
          <a:ln w="57150">
            <a:solidFill>
              <a:schemeClr val="tx1"/>
            </a:solidFill>
            <a:round/>
            <a:headEnd type="oval" w="med" len="med"/>
            <a:tailEnd type="triangle" w="med" len="med"/>
          </a:ln>
        </p:spPr>
        <p:txBody>
          <a:bodyPr/>
          <a:lstStyle/>
          <a:p>
            <a:endParaRPr lang="en-US"/>
          </a:p>
        </p:txBody>
      </p:sp>
      <p:sp>
        <p:nvSpPr>
          <p:cNvPr id="51" name="Line 23"/>
          <p:cNvSpPr>
            <a:spLocks noChangeShapeType="1"/>
          </p:cNvSpPr>
          <p:nvPr/>
        </p:nvSpPr>
        <p:spPr bwMode="auto">
          <a:xfrm flipH="1">
            <a:off x="6272213" y="4721225"/>
            <a:ext cx="1803400" cy="927100"/>
          </a:xfrm>
          <a:prstGeom prst="line">
            <a:avLst/>
          </a:prstGeom>
          <a:noFill/>
          <a:ln w="57150">
            <a:solidFill>
              <a:srgbClr val="0000FF"/>
            </a:solidFill>
            <a:round/>
            <a:headEnd type="triangle" w="med" len="med"/>
            <a:tailEnd/>
          </a:ln>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el 1"/>
          <p:cNvSpPr>
            <a:spLocks noGrp="1"/>
          </p:cNvSpPr>
          <p:nvPr>
            <p:ph type="title"/>
          </p:nvPr>
        </p:nvSpPr>
        <p:spPr/>
        <p:txBody>
          <a:bodyPr/>
          <a:lstStyle/>
          <a:p>
            <a:r>
              <a:rPr lang="de-DE" sz="3200" i="1" dirty="0" smtClean="0">
                <a:solidFill>
                  <a:schemeClr val="accent2"/>
                </a:solidFill>
                <a:latin typeface="Arial" charset="0"/>
                <a:ea typeface="+mn-ea"/>
                <a:cs typeface="+mn-cs"/>
              </a:rPr>
              <a:t>Selbstorganisation einer </a:t>
            </a:r>
            <a:r>
              <a:rPr lang="de-DE" sz="3200" i="1" dirty="0" smtClean="0">
                <a:solidFill>
                  <a:schemeClr val="accent2"/>
                </a:solidFill>
                <a:latin typeface="Arial" charset="0"/>
                <a:ea typeface="+mn-ea"/>
                <a:cs typeface="+mn-cs"/>
              </a:rPr>
              <a:t>Gruppe im Raum</a:t>
            </a:r>
            <a:endParaRPr lang="es-ES_tradnl" sz="3200" i="1" dirty="0" smtClean="0">
              <a:solidFill>
                <a:schemeClr val="accent2"/>
              </a:solidFill>
              <a:latin typeface="Arial" charset="0"/>
              <a:ea typeface="+mn-ea"/>
              <a:cs typeface="+mn-cs"/>
            </a:endParaRPr>
          </a:p>
        </p:txBody>
      </p:sp>
      <p:sp>
        <p:nvSpPr>
          <p:cNvPr id="132099" name="Inhaltsplatzhalter 2"/>
          <p:cNvSpPr>
            <a:spLocks noGrp="1"/>
          </p:cNvSpPr>
          <p:nvPr>
            <p:ph idx="1"/>
          </p:nvPr>
        </p:nvSpPr>
        <p:spPr/>
        <p:txBody>
          <a:bodyPr/>
          <a:lstStyle/>
          <a:p>
            <a:r>
              <a:rPr lang="de-DE" dirty="0" smtClean="0"/>
              <a:t>Eine Gruppe von n Personen stellt sich in einem Raum auf. Jede Person hat die Aufgabe, für sich zwei andere Personen auszuwählen. Die Person soll (durch kleine Schritte) versuchen, eine gleiche Distanz zu den beiden ausgewählten Personen zu erreichen. </a:t>
            </a:r>
          </a:p>
          <a:p>
            <a:r>
              <a:rPr lang="de-DE" sz="2000" dirty="0" smtClean="0">
                <a:hlinkClick r:id="rId2"/>
              </a:rPr>
              <a:t>http://peter.fleissner.org/Dreiecke </a:t>
            </a:r>
            <a:r>
              <a:rPr lang="de-DE" sz="2000" dirty="0" err="1" smtClean="0">
                <a:hlinkClick r:id="rId2"/>
              </a:rPr>
              <a:t>Exported</a:t>
            </a:r>
            <a:r>
              <a:rPr lang="de-DE" sz="2000" dirty="0" smtClean="0">
                <a:hlinkClick r:id="rId2"/>
              </a:rPr>
              <a:t>/Dreiecke.html</a:t>
            </a:r>
            <a:endParaRPr lang="es-ES_tradnl" sz="2000" dirty="0" smtClean="0"/>
          </a:p>
        </p:txBody>
      </p:sp>
      <p:sp>
        <p:nvSpPr>
          <p:cNvPr id="132100" name="AutoShape 3">
            <a:hlinkClick r:id="rId3" action="ppaction://program" highlightClick="1"/>
          </p:cNvPr>
          <p:cNvSpPr>
            <a:spLocks noChangeArrowheads="1"/>
          </p:cNvSpPr>
          <p:nvPr/>
        </p:nvSpPr>
        <p:spPr bwMode="auto">
          <a:xfrm>
            <a:off x="7164288" y="5373216"/>
            <a:ext cx="1044575" cy="561975"/>
          </a:xfrm>
          <a:prstGeom prst="actionButtonForwardNext">
            <a:avLst/>
          </a:prstGeom>
          <a:solidFill>
            <a:srgbClr val="FF0000"/>
          </a:solidFill>
          <a:ln w="9525">
            <a:noFill/>
            <a:miter lim="800000"/>
            <a:headEnd/>
            <a:tailEnd/>
          </a:ln>
        </p:spPr>
        <p:txBody>
          <a:bodyPr wrap="none" anchor="ctr"/>
          <a:lstStyle/>
          <a:p>
            <a:endParaRPr lang="es-ES_tradnl"/>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algn="l" eaLnBrk="1" hangingPunct="1"/>
            <a:r>
              <a:rPr lang="de-AT" dirty="0" smtClean="0"/>
              <a:t/>
            </a:r>
            <a:br>
              <a:rPr lang="de-AT" dirty="0" smtClean="0"/>
            </a:br>
            <a:endParaRPr lang="de-DE" dirty="0" smtClean="0"/>
          </a:p>
        </p:txBody>
      </p:sp>
      <p:sp>
        <p:nvSpPr>
          <p:cNvPr id="133123" name="Rectangle 3"/>
          <p:cNvSpPr>
            <a:spLocks noGrp="1" noChangeArrowheads="1"/>
          </p:cNvSpPr>
          <p:nvPr>
            <p:ph type="body" idx="1"/>
          </p:nvPr>
        </p:nvSpPr>
        <p:spPr>
          <a:xfrm>
            <a:off x="241176" y="1125538"/>
            <a:ext cx="8723312" cy="5399806"/>
          </a:xfrm>
          <a:solidFill>
            <a:schemeClr val="accent1"/>
          </a:solidFill>
        </p:spPr>
        <p:txBody>
          <a:bodyPr/>
          <a:lstStyle/>
          <a:p>
            <a:pPr eaLnBrk="1" hangingPunct="1">
              <a:buFontTx/>
              <a:buNone/>
            </a:pPr>
            <a:r>
              <a:rPr lang="de-AT" sz="4000" i="1" dirty="0" smtClean="0">
                <a:solidFill>
                  <a:srgbClr val="FFFF00"/>
                </a:solidFill>
              </a:rPr>
              <a:t>„The blind </a:t>
            </a:r>
            <a:r>
              <a:rPr lang="de-AT" sz="4000" i="1" dirty="0" err="1" smtClean="0">
                <a:solidFill>
                  <a:srgbClr val="FFFF00"/>
                </a:solidFill>
              </a:rPr>
              <a:t>and</a:t>
            </a:r>
            <a:r>
              <a:rPr lang="de-AT" sz="4000" i="1" dirty="0" smtClean="0">
                <a:solidFill>
                  <a:srgbClr val="FFFF00"/>
                </a:solidFill>
              </a:rPr>
              <a:t> </a:t>
            </a:r>
            <a:r>
              <a:rPr lang="de-AT" sz="4000" i="1" dirty="0" err="1" smtClean="0">
                <a:solidFill>
                  <a:srgbClr val="FFFF00"/>
                </a:solidFill>
              </a:rPr>
              <a:t>the</a:t>
            </a:r>
            <a:r>
              <a:rPr lang="de-AT" sz="4000" i="1" dirty="0" smtClean="0">
                <a:solidFill>
                  <a:srgbClr val="FFFF00"/>
                </a:solidFill>
              </a:rPr>
              <a:t> </a:t>
            </a:r>
            <a:r>
              <a:rPr lang="de-AT" sz="4000" i="1" dirty="0" err="1" smtClean="0">
                <a:solidFill>
                  <a:srgbClr val="FFFF00"/>
                </a:solidFill>
              </a:rPr>
              <a:t>lame</a:t>
            </a:r>
            <a:r>
              <a:rPr lang="de-AT" sz="4000" i="1" dirty="0" smtClean="0">
                <a:solidFill>
                  <a:srgbClr val="FFFF00"/>
                </a:solidFill>
              </a:rPr>
              <a:t>“</a:t>
            </a:r>
            <a:r>
              <a:rPr lang="de-AT" sz="4400" dirty="0" smtClean="0">
                <a:solidFill>
                  <a:srgbClr val="FFFF00"/>
                </a:solidFill>
              </a:rPr>
              <a:t> </a:t>
            </a:r>
          </a:p>
          <a:p>
            <a:pPr eaLnBrk="1" hangingPunct="1">
              <a:buFontTx/>
              <a:buNone/>
            </a:pPr>
            <a:endParaRPr lang="de-AT" sz="2800" dirty="0" smtClean="0"/>
          </a:p>
          <a:p>
            <a:pPr eaLnBrk="1" hangingPunct="1">
              <a:buFontTx/>
              <a:buNone/>
            </a:pPr>
            <a:r>
              <a:rPr lang="de-AT" sz="2400" dirty="0" smtClean="0"/>
              <a:t>Zwei interagierende Welten …</a:t>
            </a:r>
          </a:p>
          <a:p>
            <a:pPr eaLnBrk="1" hangingPunct="1">
              <a:buFontTx/>
              <a:buNone/>
            </a:pPr>
            <a:endParaRPr lang="de-AT" sz="2400" dirty="0" smtClean="0"/>
          </a:p>
          <a:p>
            <a:pPr eaLnBrk="1" hangingPunct="1"/>
            <a:r>
              <a:rPr lang="de-AT" sz="2400" dirty="0" smtClean="0"/>
              <a:t>Welt A: </a:t>
            </a:r>
            <a:endParaRPr lang="de-AT" sz="2400" dirty="0" smtClean="0"/>
          </a:p>
          <a:p>
            <a:pPr eaLnBrk="1" hangingPunct="1">
              <a:buNone/>
            </a:pPr>
            <a:r>
              <a:rPr lang="de-AT" sz="2400" dirty="0" smtClean="0"/>
              <a:t>	die </a:t>
            </a:r>
            <a:r>
              <a:rPr lang="de-AT" sz="2400" dirty="0" smtClean="0"/>
              <a:t>physische Welt</a:t>
            </a:r>
          </a:p>
          <a:p>
            <a:pPr lvl="1" eaLnBrk="1" hangingPunct="1">
              <a:buFontTx/>
              <a:buNone/>
            </a:pPr>
            <a:r>
              <a:rPr lang="de-AT" sz="2400" dirty="0" smtClean="0"/>
              <a:t>(klassische Mechanik)</a:t>
            </a:r>
          </a:p>
          <a:p>
            <a:pPr eaLnBrk="1" hangingPunct="1"/>
            <a:endParaRPr lang="de-AT" sz="2400" dirty="0" smtClean="0"/>
          </a:p>
          <a:p>
            <a:pPr eaLnBrk="1" hangingPunct="1"/>
            <a:r>
              <a:rPr lang="de-AT" sz="2400" dirty="0" smtClean="0"/>
              <a:t>Welt B: </a:t>
            </a:r>
            <a:endParaRPr lang="de-AT" sz="2400" dirty="0" smtClean="0"/>
          </a:p>
          <a:p>
            <a:pPr eaLnBrk="1" hangingPunct="1">
              <a:buNone/>
            </a:pPr>
            <a:r>
              <a:rPr lang="de-AT" sz="2400" dirty="0" smtClean="0"/>
              <a:t>	die </a:t>
            </a:r>
            <a:r>
              <a:rPr lang="de-AT" sz="2400" dirty="0" smtClean="0"/>
              <a:t>Welt der Symbole</a:t>
            </a:r>
          </a:p>
          <a:p>
            <a:pPr lvl="1" eaLnBrk="1" hangingPunct="1">
              <a:buFontTx/>
              <a:buNone/>
            </a:pPr>
            <a:r>
              <a:rPr lang="de-AT" sz="2400" dirty="0" smtClean="0"/>
              <a:t>(Alphabet ohne Bedeutung)</a:t>
            </a:r>
            <a:endParaRPr lang="de-DE" sz="2400" dirty="0" smtClean="0"/>
          </a:p>
        </p:txBody>
      </p:sp>
      <p:sp>
        <p:nvSpPr>
          <p:cNvPr id="133124" name="Rectangle 4"/>
          <p:cNvSpPr>
            <a:spLocks noChangeArrowheads="1"/>
          </p:cNvSpPr>
          <p:nvPr/>
        </p:nvSpPr>
        <p:spPr bwMode="auto">
          <a:xfrm>
            <a:off x="251520" y="115888"/>
            <a:ext cx="8717855" cy="792832"/>
          </a:xfrm>
          <a:prstGeom prst="rect">
            <a:avLst/>
          </a:prstGeom>
          <a:noFill/>
          <a:ln w="9525">
            <a:noFill/>
            <a:miter lim="800000"/>
            <a:headEnd/>
            <a:tailEnd/>
          </a:ln>
        </p:spPr>
        <p:txBody>
          <a:bodyPr anchor="ctr"/>
          <a:lstStyle/>
          <a:p>
            <a:r>
              <a:rPr lang="de-DE" sz="3200" i="1" dirty="0" smtClean="0">
                <a:solidFill>
                  <a:schemeClr val="accent2"/>
                </a:solidFill>
              </a:rPr>
              <a:t>Beispiel: Selbstorganisation führt zur</a:t>
            </a:r>
          </a:p>
          <a:p>
            <a:r>
              <a:rPr lang="de-DE" sz="3200" i="1" dirty="0" smtClean="0">
                <a:solidFill>
                  <a:schemeClr val="accent2"/>
                </a:solidFill>
              </a:rPr>
              <a:t>Entstehung einer Sprache</a:t>
            </a:r>
          </a:p>
        </p:txBody>
      </p:sp>
      <p:pic>
        <p:nvPicPr>
          <p:cNvPr id="5" name="Picture 6"/>
          <p:cNvPicPr>
            <a:picLocks noChangeAspect="1" noChangeArrowheads="1"/>
          </p:cNvPicPr>
          <p:nvPr/>
        </p:nvPicPr>
        <p:blipFill>
          <a:blip r:embed="rId3" cstate="print"/>
          <a:srcRect/>
          <a:stretch>
            <a:fillRect/>
          </a:stretch>
        </p:blipFill>
        <p:spPr bwMode="auto">
          <a:xfrm>
            <a:off x="4427984" y="2492896"/>
            <a:ext cx="4320480" cy="3672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body" idx="1"/>
          </p:nvPr>
        </p:nvSpPr>
        <p:spPr>
          <a:xfrm>
            <a:off x="612775" y="963613"/>
            <a:ext cx="8342313" cy="5305425"/>
          </a:xfrm>
          <a:solidFill>
            <a:schemeClr val="accent1"/>
          </a:solidFill>
        </p:spPr>
        <p:txBody>
          <a:bodyPr/>
          <a:lstStyle/>
          <a:p>
            <a:pPr marL="457200" indent="-457200" eaLnBrk="1" hangingPunct="1">
              <a:lnSpc>
                <a:spcPct val="80000"/>
              </a:lnSpc>
              <a:buFontTx/>
              <a:buNone/>
            </a:pPr>
            <a:r>
              <a:rPr lang="de-AT" sz="2400" i="1" smtClean="0"/>
              <a:t>…und zwei interagierende Akteure</a:t>
            </a:r>
          </a:p>
          <a:p>
            <a:pPr marL="457200" indent="-457200" eaLnBrk="1" hangingPunct="1">
              <a:lnSpc>
                <a:spcPct val="80000"/>
              </a:lnSpc>
              <a:buFontTx/>
              <a:buNone/>
            </a:pPr>
            <a:endParaRPr lang="de-AT" sz="2400" i="1" smtClean="0"/>
          </a:p>
          <a:p>
            <a:pPr marL="457200" indent="-457200" eaLnBrk="1" hangingPunct="1">
              <a:lnSpc>
                <a:spcPct val="80000"/>
              </a:lnSpc>
              <a:buFontTx/>
              <a:buNone/>
            </a:pPr>
            <a:r>
              <a:rPr lang="de-AT" sz="2400" b="1" smtClean="0"/>
              <a:t>Akteur 1: Der Blinde</a:t>
            </a:r>
            <a:r>
              <a:rPr lang="de-AT" sz="2400" smtClean="0"/>
              <a:t>			</a:t>
            </a:r>
          </a:p>
          <a:p>
            <a:pPr marL="457200" indent="-457200" eaLnBrk="1" hangingPunct="1">
              <a:lnSpc>
                <a:spcPct val="80000"/>
              </a:lnSpc>
            </a:pPr>
            <a:r>
              <a:rPr lang="de-AT" sz="2400" smtClean="0"/>
              <a:t>kann</a:t>
            </a:r>
          </a:p>
          <a:p>
            <a:pPr marL="838200" lvl="1" indent="-381000" eaLnBrk="1" hangingPunct="1">
              <a:lnSpc>
                <a:spcPct val="80000"/>
              </a:lnSpc>
            </a:pPr>
            <a:r>
              <a:rPr lang="de-AT" sz="2000" smtClean="0"/>
              <a:t>springen</a:t>
            </a:r>
          </a:p>
          <a:p>
            <a:pPr marL="838200" lvl="1" indent="-381000" eaLnBrk="1" hangingPunct="1">
              <a:lnSpc>
                <a:spcPct val="80000"/>
              </a:lnSpc>
            </a:pPr>
            <a:r>
              <a:rPr lang="de-AT" sz="2000" smtClean="0"/>
              <a:t>hören</a:t>
            </a:r>
          </a:p>
          <a:p>
            <a:pPr marL="838200" lvl="1" indent="-381000" eaLnBrk="1" hangingPunct="1">
              <a:lnSpc>
                <a:spcPct val="80000"/>
              </a:lnSpc>
            </a:pPr>
            <a:r>
              <a:rPr lang="de-AT" sz="2000" smtClean="0"/>
              <a:t>die Töne, die er hört, interpretieren</a:t>
            </a:r>
          </a:p>
          <a:p>
            <a:pPr marL="838200" lvl="1" indent="-381000" eaLnBrk="1" hangingPunct="1">
              <a:lnSpc>
                <a:spcPct val="80000"/>
              </a:lnSpc>
            </a:pPr>
            <a:r>
              <a:rPr lang="de-AT" sz="2000" smtClean="0"/>
              <a:t>und danach handeln (springen)</a:t>
            </a:r>
          </a:p>
          <a:p>
            <a:pPr marL="838200" lvl="1" indent="-381000" eaLnBrk="1" hangingPunct="1">
              <a:lnSpc>
                <a:spcPct val="80000"/>
              </a:lnSpc>
            </a:pPr>
            <a:endParaRPr lang="de-AT" sz="2000" smtClean="0"/>
          </a:p>
          <a:p>
            <a:pPr marL="457200" indent="-457200" eaLnBrk="1" hangingPunct="1">
              <a:lnSpc>
                <a:spcPct val="80000"/>
              </a:lnSpc>
              <a:buFontTx/>
              <a:buNone/>
            </a:pPr>
            <a:r>
              <a:rPr lang="de-AT" sz="2400" b="1" smtClean="0"/>
              <a:t>Akteur 2: Der Lahme</a:t>
            </a:r>
          </a:p>
          <a:p>
            <a:pPr marL="457200" indent="-457200" eaLnBrk="1" hangingPunct="1">
              <a:lnSpc>
                <a:spcPct val="80000"/>
              </a:lnSpc>
            </a:pPr>
            <a:r>
              <a:rPr lang="de-AT" sz="2400" smtClean="0"/>
              <a:t>kann</a:t>
            </a:r>
          </a:p>
          <a:p>
            <a:pPr marL="838200" lvl="1" indent="-381000" eaLnBrk="1" hangingPunct="1">
              <a:lnSpc>
                <a:spcPct val="80000"/>
              </a:lnSpc>
            </a:pPr>
            <a:r>
              <a:rPr lang="de-AT" sz="2000" smtClean="0"/>
              <a:t>Die Länge des Hindernisses sehen</a:t>
            </a:r>
          </a:p>
          <a:p>
            <a:pPr marL="838200" lvl="1" indent="-381000" eaLnBrk="1" hangingPunct="1">
              <a:lnSpc>
                <a:spcPct val="80000"/>
              </a:lnSpc>
            </a:pPr>
            <a:r>
              <a:rPr lang="de-AT" sz="2000" smtClean="0"/>
              <a:t>Töne verschiedener Höhe erzeugen (mit Trompete)</a:t>
            </a:r>
          </a:p>
          <a:p>
            <a:pPr marL="838200" lvl="1" indent="-381000" eaLnBrk="1" hangingPunct="1">
              <a:lnSpc>
                <a:spcPct val="80000"/>
              </a:lnSpc>
            </a:pPr>
            <a:r>
              <a:rPr lang="de-AT" sz="2000" smtClean="0"/>
              <a:t>die Länge des Hindernisses mit der Tonhöhe verknüpfen</a:t>
            </a:r>
          </a:p>
          <a:p>
            <a:pPr marL="838200" lvl="1" indent="-381000" eaLnBrk="1" hangingPunct="1">
              <a:lnSpc>
                <a:spcPct val="80000"/>
              </a:lnSpc>
            </a:pPr>
            <a:r>
              <a:rPr lang="de-AT" sz="2000" smtClean="0"/>
              <a:t>Und die Töne mit Bedeutung versehen</a:t>
            </a:r>
          </a:p>
        </p:txBody>
      </p:sp>
      <p:sp>
        <p:nvSpPr>
          <p:cNvPr id="134147" name="Rectangle 5"/>
          <p:cNvSpPr>
            <a:spLocks noChangeArrowheads="1"/>
          </p:cNvSpPr>
          <p:nvPr/>
        </p:nvSpPr>
        <p:spPr bwMode="auto">
          <a:xfrm>
            <a:off x="467544" y="332656"/>
            <a:ext cx="7926387" cy="720080"/>
          </a:xfrm>
          <a:prstGeom prst="rect">
            <a:avLst/>
          </a:prstGeom>
          <a:noFill/>
          <a:ln w="9525">
            <a:noFill/>
            <a:miter lim="800000"/>
            <a:headEnd/>
            <a:tailEnd/>
          </a:ln>
        </p:spPr>
        <p:txBody>
          <a:bodyPr anchor="ctr"/>
          <a:lstStyle/>
          <a:p>
            <a:r>
              <a:rPr lang="de-DE" sz="3200" i="1" dirty="0" smtClean="0">
                <a:solidFill>
                  <a:schemeClr val="accent2"/>
                </a:solidFill>
              </a:rPr>
              <a:t>Selbstorganisation führt zur</a:t>
            </a:r>
          </a:p>
          <a:p>
            <a:r>
              <a:rPr lang="de-DE" sz="3200" i="1" dirty="0" smtClean="0">
                <a:solidFill>
                  <a:schemeClr val="accent2"/>
                </a:solidFill>
              </a:rPr>
              <a:t>Entstehung einer Sprache</a:t>
            </a:r>
          </a:p>
          <a:p>
            <a:pPr algn="r"/>
            <a:endParaRPr lang="de-DE" sz="3200" i="1" dirty="0">
              <a:solidFill>
                <a:schemeClr val="accent2"/>
              </a:solidFill>
            </a:endParaRPr>
          </a:p>
        </p:txBody>
      </p:sp>
      <p:sp>
        <p:nvSpPr>
          <p:cNvPr id="134148" name="AutoShape 3">
            <a:hlinkClick r:id="rId3" action="ppaction://program" highlightClick="1"/>
          </p:cNvPr>
          <p:cNvSpPr>
            <a:spLocks noChangeArrowheads="1"/>
          </p:cNvSpPr>
          <p:nvPr/>
        </p:nvSpPr>
        <p:spPr bwMode="auto">
          <a:xfrm>
            <a:off x="7835900" y="3208338"/>
            <a:ext cx="1044575" cy="561975"/>
          </a:xfrm>
          <a:prstGeom prst="actionButtonForwardNext">
            <a:avLst/>
          </a:prstGeom>
          <a:solidFill>
            <a:srgbClr val="FF0000"/>
          </a:solidFill>
          <a:ln w="9525">
            <a:noFill/>
            <a:miter lim="800000"/>
            <a:headEnd/>
            <a:tailEnd/>
          </a:ln>
        </p:spPr>
        <p:txBody>
          <a:bodyPr wrap="none" anchor="ctr"/>
          <a:lstStyle/>
          <a:p>
            <a:endParaRPr lang="es-ES_tradnl"/>
          </a:p>
        </p:txBody>
      </p:sp>
      <p:sp>
        <p:nvSpPr>
          <p:cNvPr id="134149" name="Text Box 4"/>
          <p:cNvSpPr txBox="1">
            <a:spLocks noChangeArrowheads="1"/>
          </p:cNvSpPr>
          <p:nvPr/>
        </p:nvSpPr>
        <p:spPr bwMode="auto">
          <a:xfrm>
            <a:off x="4875213" y="3829050"/>
            <a:ext cx="4032250" cy="366713"/>
          </a:xfrm>
          <a:prstGeom prst="rect">
            <a:avLst/>
          </a:prstGeom>
          <a:noFill/>
          <a:ln w="9525">
            <a:noFill/>
            <a:miter lim="800000"/>
            <a:headEnd/>
            <a:tailEnd/>
          </a:ln>
        </p:spPr>
        <p:txBody>
          <a:bodyPr>
            <a:spAutoFit/>
          </a:bodyPr>
          <a:lstStyle/>
          <a:p>
            <a:pPr>
              <a:spcBef>
                <a:spcPct val="50000"/>
              </a:spcBef>
            </a:pPr>
            <a:r>
              <a:rPr lang="de-AT" i="1">
                <a:hlinkClick r:id="rId4"/>
              </a:rPr>
              <a:t>http://members.chello.at/gre/springer/</a:t>
            </a:r>
            <a:endParaRPr lang="de-DE" i="1"/>
          </a:p>
        </p:txBody>
      </p:sp>
      <p:pic>
        <p:nvPicPr>
          <p:cNvPr id="134150" name="Picture 6"/>
          <p:cNvPicPr>
            <a:picLocks noChangeAspect="1" noChangeArrowheads="1"/>
          </p:cNvPicPr>
          <p:nvPr/>
        </p:nvPicPr>
        <p:blipFill>
          <a:blip r:embed="rId5" cstate="print"/>
          <a:srcRect/>
          <a:stretch>
            <a:fillRect/>
          </a:stretch>
        </p:blipFill>
        <p:spPr bwMode="auto">
          <a:xfrm>
            <a:off x="5738813" y="969963"/>
            <a:ext cx="3203575" cy="179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el 1"/>
          <p:cNvSpPr>
            <a:spLocks noGrp="1"/>
          </p:cNvSpPr>
          <p:nvPr>
            <p:ph type="title"/>
          </p:nvPr>
        </p:nvSpPr>
        <p:spPr>
          <a:xfrm>
            <a:off x="611560" y="104775"/>
            <a:ext cx="8532440" cy="990600"/>
          </a:xfrm>
        </p:spPr>
        <p:txBody>
          <a:bodyPr/>
          <a:lstStyle/>
          <a:p>
            <a:pPr algn="l"/>
            <a:r>
              <a:rPr lang="de-DE" sz="3200" i="1" dirty="0" smtClean="0">
                <a:solidFill>
                  <a:schemeClr val="accent2"/>
                </a:solidFill>
                <a:latin typeface="Arial" charset="0"/>
                <a:ea typeface="+mn-ea"/>
                <a:cs typeface="+mn-cs"/>
              </a:rPr>
              <a:t>Fazit: </a:t>
            </a:r>
            <a:r>
              <a:rPr lang="de-DE" sz="3200" i="1" dirty="0" smtClean="0">
                <a:solidFill>
                  <a:schemeClr val="accent2"/>
                </a:solidFill>
                <a:latin typeface="Arial" charset="0"/>
                <a:ea typeface="+mn-ea"/>
                <a:cs typeface="+mn-cs"/>
              </a:rPr>
              <a:t/>
            </a:r>
            <a:br>
              <a:rPr lang="de-DE" sz="3200" i="1" dirty="0" smtClean="0">
                <a:solidFill>
                  <a:schemeClr val="accent2"/>
                </a:solidFill>
                <a:latin typeface="Arial" charset="0"/>
                <a:ea typeface="+mn-ea"/>
                <a:cs typeface="+mn-cs"/>
              </a:rPr>
            </a:br>
            <a:r>
              <a:rPr lang="de-DE" sz="3200" i="1" dirty="0" smtClean="0">
                <a:solidFill>
                  <a:schemeClr val="accent2"/>
                </a:solidFill>
                <a:latin typeface="Arial" charset="0"/>
                <a:ea typeface="+mn-ea"/>
                <a:cs typeface="+mn-cs"/>
              </a:rPr>
              <a:t>Wie </a:t>
            </a:r>
            <a:r>
              <a:rPr lang="de-DE" sz="3200" i="1" dirty="0" smtClean="0">
                <a:solidFill>
                  <a:schemeClr val="accent2"/>
                </a:solidFill>
                <a:latin typeface="Arial" charset="0"/>
                <a:ea typeface="+mn-ea"/>
                <a:cs typeface="+mn-cs"/>
              </a:rPr>
              <a:t>weit kann ein Computer innovativ sein?</a:t>
            </a:r>
            <a:endParaRPr lang="es-ES_tradnl" sz="3200" i="1" dirty="0" smtClean="0">
              <a:solidFill>
                <a:schemeClr val="accent2"/>
              </a:solidFill>
              <a:latin typeface="Arial" charset="0"/>
              <a:ea typeface="+mn-ea"/>
              <a:cs typeface="+mn-cs"/>
            </a:endParaRPr>
          </a:p>
        </p:txBody>
      </p:sp>
      <p:sp>
        <p:nvSpPr>
          <p:cNvPr id="135171" name="Inhaltsplatzhalter 2"/>
          <p:cNvSpPr>
            <a:spLocks noGrp="1"/>
          </p:cNvSpPr>
          <p:nvPr>
            <p:ph idx="1"/>
          </p:nvPr>
        </p:nvSpPr>
        <p:spPr>
          <a:xfrm>
            <a:off x="251520" y="1047750"/>
            <a:ext cx="8229600" cy="4895850"/>
          </a:xfrm>
        </p:spPr>
        <p:txBody>
          <a:bodyPr/>
          <a:lstStyle/>
          <a:p>
            <a:r>
              <a:rPr lang="de-DE" sz="2400" b="1" dirty="0" smtClean="0"/>
              <a:t>Das Neue </a:t>
            </a:r>
            <a:r>
              <a:rPr lang="de-DE" sz="2400" dirty="0" smtClean="0"/>
              <a:t>lässt sich (gegenüber der Auffassung von Searle im „chinesischen Zimmer“) auf dem Computer als </a:t>
            </a:r>
            <a:r>
              <a:rPr lang="de-DE" sz="2400" b="1" dirty="0" smtClean="0"/>
              <a:t>im Detail</a:t>
            </a:r>
            <a:r>
              <a:rPr lang="de-DE" sz="2400" dirty="0" smtClean="0"/>
              <a:t> </a:t>
            </a:r>
            <a:r>
              <a:rPr lang="de-DE" sz="2400" b="1" dirty="0" smtClean="0"/>
              <a:t>nicht vorhersehbare </a:t>
            </a:r>
            <a:r>
              <a:rPr lang="de-DE" sz="2400" dirty="0" smtClean="0"/>
              <a:t>Struktur produzieren.</a:t>
            </a:r>
          </a:p>
          <a:p>
            <a:r>
              <a:rPr lang="de-DE" sz="2400" i="1" dirty="0" smtClean="0"/>
              <a:t>„im Detail“</a:t>
            </a:r>
            <a:r>
              <a:rPr lang="de-DE" sz="2400" dirty="0" smtClean="0"/>
              <a:t>: es kann vorhergesagt werden, dass eine Verständigung zwischen den Individuen geschieht, das Detail kann nicht vorhergesagt werden</a:t>
            </a:r>
          </a:p>
          <a:p>
            <a:r>
              <a:rPr lang="de-DE" sz="2400" i="1" dirty="0" smtClean="0"/>
              <a:t>„nicht vorhersehbar“: </a:t>
            </a:r>
            <a:r>
              <a:rPr lang="de-DE" sz="2400" dirty="0" smtClean="0"/>
              <a:t>hängt von der Sicht auf den Zufallsgenerator ab (Zufallszahlen werden wie beim radioaktiven Zerfall als echt zufällig angesehen)</a:t>
            </a:r>
          </a:p>
          <a:p>
            <a:r>
              <a:rPr lang="de-DE" sz="2400" i="1" dirty="0" smtClean="0"/>
              <a:t>„Das Neue“: </a:t>
            </a:r>
            <a:r>
              <a:rPr lang="de-DE" sz="2400" dirty="0" smtClean="0"/>
              <a:t>ist immer nur teilweise neu, die Modelle enthalten sowohl Tradition als auch Innovation. </a:t>
            </a:r>
          </a:p>
          <a:p>
            <a:r>
              <a:rPr lang="de-DE" sz="2400" dirty="0" smtClean="0"/>
              <a:t>Die Entwicklung des Neuen hat immer </a:t>
            </a:r>
            <a:r>
              <a:rPr lang="de-DE" sz="2400" dirty="0" smtClean="0"/>
              <a:t>schon Voraussetzungen (Es gibt keine „Tabula rasa“)</a:t>
            </a:r>
            <a:endParaRPr lang="es-ES_tradnl" sz="24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881063"/>
            <a:ext cx="8229600" cy="4519612"/>
          </a:xfrm>
        </p:spPr>
        <p:txBody>
          <a:bodyPr/>
          <a:lstStyle/>
          <a:p>
            <a:pPr eaLnBrk="1" hangingPunct="1"/>
            <a:r>
              <a:rPr lang="de-AT" smtClean="0"/>
              <a:t>Danke für Ihre Aufmerksamkeit!</a:t>
            </a:r>
            <a:br>
              <a:rPr lang="de-AT" smtClean="0"/>
            </a:br>
            <a:r>
              <a:rPr lang="de-AT" smtClean="0"/>
              <a:t/>
            </a:r>
            <a:br>
              <a:rPr lang="de-AT" smtClean="0"/>
            </a:br>
            <a:r>
              <a:rPr lang="de-AT" smtClean="0"/>
              <a:t/>
            </a:r>
            <a:br>
              <a:rPr lang="de-AT" smtClean="0"/>
            </a:br>
            <a:r>
              <a:rPr lang="de-AT" smtClean="0"/>
              <a:t/>
            </a:r>
            <a:br>
              <a:rPr lang="de-AT" smtClean="0"/>
            </a:br>
            <a:r>
              <a:rPr lang="de-AT" smtClean="0"/>
              <a:t>Kontakt: </a:t>
            </a:r>
            <a:r>
              <a:rPr lang="de-AT" smtClean="0">
                <a:hlinkClick r:id="rId3"/>
              </a:rPr>
              <a:t>fleissner@arrakis.es</a:t>
            </a:r>
            <a:r>
              <a:rPr lang="de-AT" smtClean="0"/>
              <a:t/>
            </a:r>
            <a:br>
              <a:rPr lang="de-AT" smtClean="0"/>
            </a:br>
            <a:r>
              <a:rPr lang="de-AT" smtClean="0"/>
              <a:t/>
            </a:r>
            <a:br>
              <a:rPr lang="de-AT" smtClean="0"/>
            </a:br>
            <a:endParaRPr lang="de-DE"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s-ES_tradnl"/>
          </a:p>
        </p:txBody>
      </p:sp>
      <p:sp>
        <p:nvSpPr>
          <p:cNvPr id="86019" name="AutoShape 3"/>
          <p:cNvSpPr>
            <a:spLocks noChangeArrowheads="1"/>
          </p:cNvSpPr>
          <p:nvPr/>
        </p:nvSpPr>
        <p:spPr bwMode="auto">
          <a:xfrm flipV="1">
            <a:off x="266700" y="1927225"/>
            <a:ext cx="7194550" cy="4683125"/>
          </a:xfrm>
          <a:prstGeom prst="triangle">
            <a:avLst>
              <a:gd name="adj" fmla="val 0"/>
            </a:avLst>
          </a:prstGeom>
          <a:solidFill>
            <a:srgbClr val="0066CC"/>
          </a:solidFill>
          <a:ln w="9525">
            <a:solidFill>
              <a:schemeClr val="tx1"/>
            </a:solidFill>
            <a:miter lim="800000"/>
            <a:headEnd/>
            <a:tailEnd/>
          </a:ln>
        </p:spPr>
        <p:txBody>
          <a:bodyPr wrap="none" anchor="ctr"/>
          <a:lstStyle/>
          <a:p>
            <a:endParaRPr lang="es-ES_tradnl" sz="1800"/>
          </a:p>
        </p:txBody>
      </p:sp>
      <p:sp>
        <p:nvSpPr>
          <p:cNvPr id="86020" name="AutoShape 4"/>
          <p:cNvSpPr>
            <a:spLocks noChangeArrowheads="1"/>
          </p:cNvSpPr>
          <p:nvPr/>
        </p:nvSpPr>
        <p:spPr bwMode="auto">
          <a:xfrm flipV="1">
            <a:off x="266700" y="2860675"/>
            <a:ext cx="5754688" cy="3749675"/>
          </a:xfrm>
          <a:prstGeom prst="triangle">
            <a:avLst>
              <a:gd name="adj" fmla="val 0"/>
            </a:avLst>
          </a:prstGeom>
          <a:solidFill>
            <a:srgbClr val="008000"/>
          </a:solidFill>
          <a:ln w="9525">
            <a:solidFill>
              <a:schemeClr val="tx1"/>
            </a:solidFill>
            <a:miter lim="800000"/>
            <a:headEnd/>
            <a:tailEnd/>
          </a:ln>
        </p:spPr>
        <p:txBody>
          <a:bodyPr wrap="none" anchor="ctr"/>
          <a:lstStyle/>
          <a:p>
            <a:endParaRPr lang="es-ES_tradnl" sz="1800">
              <a:latin typeface="Arial Narrow" pitchFamily="34" charset="0"/>
            </a:endParaRPr>
          </a:p>
        </p:txBody>
      </p:sp>
      <p:sp>
        <p:nvSpPr>
          <p:cNvPr id="86021" name="AutoShape 5"/>
          <p:cNvSpPr>
            <a:spLocks noChangeArrowheads="1"/>
          </p:cNvSpPr>
          <p:nvPr/>
        </p:nvSpPr>
        <p:spPr bwMode="auto">
          <a:xfrm flipV="1">
            <a:off x="266700" y="3783013"/>
            <a:ext cx="4330700" cy="2816225"/>
          </a:xfrm>
          <a:prstGeom prst="triangle">
            <a:avLst>
              <a:gd name="adj" fmla="val 0"/>
            </a:avLst>
          </a:prstGeom>
          <a:solidFill>
            <a:srgbClr val="FFFF00"/>
          </a:solidFill>
          <a:ln w="9525">
            <a:solidFill>
              <a:schemeClr val="tx1"/>
            </a:solidFill>
            <a:miter lim="800000"/>
            <a:headEnd/>
            <a:tailEnd/>
          </a:ln>
        </p:spPr>
        <p:txBody>
          <a:bodyPr wrap="none" anchor="ctr"/>
          <a:lstStyle/>
          <a:p>
            <a:pPr algn="l"/>
            <a:endParaRPr lang="es-ES_tradnl" sz="1800">
              <a:latin typeface="Arial Narrow" pitchFamily="34" charset="0"/>
            </a:endParaRPr>
          </a:p>
        </p:txBody>
      </p:sp>
      <p:sp>
        <p:nvSpPr>
          <p:cNvPr id="86022" name="AutoShape 6"/>
          <p:cNvSpPr>
            <a:spLocks noChangeArrowheads="1"/>
          </p:cNvSpPr>
          <p:nvPr/>
        </p:nvSpPr>
        <p:spPr bwMode="auto">
          <a:xfrm flipV="1">
            <a:off x="266700" y="4718050"/>
            <a:ext cx="2898775" cy="1892300"/>
          </a:xfrm>
          <a:prstGeom prst="triangle">
            <a:avLst>
              <a:gd name="adj" fmla="val 0"/>
            </a:avLst>
          </a:prstGeom>
          <a:solidFill>
            <a:srgbClr val="FF6600"/>
          </a:solidFill>
          <a:ln w="9525">
            <a:solidFill>
              <a:schemeClr val="tx1"/>
            </a:solidFill>
            <a:miter lim="800000"/>
            <a:headEnd/>
            <a:tailEnd/>
          </a:ln>
        </p:spPr>
        <p:txBody>
          <a:bodyPr wrap="none" anchor="ctr"/>
          <a:lstStyle/>
          <a:p>
            <a:pPr algn="l"/>
            <a:endParaRPr lang="es-ES_tradnl" sz="1800">
              <a:latin typeface="Arial Narrow" pitchFamily="34" charset="0"/>
            </a:endParaRPr>
          </a:p>
        </p:txBody>
      </p:sp>
      <p:sp>
        <p:nvSpPr>
          <p:cNvPr id="21511" name="Rectangle 7"/>
          <p:cNvSpPr>
            <a:spLocks noGrp="1" noChangeArrowheads="1"/>
          </p:cNvSpPr>
          <p:nvPr>
            <p:ph type="title"/>
          </p:nvPr>
        </p:nvSpPr>
        <p:spPr>
          <a:xfrm>
            <a:off x="0" y="0"/>
            <a:ext cx="9144000" cy="723900"/>
          </a:xfrm>
        </p:spPr>
        <p:txBody>
          <a:bodyPr/>
          <a:lstStyle/>
          <a:p>
            <a:pPr algn="l" eaLnBrk="1" hangingPunct="1"/>
            <a:r>
              <a:rPr lang="en-US" sz="2800" smtClean="0"/>
              <a:t>  Ökonomische Realität – eine komplexe Konstruktion</a:t>
            </a:r>
            <a:endParaRPr lang="de-DE" sz="3600" smtClean="0"/>
          </a:p>
        </p:txBody>
      </p:sp>
      <p:sp>
        <p:nvSpPr>
          <p:cNvPr id="86024" name="AutoShape 8"/>
          <p:cNvSpPr>
            <a:spLocks noChangeArrowheads="1"/>
          </p:cNvSpPr>
          <p:nvPr/>
        </p:nvSpPr>
        <p:spPr bwMode="auto">
          <a:xfrm flipV="1">
            <a:off x="261938" y="5718175"/>
            <a:ext cx="1366837" cy="901700"/>
          </a:xfrm>
          <a:prstGeom prst="triangle">
            <a:avLst>
              <a:gd name="adj" fmla="val 0"/>
            </a:avLst>
          </a:prstGeom>
          <a:solidFill>
            <a:srgbClr val="FF0000"/>
          </a:solidFill>
          <a:ln w="9525">
            <a:solidFill>
              <a:schemeClr val="tx1"/>
            </a:solidFill>
            <a:miter lim="800000"/>
            <a:headEnd/>
            <a:tailEnd/>
          </a:ln>
        </p:spPr>
        <p:txBody>
          <a:bodyPr wrap="none" anchor="ctr"/>
          <a:lstStyle/>
          <a:p>
            <a:pPr algn="l"/>
            <a:endParaRPr lang="es-ES_tradnl" sz="1800">
              <a:latin typeface="Arial Narrow" pitchFamily="34" charset="0"/>
            </a:endParaRPr>
          </a:p>
        </p:txBody>
      </p:sp>
      <p:sp>
        <p:nvSpPr>
          <p:cNvPr id="86025" name="Rectangle 9"/>
          <p:cNvSpPr>
            <a:spLocks noChangeArrowheads="1"/>
          </p:cNvSpPr>
          <p:nvPr/>
        </p:nvSpPr>
        <p:spPr bwMode="auto">
          <a:xfrm>
            <a:off x="266700" y="742950"/>
            <a:ext cx="7219950" cy="1181100"/>
          </a:xfrm>
          <a:prstGeom prst="rect">
            <a:avLst/>
          </a:prstGeom>
          <a:noFill/>
          <a:ln w="9525">
            <a:solidFill>
              <a:schemeClr val="tx1"/>
            </a:solidFill>
            <a:miter lim="800000"/>
            <a:headEnd/>
            <a:tailEnd/>
          </a:ln>
        </p:spPr>
        <p:txBody>
          <a:bodyPr wrap="none" anchor="ctr"/>
          <a:lstStyle/>
          <a:p>
            <a:endParaRPr lang="es-ES_tradnl" sz="1800"/>
          </a:p>
        </p:txBody>
      </p:sp>
      <p:sp>
        <p:nvSpPr>
          <p:cNvPr id="86026" name="Text Box 10"/>
          <p:cNvSpPr txBox="1">
            <a:spLocks noChangeArrowheads="1"/>
          </p:cNvSpPr>
          <p:nvPr/>
        </p:nvSpPr>
        <p:spPr bwMode="auto">
          <a:xfrm>
            <a:off x="1706563" y="5810250"/>
            <a:ext cx="7437437" cy="584200"/>
          </a:xfrm>
          <a:prstGeom prst="rect">
            <a:avLst/>
          </a:prstGeom>
          <a:noFill/>
          <a:ln w="9525">
            <a:noFill/>
            <a:miter lim="800000"/>
            <a:headEnd/>
            <a:tailEnd/>
          </a:ln>
        </p:spPr>
        <p:txBody>
          <a:bodyPr>
            <a:spAutoFit/>
          </a:bodyPr>
          <a:lstStyle/>
          <a:p>
            <a:pPr algn="r">
              <a:lnSpc>
                <a:spcPct val="80000"/>
              </a:lnSpc>
            </a:pPr>
            <a:r>
              <a:rPr lang="en-US" sz="2000" b="1">
                <a:latin typeface="Arial Narrow" pitchFamily="34" charset="0"/>
                <a:cs typeface="Arial" charset="0"/>
              </a:rPr>
              <a:t>Gebrauchswerte</a:t>
            </a:r>
          </a:p>
          <a:p>
            <a:pPr algn="r">
              <a:lnSpc>
                <a:spcPct val="80000"/>
              </a:lnSpc>
            </a:pPr>
            <a:r>
              <a:rPr lang="en-US" sz="2000" b="1" i="1">
                <a:latin typeface="Arial Narrow" pitchFamily="34" charset="0"/>
                <a:cs typeface="Arial" charset="0"/>
              </a:rPr>
              <a:t>   kollektive Produktion/Aneignung</a:t>
            </a:r>
            <a:endParaRPr lang="de-DE" sz="2000" b="1">
              <a:latin typeface="Arial Narrow" pitchFamily="34" charset="0"/>
              <a:cs typeface="Arial" charset="0"/>
            </a:endParaRPr>
          </a:p>
        </p:txBody>
      </p:sp>
      <p:sp>
        <p:nvSpPr>
          <p:cNvPr id="86027" name="Text Box 11"/>
          <p:cNvSpPr txBox="1">
            <a:spLocks noChangeArrowheads="1"/>
          </p:cNvSpPr>
          <p:nvPr/>
        </p:nvSpPr>
        <p:spPr bwMode="auto">
          <a:xfrm>
            <a:off x="2144713" y="4810125"/>
            <a:ext cx="6999287" cy="584200"/>
          </a:xfrm>
          <a:prstGeom prst="rect">
            <a:avLst/>
          </a:prstGeom>
          <a:noFill/>
          <a:ln w="9525">
            <a:noFill/>
            <a:miter lim="800000"/>
            <a:headEnd/>
            <a:tailEnd/>
          </a:ln>
        </p:spPr>
        <p:txBody>
          <a:bodyPr>
            <a:spAutoFit/>
          </a:bodyPr>
          <a:lstStyle/>
          <a:p>
            <a:pPr algn="r">
              <a:lnSpc>
                <a:spcPct val="80000"/>
              </a:lnSpc>
            </a:pPr>
            <a:r>
              <a:rPr lang="en-US" sz="2000" b="1">
                <a:latin typeface="Arial Narrow" pitchFamily="34" charset="0"/>
                <a:cs typeface="Arial" charset="0"/>
              </a:rPr>
              <a:t>Tauschwerte/Arbeitswertpreise</a:t>
            </a:r>
          </a:p>
          <a:p>
            <a:pPr algn="r">
              <a:lnSpc>
                <a:spcPct val="80000"/>
              </a:lnSpc>
            </a:pPr>
            <a:r>
              <a:rPr lang="en-US" sz="2000" b="1" i="1">
                <a:latin typeface="Arial Narrow" pitchFamily="34" charset="0"/>
                <a:cs typeface="Arial" charset="0"/>
              </a:rPr>
              <a:t>marktförmige Güter/Dienste</a:t>
            </a:r>
            <a:endParaRPr lang="de-DE" sz="2000" b="1" i="1">
              <a:latin typeface="Arial Narrow" pitchFamily="34" charset="0"/>
              <a:cs typeface="Arial" charset="0"/>
            </a:endParaRPr>
          </a:p>
        </p:txBody>
      </p:sp>
      <p:sp>
        <p:nvSpPr>
          <p:cNvPr id="86028" name="Text Box 12"/>
          <p:cNvSpPr txBox="1">
            <a:spLocks noChangeArrowheads="1"/>
          </p:cNvSpPr>
          <p:nvPr/>
        </p:nvSpPr>
        <p:spPr bwMode="auto">
          <a:xfrm>
            <a:off x="3363913" y="3886200"/>
            <a:ext cx="5780087" cy="584200"/>
          </a:xfrm>
          <a:prstGeom prst="rect">
            <a:avLst/>
          </a:prstGeom>
          <a:noFill/>
          <a:ln w="9525">
            <a:noFill/>
            <a:miter lim="800000"/>
            <a:headEnd/>
            <a:tailEnd/>
          </a:ln>
        </p:spPr>
        <p:txBody>
          <a:bodyPr>
            <a:spAutoFit/>
          </a:bodyPr>
          <a:lstStyle/>
          <a:p>
            <a:pPr algn="r">
              <a:lnSpc>
                <a:spcPct val="80000"/>
              </a:lnSpc>
            </a:pPr>
            <a:r>
              <a:rPr lang="en-US" sz="2000" b="1">
                <a:latin typeface="Arial Narrow" pitchFamily="34" charset="0"/>
                <a:cs typeface="Arial" charset="0"/>
              </a:rPr>
              <a:t>Produktionspreise</a:t>
            </a:r>
          </a:p>
          <a:p>
            <a:pPr algn="r">
              <a:lnSpc>
                <a:spcPct val="80000"/>
              </a:lnSpc>
            </a:pPr>
            <a:r>
              <a:rPr lang="en-US" sz="2000" b="1" i="1">
                <a:latin typeface="Arial Narrow" pitchFamily="34" charset="0"/>
                <a:cs typeface="Arial" charset="0"/>
              </a:rPr>
              <a:t>Arbeitsmarkt</a:t>
            </a:r>
            <a:endParaRPr lang="de-DE" sz="2000" b="1" i="1">
              <a:latin typeface="Arial Narrow" pitchFamily="34" charset="0"/>
              <a:cs typeface="Arial" charset="0"/>
            </a:endParaRPr>
          </a:p>
        </p:txBody>
      </p:sp>
      <p:sp>
        <p:nvSpPr>
          <p:cNvPr id="86029" name="Text Box 13"/>
          <p:cNvSpPr txBox="1">
            <a:spLocks noChangeArrowheads="1"/>
          </p:cNvSpPr>
          <p:nvPr/>
        </p:nvSpPr>
        <p:spPr bwMode="auto">
          <a:xfrm>
            <a:off x="4659313" y="2952750"/>
            <a:ext cx="4484687" cy="584200"/>
          </a:xfrm>
          <a:prstGeom prst="rect">
            <a:avLst/>
          </a:prstGeom>
          <a:noFill/>
          <a:ln w="9525">
            <a:noFill/>
            <a:miter lim="800000"/>
            <a:headEnd/>
            <a:tailEnd/>
          </a:ln>
        </p:spPr>
        <p:txBody>
          <a:bodyPr>
            <a:spAutoFit/>
          </a:bodyPr>
          <a:lstStyle/>
          <a:p>
            <a:pPr algn="r">
              <a:lnSpc>
                <a:spcPct val="80000"/>
              </a:lnSpc>
            </a:pPr>
            <a:r>
              <a:rPr lang="en-US" sz="2000" b="1" i="1">
                <a:latin typeface="Arial Narrow" pitchFamily="34" charset="0"/>
                <a:cs typeface="Arial" charset="0"/>
              </a:rPr>
              <a:t>Geld-, Kredit-, </a:t>
            </a:r>
          </a:p>
          <a:p>
            <a:pPr algn="r">
              <a:lnSpc>
                <a:spcPct val="80000"/>
              </a:lnSpc>
            </a:pPr>
            <a:r>
              <a:rPr lang="en-US" sz="2000" b="1" i="1">
                <a:latin typeface="Arial Narrow" pitchFamily="34" charset="0"/>
                <a:cs typeface="Arial" charset="0"/>
              </a:rPr>
              <a:t>Aktien-, Finanzmärkte</a:t>
            </a:r>
            <a:endParaRPr lang="de-DE" sz="2000" b="1" i="1">
              <a:latin typeface="Arial Narrow" pitchFamily="34" charset="0"/>
              <a:cs typeface="Arial" charset="0"/>
            </a:endParaRPr>
          </a:p>
        </p:txBody>
      </p:sp>
      <p:sp>
        <p:nvSpPr>
          <p:cNvPr id="86030" name="Text Box 14"/>
          <p:cNvSpPr txBox="1">
            <a:spLocks noChangeArrowheads="1"/>
          </p:cNvSpPr>
          <p:nvPr/>
        </p:nvSpPr>
        <p:spPr bwMode="auto">
          <a:xfrm>
            <a:off x="228600" y="4678363"/>
            <a:ext cx="2954338" cy="646112"/>
          </a:xfrm>
          <a:prstGeom prst="rect">
            <a:avLst/>
          </a:prstGeom>
          <a:noFill/>
          <a:ln w="9525">
            <a:noFill/>
            <a:miter lim="800000"/>
            <a:headEnd/>
            <a:tailEnd/>
          </a:ln>
        </p:spPr>
        <p:txBody>
          <a:bodyPr>
            <a:spAutoFit/>
          </a:bodyPr>
          <a:lstStyle/>
          <a:p>
            <a:pPr algn="l"/>
            <a:r>
              <a:rPr lang="en-US" sz="1800" b="1">
                <a:latin typeface="Arial Narrow" pitchFamily="34" charset="0"/>
                <a:cs typeface="Arial" charset="0"/>
              </a:rPr>
              <a:t>Kleine Waren-</a:t>
            </a:r>
          </a:p>
          <a:p>
            <a:pPr algn="l"/>
            <a:r>
              <a:rPr lang="en-US" sz="1800" b="1">
                <a:latin typeface="Arial Narrow" pitchFamily="34" charset="0"/>
                <a:cs typeface="Arial" charset="0"/>
              </a:rPr>
              <a:t>produktion</a:t>
            </a:r>
          </a:p>
        </p:txBody>
      </p:sp>
      <p:sp>
        <p:nvSpPr>
          <p:cNvPr id="86031" name="Text Box 15"/>
          <p:cNvSpPr txBox="1">
            <a:spLocks noChangeArrowheads="1"/>
          </p:cNvSpPr>
          <p:nvPr/>
        </p:nvSpPr>
        <p:spPr bwMode="auto">
          <a:xfrm>
            <a:off x="209550" y="5668963"/>
            <a:ext cx="1735138" cy="646112"/>
          </a:xfrm>
          <a:prstGeom prst="rect">
            <a:avLst/>
          </a:prstGeom>
          <a:noFill/>
          <a:ln w="9525">
            <a:noFill/>
            <a:miter lim="800000"/>
            <a:headEnd/>
            <a:tailEnd/>
          </a:ln>
        </p:spPr>
        <p:txBody>
          <a:bodyPr>
            <a:spAutoFit/>
          </a:bodyPr>
          <a:lstStyle/>
          <a:p>
            <a:pPr algn="l"/>
            <a:r>
              <a:rPr lang="en-US" sz="1800" b="1">
                <a:latin typeface="Arial Narrow" pitchFamily="34" charset="0"/>
                <a:cs typeface="Arial" charset="0"/>
              </a:rPr>
              <a:t>Physische </a:t>
            </a:r>
          </a:p>
          <a:p>
            <a:pPr algn="l"/>
            <a:r>
              <a:rPr lang="en-US" sz="1800" b="1">
                <a:latin typeface="Arial Narrow" pitchFamily="34" charset="0"/>
                <a:cs typeface="Arial" charset="0"/>
              </a:rPr>
              <a:t>Basis</a:t>
            </a:r>
            <a:endParaRPr lang="de-DE" sz="1800" b="1">
              <a:latin typeface="Arial Narrow" pitchFamily="34" charset="0"/>
              <a:cs typeface="Arial" charset="0"/>
            </a:endParaRPr>
          </a:p>
        </p:txBody>
      </p:sp>
      <p:sp>
        <p:nvSpPr>
          <p:cNvPr id="86032" name="Text Box 16"/>
          <p:cNvSpPr txBox="1">
            <a:spLocks noChangeArrowheads="1"/>
          </p:cNvSpPr>
          <p:nvPr/>
        </p:nvSpPr>
        <p:spPr bwMode="auto">
          <a:xfrm>
            <a:off x="228600" y="1916113"/>
            <a:ext cx="4459288" cy="369887"/>
          </a:xfrm>
          <a:prstGeom prst="rect">
            <a:avLst/>
          </a:prstGeom>
          <a:noFill/>
          <a:ln w="9525">
            <a:noFill/>
            <a:miter lim="800000"/>
            <a:headEnd/>
            <a:tailEnd/>
          </a:ln>
        </p:spPr>
        <p:txBody>
          <a:bodyPr>
            <a:spAutoFit/>
          </a:bodyPr>
          <a:lstStyle/>
          <a:p>
            <a:pPr algn="l"/>
            <a:r>
              <a:rPr lang="en-US" sz="1800" b="1">
                <a:latin typeface="Arial Narrow" pitchFamily="34" charset="0"/>
                <a:cs typeface="Arial" charset="0"/>
              </a:rPr>
              <a:t>Staatsaktivitäten </a:t>
            </a:r>
          </a:p>
        </p:txBody>
      </p:sp>
      <p:sp>
        <p:nvSpPr>
          <p:cNvPr id="86033" name="Text Box 17"/>
          <p:cNvSpPr txBox="1">
            <a:spLocks noChangeArrowheads="1"/>
          </p:cNvSpPr>
          <p:nvPr/>
        </p:nvSpPr>
        <p:spPr bwMode="auto">
          <a:xfrm>
            <a:off x="5240338" y="2019300"/>
            <a:ext cx="3903662" cy="584200"/>
          </a:xfrm>
          <a:prstGeom prst="rect">
            <a:avLst/>
          </a:prstGeom>
          <a:noFill/>
          <a:ln w="9525">
            <a:noFill/>
            <a:miter lim="800000"/>
            <a:headEnd/>
            <a:tailEnd/>
          </a:ln>
        </p:spPr>
        <p:txBody>
          <a:bodyPr>
            <a:spAutoFit/>
          </a:bodyPr>
          <a:lstStyle/>
          <a:p>
            <a:pPr algn="r">
              <a:lnSpc>
                <a:spcPct val="80000"/>
              </a:lnSpc>
            </a:pPr>
            <a:r>
              <a:rPr lang="en-US" sz="2000" b="1" i="1">
                <a:latin typeface="Arial Narrow" pitchFamily="34" charset="0"/>
                <a:cs typeface="Arial" charset="0"/>
              </a:rPr>
              <a:t>Steuern, Subv., </a:t>
            </a:r>
          </a:p>
          <a:p>
            <a:pPr algn="r">
              <a:lnSpc>
                <a:spcPct val="80000"/>
              </a:lnSpc>
            </a:pPr>
            <a:r>
              <a:rPr lang="en-US" sz="2000" b="1" i="1">
                <a:latin typeface="Arial Narrow" pitchFamily="34" charset="0"/>
                <a:cs typeface="Arial" charset="0"/>
              </a:rPr>
              <a:t>Transfers,</a:t>
            </a:r>
            <a:r>
              <a:rPr lang="de-DE" sz="2000" b="1" i="1">
                <a:latin typeface="Arial Narrow" pitchFamily="34" charset="0"/>
                <a:cs typeface="Arial" charset="0"/>
              </a:rPr>
              <a:t>Sozialvers</a:t>
            </a:r>
            <a:endParaRPr lang="en-US" sz="2000" b="1" i="1">
              <a:latin typeface="Arial Narrow" pitchFamily="34" charset="0"/>
              <a:cs typeface="Arial" charset="0"/>
            </a:endParaRPr>
          </a:p>
        </p:txBody>
      </p:sp>
      <p:sp>
        <p:nvSpPr>
          <p:cNvPr id="86034" name="Text Box 18"/>
          <p:cNvSpPr txBox="1">
            <a:spLocks noChangeArrowheads="1"/>
          </p:cNvSpPr>
          <p:nvPr/>
        </p:nvSpPr>
        <p:spPr bwMode="auto">
          <a:xfrm>
            <a:off x="222250" y="2849563"/>
            <a:ext cx="4459288" cy="646112"/>
          </a:xfrm>
          <a:prstGeom prst="rect">
            <a:avLst/>
          </a:prstGeom>
          <a:noFill/>
          <a:ln w="9525">
            <a:noFill/>
            <a:miter lim="800000"/>
            <a:headEnd/>
            <a:tailEnd/>
          </a:ln>
        </p:spPr>
        <p:txBody>
          <a:bodyPr>
            <a:spAutoFit/>
          </a:bodyPr>
          <a:lstStyle/>
          <a:p>
            <a:pPr algn="l"/>
            <a:r>
              <a:rPr lang="en-US" sz="1800" b="1">
                <a:latin typeface="Arial Narrow" pitchFamily="34" charset="0"/>
                <a:cs typeface="Arial" charset="0"/>
              </a:rPr>
              <a:t>Globalisierte Wirtschaft </a:t>
            </a:r>
          </a:p>
          <a:p>
            <a:pPr algn="l"/>
            <a:r>
              <a:rPr lang="en-US" sz="1800" b="1">
                <a:latin typeface="Arial Narrow" pitchFamily="34" charset="0"/>
                <a:cs typeface="Arial" charset="0"/>
              </a:rPr>
              <a:t>Internationales Finanzkapital</a:t>
            </a:r>
          </a:p>
        </p:txBody>
      </p:sp>
      <p:sp>
        <p:nvSpPr>
          <p:cNvPr id="86035" name="Text Box 19"/>
          <p:cNvSpPr txBox="1">
            <a:spLocks noChangeArrowheads="1"/>
          </p:cNvSpPr>
          <p:nvPr/>
        </p:nvSpPr>
        <p:spPr bwMode="auto">
          <a:xfrm>
            <a:off x="266700" y="676275"/>
            <a:ext cx="5926138" cy="523875"/>
          </a:xfrm>
          <a:prstGeom prst="rect">
            <a:avLst/>
          </a:prstGeom>
          <a:noFill/>
          <a:ln w="9525">
            <a:noFill/>
            <a:miter lim="800000"/>
            <a:headEnd/>
            <a:tailEnd/>
          </a:ln>
        </p:spPr>
        <p:txBody>
          <a:bodyPr>
            <a:spAutoFit/>
          </a:bodyPr>
          <a:lstStyle/>
          <a:p>
            <a:r>
              <a:rPr lang="en-US" sz="2800" b="1">
                <a:latin typeface="Arial Narrow" pitchFamily="34" charset="0"/>
                <a:cs typeface="Arial" charset="0"/>
              </a:rPr>
              <a:t>Gegenwärtiger Kapitalismus </a:t>
            </a:r>
          </a:p>
        </p:txBody>
      </p:sp>
      <p:sp>
        <p:nvSpPr>
          <p:cNvPr id="86036" name="Text Box 20"/>
          <p:cNvSpPr txBox="1">
            <a:spLocks noChangeArrowheads="1"/>
          </p:cNvSpPr>
          <p:nvPr/>
        </p:nvSpPr>
        <p:spPr bwMode="auto">
          <a:xfrm>
            <a:off x="7720013" y="736600"/>
            <a:ext cx="1423987" cy="387350"/>
          </a:xfrm>
          <a:prstGeom prst="rect">
            <a:avLst/>
          </a:prstGeom>
          <a:noFill/>
          <a:ln w="9525">
            <a:noFill/>
            <a:miter lim="800000"/>
            <a:headEnd/>
            <a:tailEnd/>
          </a:ln>
        </p:spPr>
        <p:txBody>
          <a:bodyPr>
            <a:spAutoFit/>
          </a:bodyPr>
          <a:lstStyle/>
          <a:p>
            <a:pPr algn="r">
              <a:lnSpc>
                <a:spcPct val="80000"/>
              </a:lnSpc>
            </a:pPr>
            <a:r>
              <a:rPr lang="en-US" b="1">
                <a:latin typeface="Arial Narrow" pitchFamily="34" charset="0"/>
                <a:cs typeface="Arial" charset="0"/>
              </a:rPr>
              <a:t>Ist-Preise </a:t>
            </a:r>
            <a:endParaRPr lang="de-DE" b="1" i="1">
              <a:latin typeface="Arial Narrow" pitchFamily="34" charset="0"/>
              <a:cs typeface="Arial" charset="0"/>
            </a:endParaRPr>
          </a:p>
        </p:txBody>
      </p:sp>
      <p:sp>
        <p:nvSpPr>
          <p:cNvPr id="86037" name="Text Box 21"/>
          <p:cNvSpPr txBox="1">
            <a:spLocks noChangeArrowheads="1"/>
          </p:cNvSpPr>
          <p:nvPr/>
        </p:nvSpPr>
        <p:spPr bwMode="auto">
          <a:xfrm>
            <a:off x="228600" y="3783013"/>
            <a:ext cx="4459288" cy="646112"/>
          </a:xfrm>
          <a:prstGeom prst="rect">
            <a:avLst/>
          </a:prstGeom>
          <a:noFill/>
          <a:ln w="9525">
            <a:noFill/>
            <a:miter lim="800000"/>
            <a:headEnd/>
            <a:tailEnd/>
          </a:ln>
        </p:spPr>
        <p:txBody>
          <a:bodyPr>
            <a:spAutoFit/>
          </a:bodyPr>
          <a:lstStyle/>
          <a:p>
            <a:pPr algn="l"/>
            <a:r>
              <a:rPr lang="en-US" sz="1800" b="1">
                <a:latin typeface="Arial Narrow" pitchFamily="34" charset="0"/>
                <a:cs typeface="Arial" charset="0"/>
              </a:rPr>
              <a:t>Konkurrenzkapitalismus</a:t>
            </a:r>
          </a:p>
          <a:p>
            <a:pPr algn="l"/>
            <a:r>
              <a:rPr lang="en-US" sz="1800" b="1">
                <a:latin typeface="Arial Narrow" pitchFamily="34" charset="0"/>
                <a:cs typeface="Arial" charset="0"/>
              </a:rPr>
              <a:t>mit fixem Kapital</a:t>
            </a:r>
          </a:p>
        </p:txBody>
      </p:sp>
      <p:sp>
        <p:nvSpPr>
          <p:cNvPr id="22" name="Text Box 19"/>
          <p:cNvSpPr txBox="1">
            <a:spLocks noChangeArrowheads="1"/>
          </p:cNvSpPr>
          <p:nvPr/>
        </p:nvSpPr>
        <p:spPr bwMode="auto">
          <a:xfrm>
            <a:off x="276225" y="1276350"/>
            <a:ext cx="7210425" cy="646113"/>
          </a:xfrm>
          <a:prstGeom prst="rect">
            <a:avLst/>
          </a:prstGeom>
          <a:solidFill>
            <a:schemeClr val="accent1"/>
          </a:solidFill>
          <a:ln w="9525">
            <a:noFill/>
            <a:miter lim="800000"/>
            <a:headEnd/>
            <a:tailEnd/>
          </a:ln>
        </p:spPr>
        <p:txBody>
          <a:bodyPr>
            <a:spAutoFit/>
          </a:bodyPr>
          <a:lstStyle/>
          <a:p>
            <a:pPr algn="l"/>
            <a:r>
              <a:rPr lang="en-US" sz="1800" b="1">
                <a:latin typeface="Arial Narrow" pitchFamily="34" charset="0"/>
                <a:cs typeface="Arial" charset="0"/>
              </a:rPr>
              <a:t>Informationsgesellschaft: </a:t>
            </a:r>
          </a:p>
          <a:p>
            <a:pPr algn="l"/>
            <a:r>
              <a:rPr lang="en-US" sz="1800" b="1">
                <a:latin typeface="Arial Narrow" pitchFamily="34" charset="0"/>
                <a:cs typeface="Arial" charset="0"/>
              </a:rPr>
              <a:t>Information als Ware, (Mobil-)Kommunikation als Dienst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86024"/>
                                        </p:tgtEl>
                                        <p:attrNameLst>
                                          <p:attrName>style.visibility</p:attrName>
                                        </p:attrNameLst>
                                      </p:cBhvr>
                                      <p:to>
                                        <p:strVal val="visible"/>
                                      </p:to>
                                    </p:set>
                                    <p:anim calcmode="lin" valueType="num">
                                      <p:cBhvr additive="base">
                                        <p:cTn id="7" dur="500" fill="hold"/>
                                        <p:tgtEl>
                                          <p:spTgt spid="86024"/>
                                        </p:tgtEl>
                                        <p:attrNameLst>
                                          <p:attrName>ppt_x</p:attrName>
                                        </p:attrNameLst>
                                      </p:cBhvr>
                                      <p:tavLst>
                                        <p:tav tm="0">
                                          <p:val>
                                            <p:strVal val="0-#ppt_w/2"/>
                                          </p:val>
                                        </p:tav>
                                        <p:tav tm="100000">
                                          <p:val>
                                            <p:strVal val="#ppt_x"/>
                                          </p:val>
                                        </p:tav>
                                      </p:tavLst>
                                    </p:anim>
                                    <p:anim calcmode="lin" valueType="num">
                                      <p:cBhvr additive="base">
                                        <p:cTn id="8" dur="500" fill="hold"/>
                                        <p:tgtEl>
                                          <p:spTgt spid="860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86031"/>
                                        </p:tgtEl>
                                        <p:attrNameLst>
                                          <p:attrName>style.visibility</p:attrName>
                                        </p:attrNameLst>
                                      </p:cBhvr>
                                      <p:to>
                                        <p:strVal val="visible"/>
                                      </p:to>
                                    </p:set>
                                    <p:anim calcmode="lin" valueType="num">
                                      <p:cBhvr additive="base">
                                        <p:cTn id="12" dur="500" fill="hold"/>
                                        <p:tgtEl>
                                          <p:spTgt spid="86031"/>
                                        </p:tgtEl>
                                        <p:attrNameLst>
                                          <p:attrName>ppt_x</p:attrName>
                                        </p:attrNameLst>
                                      </p:cBhvr>
                                      <p:tavLst>
                                        <p:tav tm="0">
                                          <p:val>
                                            <p:strVal val="0-#ppt_w/2"/>
                                          </p:val>
                                        </p:tav>
                                        <p:tav tm="100000">
                                          <p:val>
                                            <p:strVal val="#ppt_x"/>
                                          </p:val>
                                        </p:tav>
                                      </p:tavLst>
                                    </p:anim>
                                    <p:anim calcmode="lin" valueType="num">
                                      <p:cBhvr additive="base">
                                        <p:cTn id="13" dur="500" fill="hold"/>
                                        <p:tgtEl>
                                          <p:spTgt spid="860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86026"/>
                                        </p:tgtEl>
                                        <p:attrNameLst>
                                          <p:attrName>style.visibility</p:attrName>
                                        </p:attrNameLst>
                                      </p:cBhvr>
                                      <p:to>
                                        <p:strVal val="visible"/>
                                      </p:to>
                                    </p:set>
                                    <p:anim calcmode="lin" valueType="num">
                                      <p:cBhvr additive="base">
                                        <p:cTn id="18" dur="500" fill="hold"/>
                                        <p:tgtEl>
                                          <p:spTgt spid="86026"/>
                                        </p:tgtEl>
                                        <p:attrNameLst>
                                          <p:attrName>ppt_x</p:attrName>
                                        </p:attrNameLst>
                                      </p:cBhvr>
                                      <p:tavLst>
                                        <p:tav tm="0">
                                          <p:val>
                                            <p:strVal val="1+#ppt_w/2"/>
                                          </p:val>
                                        </p:tav>
                                        <p:tav tm="100000">
                                          <p:val>
                                            <p:strVal val="#ppt_x"/>
                                          </p:val>
                                        </p:tav>
                                      </p:tavLst>
                                    </p:anim>
                                    <p:anim calcmode="lin" valueType="num">
                                      <p:cBhvr additive="base">
                                        <p:cTn id="19" dur="500" fill="hold"/>
                                        <p:tgtEl>
                                          <p:spTgt spid="86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grpId="0" nodeType="clickEffect">
                                  <p:stCondLst>
                                    <p:cond delay="0"/>
                                  </p:stCondLst>
                                  <p:childTnLst>
                                    <p:set>
                                      <p:cBhvr>
                                        <p:cTn id="23" dur="1" fill="hold">
                                          <p:stCondLst>
                                            <p:cond delay="0"/>
                                          </p:stCondLst>
                                        </p:cTn>
                                        <p:tgtEl>
                                          <p:spTgt spid="86022"/>
                                        </p:tgtEl>
                                        <p:attrNameLst>
                                          <p:attrName>style.visibility</p:attrName>
                                        </p:attrNameLst>
                                      </p:cBhvr>
                                      <p:to>
                                        <p:strVal val="visible"/>
                                      </p:to>
                                    </p:set>
                                    <p:anim calcmode="lin" valueType="num">
                                      <p:cBhvr additive="base">
                                        <p:cTn id="24" dur="500" fill="hold"/>
                                        <p:tgtEl>
                                          <p:spTgt spid="86022"/>
                                        </p:tgtEl>
                                        <p:attrNameLst>
                                          <p:attrName>ppt_x</p:attrName>
                                        </p:attrNameLst>
                                      </p:cBhvr>
                                      <p:tavLst>
                                        <p:tav tm="0">
                                          <p:val>
                                            <p:strVal val="0-#ppt_w/2"/>
                                          </p:val>
                                        </p:tav>
                                        <p:tav tm="100000">
                                          <p:val>
                                            <p:strVal val="#ppt_x"/>
                                          </p:val>
                                        </p:tav>
                                      </p:tavLst>
                                    </p:anim>
                                    <p:anim calcmode="lin" valueType="num">
                                      <p:cBhvr additive="base">
                                        <p:cTn id="25" dur="500" fill="hold"/>
                                        <p:tgtEl>
                                          <p:spTgt spid="86022"/>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12" fill="hold" grpId="0" nodeType="afterEffect">
                                  <p:stCondLst>
                                    <p:cond delay="0"/>
                                  </p:stCondLst>
                                  <p:childTnLst>
                                    <p:set>
                                      <p:cBhvr>
                                        <p:cTn id="28" dur="1" fill="hold">
                                          <p:stCondLst>
                                            <p:cond delay="0"/>
                                          </p:stCondLst>
                                        </p:cTn>
                                        <p:tgtEl>
                                          <p:spTgt spid="86030"/>
                                        </p:tgtEl>
                                        <p:attrNameLst>
                                          <p:attrName>style.visibility</p:attrName>
                                        </p:attrNameLst>
                                      </p:cBhvr>
                                      <p:to>
                                        <p:strVal val="visible"/>
                                      </p:to>
                                    </p:set>
                                    <p:anim calcmode="lin" valueType="num">
                                      <p:cBhvr additive="base">
                                        <p:cTn id="29" dur="500" fill="hold"/>
                                        <p:tgtEl>
                                          <p:spTgt spid="86030"/>
                                        </p:tgtEl>
                                        <p:attrNameLst>
                                          <p:attrName>ppt_x</p:attrName>
                                        </p:attrNameLst>
                                      </p:cBhvr>
                                      <p:tavLst>
                                        <p:tav tm="0">
                                          <p:val>
                                            <p:strVal val="0-#ppt_w/2"/>
                                          </p:val>
                                        </p:tav>
                                        <p:tav tm="100000">
                                          <p:val>
                                            <p:strVal val="#ppt_x"/>
                                          </p:val>
                                        </p:tav>
                                      </p:tavLst>
                                    </p:anim>
                                    <p:anim calcmode="lin" valueType="num">
                                      <p:cBhvr additive="base">
                                        <p:cTn id="30" dur="500" fill="hold"/>
                                        <p:tgtEl>
                                          <p:spTgt spid="860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86027"/>
                                        </p:tgtEl>
                                        <p:attrNameLst>
                                          <p:attrName>style.visibility</p:attrName>
                                        </p:attrNameLst>
                                      </p:cBhvr>
                                      <p:to>
                                        <p:strVal val="visible"/>
                                      </p:to>
                                    </p:set>
                                    <p:anim calcmode="lin" valueType="num">
                                      <p:cBhvr additive="base">
                                        <p:cTn id="35" dur="500" fill="hold"/>
                                        <p:tgtEl>
                                          <p:spTgt spid="86027"/>
                                        </p:tgtEl>
                                        <p:attrNameLst>
                                          <p:attrName>ppt_x</p:attrName>
                                        </p:attrNameLst>
                                      </p:cBhvr>
                                      <p:tavLst>
                                        <p:tav tm="0">
                                          <p:val>
                                            <p:strVal val="1+#ppt_w/2"/>
                                          </p:val>
                                        </p:tav>
                                        <p:tav tm="100000">
                                          <p:val>
                                            <p:strVal val="#ppt_x"/>
                                          </p:val>
                                        </p:tav>
                                      </p:tavLst>
                                    </p:anim>
                                    <p:anim calcmode="lin" valueType="num">
                                      <p:cBhvr additive="base">
                                        <p:cTn id="36" dur="500" fill="hold"/>
                                        <p:tgtEl>
                                          <p:spTgt spid="860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2" fill="hold" grpId="0" nodeType="clickEffect">
                                  <p:stCondLst>
                                    <p:cond delay="0"/>
                                  </p:stCondLst>
                                  <p:childTnLst>
                                    <p:set>
                                      <p:cBhvr>
                                        <p:cTn id="40" dur="1" fill="hold">
                                          <p:stCondLst>
                                            <p:cond delay="0"/>
                                          </p:stCondLst>
                                        </p:cTn>
                                        <p:tgtEl>
                                          <p:spTgt spid="86021"/>
                                        </p:tgtEl>
                                        <p:attrNameLst>
                                          <p:attrName>style.visibility</p:attrName>
                                        </p:attrNameLst>
                                      </p:cBhvr>
                                      <p:to>
                                        <p:strVal val="visible"/>
                                      </p:to>
                                    </p:set>
                                    <p:anim calcmode="lin" valueType="num">
                                      <p:cBhvr additive="base">
                                        <p:cTn id="41" dur="500" fill="hold"/>
                                        <p:tgtEl>
                                          <p:spTgt spid="86021"/>
                                        </p:tgtEl>
                                        <p:attrNameLst>
                                          <p:attrName>ppt_x</p:attrName>
                                        </p:attrNameLst>
                                      </p:cBhvr>
                                      <p:tavLst>
                                        <p:tav tm="0">
                                          <p:val>
                                            <p:strVal val="0-#ppt_w/2"/>
                                          </p:val>
                                        </p:tav>
                                        <p:tav tm="100000">
                                          <p:val>
                                            <p:strVal val="#ppt_x"/>
                                          </p:val>
                                        </p:tav>
                                      </p:tavLst>
                                    </p:anim>
                                    <p:anim calcmode="lin" valueType="num">
                                      <p:cBhvr additive="base">
                                        <p:cTn id="42" dur="500" fill="hold"/>
                                        <p:tgtEl>
                                          <p:spTgt spid="86021"/>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12" fill="hold" grpId="0" nodeType="afterEffect">
                                  <p:stCondLst>
                                    <p:cond delay="0"/>
                                  </p:stCondLst>
                                  <p:childTnLst>
                                    <p:set>
                                      <p:cBhvr>
                                        <p:cTn id="45" dur="1" fill="hold">
                                          <p:stCondLst>
                                            <p:cond delay="0"/>
                                          </p:stCondLst>
                                        </p:cTn>
                                        <p:tgtEl>
                                          <p:spTgt spid="86037"/>
                                        </p:tgtEl>
                                        <p:attrNameLst>
                                          <p:attrName>style.visibility</p:attrName>
                                        </p:attrNameLst>
                                      </p:cBhvr>
                                      <p:to>
                                        <p:strVal val="visible"/>
                                      </p:to>
                                    </p:set>
                                    <p:anim calcmode="lin" valueType="num">
                                      <p:cBhvr additive="base">
                                        <p:cTn id="46" dur="500" fill="hold"/>
                                        <p:tgtEl>
                                          <p:spTgt spid="86037"/>
                                        </p:tgtEl>
                                        <p:attrNameLst>
                                          <p:attrName>ppt_x</p:attrName>
                                        </p:attrNameLst>
                                      </p:cBhvr>
                                      <p:tavLst>
                                        <p:tav tm="0">
                                          <p:val>
                                            <p:strVal val="0-#ppt_w/2"/>
                                          </p:val>
                                        </p:tav>
                                        <p:tav tm="100000">
                                          <p:val>
                                            <p:strVal val="#ppt_x"/>
                                          </p:val>
                                        </p:tav>
                                      </p:tavLst>
                                    </p:anim>
                                    <p:anim calcmode="lin" valueType="num">
                                      <p:cBhvr additive="base">
                                        <p:cTn id="47" dur="500" fill="hold"/>
                                        <p:tgtEl>
                                          <p:spTgt spid="8603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6" fill="hold" grpId="0" nodeType="clickEffect">
                                  <p:stCondLst>
                                    <p:cond delay="0"/>
                                  </p:stCondLst>
                                  <p:childTnLst>
                                    <p:set>
                                      <p:cBhvr>
                                        <p:cTn id="51" dur="1" fill="hold">
                                          <p:stCondLst>
                                            <p:cond delay="0"/>
                                          </p:stCondLst>
                                        </p:cTn>
                                        <p:tgtEl>
                                          <p:spTgt spid="86028"/>
                                        </p:tgtEl>
                                        <p:attrNameLst>
                                          <p:attrName>style.visibility</p:attrName>
                                        </p:attrNameLst>
                                      </p:cBhvr>
                                      <p:to>
                                        <p:strVal val="visible"/>
                                      </p:to>
                                    </p:set>
                                    <p:anim calcmode="lin" valueType="num">
                                      <p:cBhvr additive="base">
                                        <p:cTn id="52" dur="500" fill="hold"/>
                                        <p:tgtEl>
                                          <p:spTgt spid="86028"/>
                                        </p:tgtEl>
                                        <p:attrNameLst>
                                          <p:attrName>ppt_x</p:attrName>
                                        </p:attrNameLst>
                                      </p:cBhvr>
                                      <p:tavLst>
                                        <p:tav tm="0">
                                          <p:val>
                                            <p:strVal val="1+#ppt_w/2"/>
                                          </p:val>
                                        </p:tav>
                                        <p:tav tm="100000">
                                          <p:val>
                                            <p:strVal val="#ppt_x"/>
                                          </p:val>
                                        </p:tav>
                                      </p:tavLst>
                                    </p:anim>
                                    <p:anim calcmode="lin" valueType="num">
                                      <p:cBhvr additive="base">
                                        <p:cTn id="53" dur="500" fill="hold"/>
                                        <p:tgtEl>
                                          <p:spTgt spid="8602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12" fill="hold" grpId="0" nodeType="clickEffect">
                                  <p:stCondLst>
                                    <p:cond delay="0"/>
                                  </p:stCondLst>
                                  <p:childTnLst>
                                    <p:set>
                                      <p:cBhvr>
                                        <p:cTn id="57" dur="1" fill="hold">
                                          <p:stCondLst>
                                            <p:cond delay="0"/>
                                          </p:stCondLst>
                                        </p:cTn>
                                        <p:tgtEl>
                                          <p:spTgt spid="86020"/>
                                        </p:tgtEl>
                                        <p:attrNameLst>
                                          <p:attrName>style.visibility</p:attrName>
                                        </p:attrNameLst>
                                      </p:cBhvr>
                                      <p:to>
                                        <p:strVal val="visible"/>
                                      </p:to>
                                    </p:set>
                                    <p:anim calcmode="lin" valueType="num">
                                      <p:cBhvr additive="base">
                                        <p:cTn id="58" dur="500" fill="hold"/>
                                        <p:tgtEl>
                                          <p:spTgt spid="86020"/>
                                        </p:tgtEl>
                                        <p:attrNameLst>
                                          <p:attrName>ppt_x</p:attrName>
                                        </p:attrNameLst>
                                      </p:cBhvr>
                                      <p:tavLst>
                                        <p:tav tm="0">
                                          <p:val>
                                            <p:strVal val="0-#ppt_w/2"/>
                                          </p:val>
                                        </p:tav>
                                        <p:tav tm="100000">
                                          <p:val>
                                            <p:strVal val="#ppt_x"/>
                                          </p:val>
                                        </p:tav>
                                      </p:tavLst>
                                    </p:anim>
                                    <p:anim calcmode="lin" valueType="num">
                                      <p:cBhvr additive="base">
                                        <p:cTn id="59" dur="500" fill="hold"/>
                                        <p:tgtEl>
                                          <p:spTgt spid="86020"/>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 presetClass="entr" presetSubtype="12" fill="hold" grpId="0" nodeType="afterEffect">
                                  <p:stCondLst>
                                    <p:cond delay="0"/>
                                  </p:stCondLst>
                                  <p:childTnLst>
                                    <p:set>
                                      <p:cBhvr>
                                        <p:cTn id="62" dur="1" fill="hold">
                                          <p:stCondLst>
                                            <p:cond delay="0"/>
                                          </p:stCondLst>
                                        </p:cTn>
                                        <p:tgtEl>
                                          <p:spTgt spid="86034"/>
                                        </p:tgtEl>
                                        <p:attrNameLst>
                                          <p:attrName>style.visibility</p:attrName>
                                        </p:attrNameLst>
                                      </p:cBhvr>
                                      <p:to>
                                        <p:strVal val="visible"/>
                                      </p:to>
                                    </p:set>
                                    <p:anim calcmode="lin" valueType="num">
                                      <p:cBhvr additive="base">
                                        <p:cTn id="63" dur="500" fill="hold"/>
                                        <p:tgtEl>
                                          <p:spTgt spid="86034"/>
                                        </p:tgtEl>
                                        <p:attrNameLst>
                                          <p:attrName>ppt_x</p:attrName>
                                        </p:attrNameLst>
                                      </p:cBhvr>
                                      <p:tavLst>
                                        <p:tav tm="0">
                                          <p:val>
                                            <p:strVal val="0-#ppt_w/2"/>
                                          </p:val>
                                        </p:tav>
                                        <p:tav tm="100000">
                                          <p:val>
                                            <p:strVal val="#ppt_x"/>
                                          </p:val>
                                        </p:tav>
                                      </p:tavLst>
                                    </p:anim>
                                    <p:anim calcmode="lin" valueType="num">
                                      <p:cBhvr additive="base">
                                        <p:cTn id="64" dur="500" fill="hold"/>
                                        <p:tgtEl>
                                          <p:spTgt spid="8603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6" fill="hold" grpId="0" nodeType="clickEffect">
                                  <p:stCondLst>
                                    <p:cond delay="0"/>
                                  </p:stCondLst>
                                  <p:childTnLst>
                                    <p:set>
                                      <p:cBhvr>
                                        <p:cTn id="68" dur="1" fill="hold">
                                          <p:stCondLst>
                                            <p:cond delay="0"/>
                                          </p:stCondLst>
                                        </p:cTn>
                                        <p:tgtEl>
                                          <p:spTgt spid="86029"/>
                                        </p:tgtEl>
                                        <p:attrNameLst>
                                          <p:attrName>style.visibility</p:attrName>
                                        </p:attrNameLst>
                                      </p:cBhvr>
                                      <p:to>
                                        <p:strVal val="visible"/>
                                      </p:to>
                                    </p:set>
                                    <p:anim calcmode="lin" valueType="num">
                                      <p:cBhvr additive="base">
                                        <p:cTn id="69" dur="500" fill="hold"/>
                                        <p:tgtEl>
                                          <p:spTgt spid="86029"/>
                                        </p:tgtEl>
                                        <p:attrNameLst>
                                          <p:attrName>ppt_x</p:attrName>
                                        </p:attrNameLst>
                                      </p:cBhvr>
                                      <p:tavLst>
                                        <p:tav tm="0">
                                          <p:val>
                                            <p:strVal val="1+#ppt_w/2"/>
                                          </p:val>
                                        </p:tav>
                                        <p:tav tm="100000">
                                          <p:val>
                                            <p:strVal val="#ppt_x"/>
                                          </p:val>
                                        </p:tav>
                                      </p:tavLst>
                                    </p:anim>
                                    <p:anim calcmode="lin" valueType="num">
                                      <p:cBhvr additive="base">
                                        <p:cTn id="70" dur="500" fill="hold"/>
                                        <p:tgtEl>
                                          <p:spTgt spid="8602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12" fill="hold" grpId="0" nodeType="clickEffect">
                                  <p:stCondLst>
                                    <p:cond delay="0"/>
                                  </p:stCondLst>
                                  <p:childTnLst>
                                    <p:set>
                                      <p:cBhvr>
                                        <p:cTn id="74" dur="1" fill="hold">
                                          <p:stCondLst>
                                            <p:cond delay="0"/>
                                          </p:stCondLst>
                                        </p:cTn>
                                        <p:tgtEl>
                                          <p:spTgt spid="86019"/>
                                        </p:tgtEl>
                                        <p:attrNameLst>
                                          <p:attrName>style.visibility</p:attrName>
                                        </p:attrNameLst>
                                      </p:cBhvr>
                                      <p:to>
                                        <p:strVal val="visible"/>
                                      </p:to>
                                    </p:set>
                                    <p:anim calcmode="lin" valueType="num">
                                      <p:cBhvr additive="base">
                                        <p:cTn id="75" dur="500" fill="hold"/>
                                        <p:tgtEl>
                                          <p:spTgt spid="86019"/>
                                        </p:tgtEl>
                                        <p:attrNameLst>
                                          <p:attrName>ppt_x</p:attrName>
                                        </p:attrNameLst>
                                      </p:cBhvr>
                                      <p:tavLst>
                                        <p:tav tm="0">
                                          <p:val>
                                            <p:strVal val="0-#ppt_w/2"/>
                                          </p:val>
                                        </p:tav>
                                        <p:tav tm="100000">
                                          <p:val>
                                            <p:strVal val="#ppt_x"/>
                                          </p:val>
                                        </p:tav>
                                      </p:tavLst>
                                    </p:anim>
                                    <p:anim calcmode="lin" valueType="num">
                                      <p:cBhvr additive="base">
                                        <p:cTn id="76" dur="500" fill="hold"/>
                                        <p:tgtEl>
                                          <p:spTgt spid="86019"/>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2" presetClass="entr" presetSubtype="12" fill="hold" grpId="0" nodeType="afterEffect">
                                  <p:stCondLst>
                                    <p:cond delay="0"/>
                                  </p:stCondLst>
                                  <p:childTnLst>
                                    <p:set>
                                      <p:cBhvr>
                                        <p:cTn id="79" dur="1" fill="hold">
                                          <p:stCondLst>
                                            <p:cond delay="0"/>
                                          </p:stCondLst>
                                        </p:cTn>
                                        <p:tgtEl>
                                          <p:spTgt spid="86032"/>
                                        </p:tgtEl>
                                        <p:attrNameLst>
                                          <p:attrName>style.visibility</p:attrName>
                                        </p:attrNameLst>
                                      </p:cBhvr>
                                      <p:to>
                                        <p:strVal val="visible"/>
                                      </p:to>
                                    </p:set>
                                    <p:anim calcmode="lin" valueType="num">
                                      <p:cBhvr additive="base">
                                        <p:cTn id="80" dur="500" fill="hold"/>
                                        <p:tgtEl>
                                          <p:spTgt spid="86032"/>
                                        </p:tgtEl>
                                        <p:attrNameLst>
                                          <p:attrName>ppt_x</p:attrName>
                                        </p:attrNameLst>
                                      </p:cBhvr>
                                      <p:tavLst>
                                        <p:tav tm="0">
                                          <p:val>
                                            <p:strVal val="0-#ppt_w/2"/>
                                          </p:val>
                                        </p:tav>
                                        <p:tav tm="100000">
                                          <p:val>
                                            <p:strVal val="#ppt_x"/>
                                          </p:val>
                                        </p:tav>
                                      </p:tavLst>
                                    </p:anim>
                                    <p:anim calcmode="lin" valueType="num">
                                      <p:cBhvr additive="base">
                                        <p:cTn id="81" dur="500" fill="hold"/>
                                        <p:tgtEl>
                                          <p:spTgt spid="86032"/>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6" fill="hold" grpId="0" nodeType="clickEffect">
                                  <p:stCondLst>
                                    <p:cond delay="0"/>
                                  </p:stCondLst>
                                  <p:childTnLst>
                                    <p:set>
                                      <p:cBhvr>
                                        <p:cTn id="85" dur="1" fill="hold">
                                          <p:stCondLst>
                                            <p:cond delay="0"/>
                                          </p:stCondLst>
                                        </p:cTn>
                                        <p:tgtEl>
                                          <p:spTgt spid="86033"/>
                                        </p:tgtEl>
                                        <p:attrNameLst>
                                          <p:attrName>style.visibility</p:attrName>
                                        </p:attrNameLst>
                                      </p:cBhvr>
                                      <p:to>
                                        <p:strVal val="visible"/>
                                      </p:to>
                                    </p:set>
                                    <p:anim calcmode="lin" valueType="num">
                                      <p:cBhvr additive="base">
                                        <p:cTn id="86" dur="500" fill="hold"/>
                                        <p:tgtEl>
                                          <p:spTgt spid="86033"/>
                                        </p:tgtEl>
                                        <p:attrNameLst>
                                          <p:attrName>ppt_x</p:attrName>
                                        </p:attrNameLst>
                                      </p:cBhvr>
                                      <p:tavLst>
                                        <p:tav tm="0">
                                          <p:val>
                                            <p:strVal val="1+#ppt_w/2"/>
                                          </p:val>
                                        </p:tav>
                                        <p:tav tm="100000">
                                          <p:val>
                                            <p:strVal val="#ppt_x"/>
                                          </p:val>
                                        </p:tav>
                                      </p:tavLst>
                                    </p:anim>
                                    <p:anim calcmode="lin" valueType="num">
                                      <p:cBhvr additive="base">
                                        <p:cTn id="87" dur="500" fill="hold"/>
                                        <p:tgtEl>
                                          <p:spTgt spid="8603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1" fill="hold" grpId="0" nodeType="clickEffect">
                                  <p:stCondLst>
                                    <p:cond delay="0"/>
                                  </p:stCondLst>
                                  <p:childTnLst>
                                    <p:set>
                                      <p:cBhvr>
                                        <p:cTn id="91" dur="1" fill="hold">
                                          <p:stCondLst>
                                            <p:cond delay="0"/>
                                          </p:stCondLst>
                                        </p:cTn>
                                        <p:tgtEl>
                                          <p:spTgt spid="86025"/>
                                        </p:tgtEl>
                                        <p:attrNameLst>
                                          <p:attrName>style.visibility</p:attrName>
                                        </p:attrNameLst>
                                      </p:cBhvr>
                                      <p:to>
                                        <p:strVal val="visible"/>
                                      </p:to>
                                    </p:set>
                                    <p:anim calcmode="lin" valueType="num">
                                      <p:cBhvr additive="base">
                                        <p:cTn id="92" dur="500" fill="hold"/>
                                        <p:tgtEl>
                                          <p:spTgt spid="86025"/>
                                        </p:tgtEl>
                                        <p:attrNameLst>
                                          <p:attrName>ppt_x</p:attrName>
                                        </p:attrNameLst>
                                      </p:cBhvr>
                                      <p:tavLst>
                                        <p:tav tm="0">
                                          <p:val>
                                            <p:strVal val="#ppt_x"/>
                                          </p:val>
                                        </p:tav>
                                        <p:tav tm="100000">
                                          <p:val>
                                            <p:strVal val="#ppt_x"/>
                                          </p:val>
                                        </p:tav>
                                      </p:tavLst>
                                    </p:anim>
                                    <p:anim calcmode="lin" valueType="num">
                                      <p:cBhvr additive="base">
                                        <p:cTn id="93" dur="500" fill="hold"/>
                                        <p:tgtEl>
                                          <p:spTgt spid="86025"/>
                                        </p:tgtEl>
                                        <p:attrNameLst>
                                          <p:attrName>ppt_y</p:attrName>
                                        </p:attrNameLst>
                                      </p:cBhvr>
                                      <p:tavLst>
                                        <p:tav tm="0">
                                          <p:val>
                                            <p:strVal val="0-#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grpId="0" nodeType="clickEffect">
                                  <p:stCondLst>
                                    <p:cond delay="0"/>
                                  </p:stCondLst>
                                  <p:childTnLst>
                                    <p:set>
                                      <p:cBhvr>
                                        <p:cTn id="97" dur="1" fill="hold">
                                          <p:stCondLst>
                                            <p:cond delay="0"/>
                                          </p:stCondLst>
                                        </p:cTn>
                                        <p:tgtEl>
                                          <p:spTgt spid="86035"/>
                                        </p:tgtEl>
                                        <p:attrNameLst>
                                          <p:attrName>style.visibility</p:attrName>
                                        </p:attrNameLst>
                                      </p:cBhvr>
                                      <p:to>
                                        <p:strVal val="visible"/>
                                      </p:to>
                                    </p:set>
                                    <p:anim calcmode="lin" valueType="num">
                                      <p:cBhvr additive="base">
                                        <p:cTn id="98" dur="500" fill="hold"/>
                                        <p:tgtEl>
                                          <p:spTgt spid="86035"/>
                                        </p:tgtEl>
                                        <p:attrNameLst>
                                          <p:attrName>ppt_x</p:attrName>
                                        </p:attrNameLst>
                                      </p:cBhvr>
                                      <p:tavLst>
                                        <p:tav tm="0">
                                          <p:val>
                                            <p:strVal val="0-#ppt_w/2"/>
                                          </p:val>
                                        </p:tav>
                                        <p:tav tm="100000">
                                          <p:val>
                                            <p:strVal val="#ppt_x"/>
                                          </p:val>
                                        </p:tav>
                                      </p:tavLst>
                                    </p:anim>
                                    <p:anim calcmode="lin" valueType="num">
                                      <p:cBhvr additive="base">
                                        <p:cTn id="99" dur="500" fill="hold"/>
                                        <p:tgtEl>
                                          <p:spTgt spid="86035"/>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6" fill="hold" grpId="0" nodeType="clickEffect">
                                  <p:stCondLst>
                                    <p:cond delay="0"/>
                                  </p:stCondLst>
                                  <p:childTnLst>
                                    <p:set>
                                      <p:cBhvr>
                                        <p:cTn id="103" dur="1" fill="hold">
                                          <p:stCondLst>
                                            <p:cond delay="0"/>
                                          </p:stCondLst>
                                        </p:cTn>
                                        <p:tgtEl>
                                          <p:spTgt spid="86036"/>
                                        </p:tgtEl>
                                        <p:attrNameLst>
                                          <p:attrName>style.visibility</p:attrName>
                                        </p:attrNameLst>
                                      </p:cBhvr>
                                      <p:to>
                                        <p:strVal val="visible"/>
                                      </p:to>
                                    </p:set>
                                    <p:anim calcmode="lin" valueType="num">
                                      <p:cBhvr additive="base">
                                        <p:cTn id="104" dur="500" fill="hold"/>
                                        <p:tgtEl>
                                          <p:spTgt spid="86036"/>
                                        </p:tgtEl>
                                        <p:attrNameLst>
                                          <p:attrName>ppt_x</p:attrName>
                                        </p:attrNameLst>
                                      </p:cBhvr>
                                      <p:tavLst>
                                        <p:tav tm="0">
                                          <p:val>
                                            <p:strVal val="1+#ppt_w/2"/>
                                          </p:val>
                                        </p:tav>
                                        <p:tav tm="100000">
                                          <p:val>
                                            <p:strVal val="#ppt_x"/>
                                          </p:val>
                                        </p:tav>
                                      </p:tavLst>
                                    </p:anim>
                                    <p:anim calcmode="lin" valueType="num">
                                      <p:cBhvr additive="base">
                                        <p:cTn id="105" dur="500" fill="hold"/>
                                        <p:tgtEl>
                                          <p:spTgt spid="86036"/>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8" fill="hold" grpId="0" nodeType="clickEffect">
                                  <p:stCondLst>
                                    <p:cond delay="0"/>
                                  </p:stCondLst>
                                  <p:childTnLst>
                                    <p:set>
                                      <p:cBhvr>
                                        <p:cTn id="109" dur="1" fill="hold">
                                          <p:stCondLst>
                                            <p:cond delay="0"/>
                                          </p:stCondLst>
                                        </p:cTn>
                                        <p:tgtEl>
                                          <p:spTgt spid="22"/>
                                        </p:tgtEl>
                                        <p:attrNameLst>
                                          <p:attrName>style.visibility</p:attrName>
                                        </p:attrNameLst>
                                      </p:cBhvr>
                                      <p:to>
                                        <p:strVal val="visible"/>
                                      </p:to>
                                    </p:set>
                                    <p:anim calcmode="lin" valueType="num">
                                      <p:cBhvr additive="base">
                                        <p:cTn id="110" dur="500" fill="hold"/>
                                        <p:tgtEl>
                                          <p:spTgt spid="22"/>
                                        </p:tgtEl>
                                        <p:attrNameLst>
                                          <p:attrName>ppt_x</p:attrName>
                                        </p:attrNameLst>
                                      </p:cBhvr>
                                      <p:tavLst>
                                        <p:tav tm="0">
                                          <p:val>
                                            <p:strVal val="0-#ppt_w/2"/>
                                          </p:val>
                                        </p:tav>
                                        <p:tav tm="100000">
                                          <p:val>
                                            <p:strVal val="#ppt_x"/>
                                          </p:val>
                                        </p:tav>
                                      </p:tavLst>
                                    </p:anim>
                                    <p:anim calcmode="lin" valueType="num">
                                      <p:cBhvr additive="base">
                                        <p:cTn id="111"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nimBg="1"/>
      <p:bldP spid="86020" grpId="0" animBg="1"/>
      <p:bldP spid="86021" grpId="0" animBg="1"/>
      <p:bldP spid="86022" grpId="0" animBg="1"/>
      <p:bldP spid="86024" grpId="0" animBg="1"/>
      <p:bldP spid="86025" grpId="0" animBg="1"/>
      <p:bldP spid="86026" grpId="0" autoUpdateAnimBg="0"/>
      <p:bldP spid="86027" grpId="0" autoUpdateAnimBg="0"/>
      <p:bldP spid="86028" grpId="0" autoUpdateAnimBg="0"/>
      <p:bldP spid="86029" grpId="0" autoUpdateAnimBg="0"/>
      <p:bldP spid="86030" grpId="0" autoUpdateAnimBg="0"/>
      <p:bldP spid="86031" grpId="0" autoUpdateAnimBg="0"/>
      <p:bldP spid="86032" grpId="0" autoUpdateAnimBg="0"/>
      <p:bldP spid="86033" grpId="0" autoUpdateAnimBg="0"/>
      <p:bldP spid="86034" grpId="0" autoUpdateAnimBg="0"/>
      <p:bldP spid="86035" grpId="0" autoUpdateAnimBg="0"/>
      <p:bldP spid="86036" grpId="0" autoUpdateAnimBg="0"/>
      <p:bldP spid="86037" grpId="0" autoUpdateAnimBg="0"/>
      <p:bldP spid="22"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503238" y="441325"/>
            <a:ext cx="8316912" cy="2016125"/>
          </a:xfrm>
        </p:spPr>
        <p:txBody>
          <a:bodyPr/>
          <a:lstStyle/>
          <a:p>
            <a:pPr eaLnBrk="1" hangingPunct="1"/>
            <a:r>
              <a:rPr lang="de-DE" sz="3600" i="0" smtClean="0"/>
              <a:t> Grundbegriffe der </a:t>
            </a:r>
            <a:br>
              <a:rPr lang="de-DE" sz="3600" i="0" smtClean="0"/>
            </a:br>
            <a:r>
              <a:rPr lang="de-DE" sz="3600" i="0" smtClean="0"/>
              <a:t>Marxschen Wirtschaftstheorie</a:t>
            </a:r>
          </a:p>
        </p:txBody>
      </p:sp>
      <p:sp>
        <p:nvSpPr>
          <p:cNvPr id="137219" name="Rectangle 3"/>
          <p:cNvSpPr>
            <a:spLocks noChangeArrowheads="1"/>
          </p:cNvSpPr>
          <p:nvPr/>
        </p:nvSpPr>
        <p:spPr bwMode="auto">
          <a:xfrm>
            <a:off x="3563938" y="2535238"/>
            <a:ext cx="1914525" cy="923925"/>
          </a:xfrm>
          <a:prstGeom prst="rect">
            <a:avLst/>
          </a:prstGeom>
          <a:noFill/>
          <a:ln w="9525">
            <a:noFill/>
            <a:miter lim="800000"/>
            <a:headEnd/>
            <a:tailEnd/>
          </a:ln>
        </p:spPr>
        <p:txBody>
          <a:bodyPr>
            <a:spAutoFit/>
          </a:bodyPr>
          <a:lstStyle/>
          <a:p>
            <a:pPr marL="180975" indent="-180975" algn="l">
              <a:buFontTx/>
              <a:buChar char="•"/>
            </a:pPr>
            <a:r>
              <a:rPr lang="de-DE" sz="1800">
                <a:solidFill>
                  <a:schemeClr val="tx2"/>
                </a:solidFill>
                <a:latin typeface="Arial" charset="0"/>
              </a:rPr>
              <a:t>Ware</a:t>
            </a:r>
          </a:p>
          <a:p>
            <a:pPr marL="180975" indent="-180975" algn="l">
              <a:buFontTx/>
              <a:buChar char="•"/>
            </a:pPr>
            <a:r>
              <a:rPr lang="de-DE" sz="1800">
                <a:solidFill>
                  <a:schemeClr val="tx2"/>
                </a:solidFill>
                <a:latin typeface="Arial" charset="0"/>
              </a:rPr>
              <a:t>Gebrauchswert</a:t>
            </a:r>
          </a:p>
          <a:p>
            <a:pPr marL="180975" indent="-180975" algn="l">
              <a:buFontTx/>
              <a:buChar char="•"/>
            </a:pPr>
            <a:r>
              <a:rPr lang="de-DE" sz="1800">
                <a:solidFill>
                  <a:schemeClr val="tx2"/>
                </a:solidFill>
                <a:latin typeface="Arial" charset="0"/>
              </a:rPr>
              <a:t>Tauschwert</a:t>
            </a:r>
          </a:p>
        </p:txBody>
      </p:sp>
      <p:sp>
        <p:nvSpPr>
          <p:cNvPr id="137220" name="Rectangle 4"/>
          <p:cNvSpPr>
            <a:spLocks noChangeArrowheads="1"/>
          </p:cNvSpPr>
          <p:nvPr/>
        </p:nvSpPr>
        <p:spPr bwMode="auto">
          <a:xfrm>
            <a:off x="1403350" y="4186238"/>
            <a:ext cx="2252663" cy="1200150"/>
          </a:xfrm>
          <a:prstGeom prst="rect">
            <a:avLst/>
          </a:prstGeom>
          <a:noFill/>
          <a:ln w="9525">
            <a:noFill/>
            <a:miter lim="800000"/>
            <a:headEnd/>
            <a:tailEnd/>
          </a:ln>
        </p:spPr>
        <p:txBody>
          <a:bodyPr wrap="none">
            <a:spAutoFit/>
          </a:bodyPr>
          <a:lstStyle/>
          <a:p>
            <a:pPr marL="180975" indent="-180975" algn="l">
              <a:buFontTx/>
              <a:buChar char="•"/>
            </a:pPr>
            <a:r>
              <a:rPr lang="de-DE" sz="1800">
                <a:solidFill>
                  <a:schemeClr val="tx2"/>
                </a:solidFill>
                <a:latin typeface="Arial" charset="0"/>
              </a:rPr>
              <a:t>(Arbeits)wert</a:t>
            </a:r>
          </a:p>
          <a:p>
            <a:pPr marL="180975" indent="-180975" algn="l">
              <a:buFontTx/>
              <a:buChar char="•"/>
            </a:pPr>
            <a:r>
              <a:rPr lang="de-DE" sz="1800">
                <a:solidFill>
                  <a:schemeClr val="tx2"/>
                </a:solidFill>
                <a:latin typeface="Arial" charset="0"/>
              </a:rPr>
              <a:t>konstantes Kapital</a:t>
            </a:r>
          </a:p>
          <a:p>
            <a:pPr marL="180975" indent="-180975" algn="l">
              <a:buFontTx/>
              <a:buChar char="•"/>
            </a:pPr>
            <a:r>
              <a:rPr lang="de-DE" sz="1800">
                <a:solidFill>
                  <a:schemeClr val="tx2"/>
                </a:solidFill>
                <a:latin typeface="Arial" charset="0"/>
              </a:rPr>
              <a:t>variables Kapital</a:t>
            </a:r>
          </a:p>
          <a:p>
            <a:pPr marL="180975" indent="-180975" algn="l">
              <a:buFontTx/>
              <a:buChar char="•"/>
            </a:pPr>
            <a:r>
              <a:rPr lang="de-DE" sz="1800">
                <a:solidFill>
                  <a:schemeClr val="tx2"/>
                </a:solidFill>
                <a:latin typeface="Arial" charset="0"/>
              </a:rPr>
              <a:t>Mehrwert</a:t>
            </a:r>
          </a:p>
        </p:txBody>
      </p:sp>
      <p:sp>
        <p:nvSpPr>
          <p:cNvPr id="137221" name="Rectangle 5"/>
          <p:cNvSpPr>
            <a:spLocks noChangeArrowheads="1"/>
          </p:cNvSpPr>
          <p:nvPr/>
        </p:nvSpPr>
        <p:spPr bwMode="auto">
          <a:xfrm>
            <a:off x="4787900" y="4797425"/>
            <a:ext cx="3744913" cy="1200150"/>
          </a:xfrm>
          <a:prstGeom prst="rect">
            <a:avLst/>
          </a:prstGeom>
          <a:noFill/>
          <a:ln w="9525">
            <a:noFill/>
            <a:miter lim="800000"/>
            <a:headEnd/>
            <a:tailEnd/>
          </a:ln>
        </p:spPr>
        <p:txBody>
          <a:bodyPr>
            <a:spAutoFit/>
          </a:bodyPr>
          <a:lstStyle/>
          <a:p>
            <a:pPr marL="180975" indent="-180975" algn="l">
              <a:buFontTx/>
              <a:buChar char="•"/>
            </a:pPr>
            <a:r>
              <a:rPr lang="de-DE" sz="1800">
                <a:solidFill>
                  <a:schemeClr val="tx2"/>
                </a:solidFill>
                <a:latin typeface="Arial" charset="0"/>
              </a:rPr>
              <a:t>Mehrwertrate/Ausbeutungsrate</a:t>
            </a:r>
          </a:p>
          <a:p>
            <a:pPr marL="180975" indent="-180975" algn="l">
              <a:buFontTx/>
              <a:buChar char="•"/>
            </a:pPr>
            <a:r>
              <a:rPr lang="de-DE" sz="1800">
                <a:solidFill>
                  <a:schemeClr val="tx2"/>
                </a:solidFill>
                <a:latin typeface="Arial" charset="0"/>
              </a:rPr>
              <a:t>Organische Zusammensetzung des Kapitals </a:t>
            </a:r>
          </a:p>
          <a:p>
            <a:pPr marL="180975" indent="-180975" algn="l">
              <a:buFontTx/>
              <a:buChar char="•"/>
            </a:pPr>
            <a:r>
              <a:rPr lang="de-DE" sz="1800">
                <a:solidFill>
                  <a:schemeClr val="tx2"/>
                </a:solidFill>
                <a:latin typeface="Arial" charset="0"/>
              </a:rPr>
              <a:t>Profitrate</a:t>
            </a:r>
          </a:p>
        </p:txBody>
      </p:sp>
      <p:sp>
        <p:nvSpPr>
          <p:cNvPr id="137222" name="Oval 6"/>
          <p:cNvSpPr>
            <a:spLocks noChangeArrowheads="1"/>
          </p:cNvSpPr>
          <p:nvPr/>
        </p:nvSpPr>
        <p:spPr bwMode="auto">
          <a:xfrm>
            <a:off x="3095625" y="2457450"/>
            <a:ext cx="2628900" cy="1366838"/>
          </a:xfrm>
          <a:prstGeom prst="ellipse">
            <a:avLst/>
          </a:prstGeom>
          <a:noFill/>
          <a:ln w="28575">
            <a:solidFill>
              <a:schemeClr val="tx1"/>
            </a:solidFill>
            <a:round/>
            <a:headEnd/>
            <a:tailEnd/>
          </a:ln>
        </p:spPr>
        <p:txBody>
          <a:bodyPr wrap="none" anchor="ctr"/>
          <a:lstStyle/>
          <a:p>
            <a:endParaRPr lang="es-ES_tradnl"/>
          </a:p>
        </p:txBody>
      </p:sp>
      <p:sp>
        <p:nvSpPr>
          <p:cNvPr id="137223" name="Oval 7"/>
          <p:cNvSpPr>
            <a:spLocks noChangeArrowheads="1"/>
          </p:cNvSpPr>
          <p:nvPr/>
        </p:nvSpPr>
        <p:spPr bwMode="auto">
          <a:xfrm>
            <a:off x="1116013" y="3897313"/>
            <a:ext cx="2628900" cy="1836737"/>
          </a:xfrm>
          <a:prstGeom prst="ellipse">
            <a:avLst/>
          </a:prstGeom>
          <a:noFill/>
          <a:ln w="28575">
            <a:solidFill>
              <a:schemeClr val="tx1"/>
            </a:solidFill>
            <a:round/>
            <a:headEnd/>
            <a:tailEnd/>
          </a:ln>
        </p:spPr>
        <p:txBody>
          <a:bodyPr wrap="none" anchor="ctr"/>
          <a:lstStyle/>
          <a:p>
            <a:endParaRPr lang="es-ES_tradnl"/>
          </a:p>
        </p:txBody>
      </p:sp>
      <p:sp>
        <p:nvSpPr>
          <p:cNvPr id="137224" name="Oval 8"/>
          <p:cNvSpPr>
            <a:spLocks noChangeArrowheads="1"/>
          </p:cNvSpPr>
          <p:nvPr/>
        </p:nvSpPr>
        <p:spPr bwMode="auto">
          <a:xfrm>
            <a:off x="4319588" y="4437063"/>
            <a:ext cx="4429125" cy="1835150"/>
          </a:xfrm>
          <a:prstGeom prst="ellipse">
            <a:avLst/>
          </a:prstGeom>
          <a:noFill/>
          <a:ln w="28575">
            <a:solidFill>
              <a:schemeClr val="tx1"/>
            </a:solidFill>
            <a:round/>
            <a:headEnd/>
            <a:tailEnd/>
          </a:ln>
        </p:spPr>
        <p:txBody>
          <a:bodyPr wrap="none" anchor="ctr"/>
          <a:lstStyle/>
          <a:p>
            <a:endParaRPr lang="es-ES_tradnl"/>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219" name="Rechteck 2"/>
          <p:cNvSpPr>
            <a:spLocks noChangeArrowheads="1"/>
          </p:cNvSpPr>
          <p:nvPr/>
        </p:nvSpPr>
        <p:spPr bwMode="auto">
          <a:xfrm>
            <a:off x="0" y="6211888"/>
            <a:ext cx="4572000" cy="646112"/>
          </a:xfrm>
          <a:prstGeom prst="rect">
            <a:avLst/>
          </a:prstGeom>
          <a:solidFill>
            <a:srgbClr val="99CC00">
              <a:alpha val="16862"/>
            </a:srgbClr>
          </a:solidFill>
          <a:ln w="9525">
            <a:noFill/>
            <a:miter lim="800000"/>
            <a:headEnd/>
            <a:tailEnd/>
          </a:ln>
        </p:spPr>
        <p:txBody>
          <a:bodyPr>
            <a:spAutoFit/>
          </a:bodyPr>
          <a:lstStyle/>
          <a:p>
            <a:r>
              <a:rPr lang="en-US">
                <a:latin typeface="Calibri" pitchFamily="34" charset="0"/>
              </a:rPr>
              <a:t>http://fotowelt.chip.de/k/landschaft-natur/fluesse-seen/gefrorener_see/492535/</a:t>
            </a:r>
          </a:p>
        </p:txBody>
      </p:sp>
      <p:sp>
        <p:nvSpPr>
          <p:cNvPr id="4" name="Titel 1"/>
          <p:cNvSpPr txBox="1">
            <a:spLocks/>
          </p:cNvSpPr>
          <p:nvPr/>
        </p:nvSpPr>
        <p:spPr>
          <a:xfrm>
            <a:off x="628650" y="142875"/>
            <a:ext cx="7772400" cy="1143000"/>
          </a:xfrm>
          <a:prstGeom prst="rect">
            <a:avLst/>
          </a:prstGeom>
          <a:solidFill>
            <a:schemeClr val="bg1">
              <a:alpha val="68000"/>
            </a:schemeClr>
          </a:solidFill>
        </p:spPr>
        <p:txBody>
          <a:bodyPr/>
          <a:lstStyle/>
          <a:p>
            <a:pPr algn="ctr" fontAlgn="auto">
              <a:spcAft>
                <a:spcPts val="0"/>
              </a:spcAft>
              <a:defRPr/>
            </a:pPr>
            <a:r>
              <a:rPr lang="de-DE" sz="2800">
                <a:latin typeface="+mj-lt"/>
                <a:ea typeface="+mj-ea"/>
                <a:cs typeface="+mj-cs"/>
              </a:rPr>
              <a:t>Vorformen von Widerspiegelungs- und Vergegenständlichungsprozessen</a:t>
            </a:r>
            <a:endParaRPr lang="es-ES_tradnl" sz="2800" dirty="0">
              <a:latin typeface="+mj-lt"/>
              <a:ea typeface="+mj-ea"/>
              <a:cs typeface="+mj-cs"/>
            </a:endParaRPr>
          </a:p>
        </p:txBody>
      </p:sp>
      <p:sp>
        <p:nvSpPr>
          <p:cNvPr id="9221" name="Rechteck 4"/>
          <p:cNvSpPr>
            <a:spLocks noChangeArrowheads="1"/>
          </p:cNvSpPr>
          <p:nvPr/>
        </p:nvSpPr>
        <p:spPr bwMode="auto">
          <a:xfrm>
            <a:off x="642938" y="1714500"/>
            <a:ext cx="4924425" cy="523875"/>
          </a:xfrm>
          <a:prstGeom prst="rect">
            <a:avLst/>
          </a:prstGeom>
          <a:solidFill>
            <a:schemeClr val="bg1">
              <a:alpha val="61176"/>
            </a:schemeClr>
          </a:solidFill>
          <a:ln w="9525">
            <a:noFill/>
            <a:miter lim="800000"/>
            <a:headEnd/>
            <a:tailEnd/>
          </a:ln>
        </p:spPr>
        <p:txBody>
          <a:bodyPr wrap="none">
            <a:spAutoFit/>
          </a:bodyPr>
          <a:lstStyle/>
          <a:p>
            <a:pPr>
              <a:buFont typeface="Arial" charset="0"/>
              <a:buChar char="•"/>
            </a:pPr>
            <a:r>
              <a:rPr lang="en-GB">
                <a:latin typeface="Calibri" pitchFamily="34" charset="0"/>
              </a:rPr>
              <a:t>   </a:t>
            </a:r>
            <a:r>
              <a:rPr lang="en-GB" sz="2800">
                <a:latin typeface="Calibri" pitchFamily="34" charset="0"/>
              </a:rPr>
              <a:t>Beispiel </a:t>
            </a:r>
            <a:r>
              <a:rPr lang="en-US" sz="2800">
                <a:latin typeface="Calibri" pitchFamily="34" charset="0"/>
              </a:rPr>
              <a:t>2: Zufrieren eines Sees</a:t>
            </a:r>
            <a:endParaRPr lang="es-ES_tradnl" sz="2800">
              <a:latin typeface="Calibri"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ph sz="half" idx="1"/>
          </p:nvPr>
        </p:nvPicPr>
        <p:blipFill>
          <a:blip r:embed="rId3" cstate="print"/>
          <a:srcRect/>
          <a:stretch>
            <a:fillRect/>
          </a:stretch>
        </p:blipFill>
        <p:spPr>
          <a:xfrm>
            <a:off x="4859338" y="0"/>
            <a:ext cx="4292600" cy="6858000"/>
          </a:xfrm>
          <a:noFill/>
        </p:spPr>
      </p:pic>
      <p:pic>
        <p:nvPicPr>
          <p:cNvPr id="138243" name="Picture 3"/>
          <p:cNvPicPr>
            <a:picLocks noChangeAspect="1" noChangeArrowheads="1"/>
          </p:cNvPicPr>
          <p:nvPr>
            <p:ph sz="half" idx="2"/>
          </p:nvPr>
        </p:nvPicPr>
        <p:blipFill>
          <a:blip r:embed="rId4" cstate="print"/>
          <a:srcRect/>
          <a:stretch>
            <a:fillRect/>
          </a:stretch>
        </p:blipFill>
        <p:spPr>
          <a:xfrm>
            <a:off x="-41275" y="0"/>
            <a:ext cx="4906963" cy="6858000"/>
          </a:xfrm>
          <a:noFill/>
        </p:spPr>
      </p:pic>
      <p:sp>
        <p:nvSpPr>
          <p:cNvPr id="138244" name="Line 4"/>
          <p:cNvSpPr>
            <a:spLocks noChangeShapeType="1"/>
          </p:cNvSpPr>
          <p:nvPr/>
        </p:nvSpPr>
        <p:spPr bwMode="auto">
          <a:xfrm>
            <a:off x="4610100" y="0"/>
            <a:ext cx="0" cy="6858000"/>
          </a:xfrm>
          <a:prstGeom prst="line">
            <a:avLst/>
          </a:prstGeom>
          <a:noFill/>
          <a:ln w="9525">
            <a:solidFill>
              <a:schemeClr val="tx1"/>
            </a:solidFill>
            <a:round/>
            <a:headEnd/>
            <a:tailEnd/>
          </a:ln>
        </p:spPr>
        <p:txBody>
          <a:bodyPr/>
          <a:lstStyle/>
          <a:p>
            <a:endParaRPr lang="en-US"/>
          </a:p>
        </p:txBody>
      </p:sp>
      <p:sp>
        <p:nvSpPr>
          <p:cNvPr id="138245" name="Rectangle 5"/>
          <p:cNvSpPr>
            <a:spLocks noChangeArrowheads="1"/>
          </p:cNvSpPr>
          <p:nvPr/>
        </p:nvSpPr>
        <p:spPr bwMode="auto">
          <a:xfrm>
            <a:off x="4824413" y="2817813"/>
            <a:ext cx="4284662" cy="647700"/>
          </a:xfrm>
          <a:prstGeom prst="rect">
            <a:avLst/>
          </a:prstGeom>
          <a:solidFill>
            <a:srgbClr val="FF0000">
              <a:alpha val="30196"/>
            </a:srgbClr>
          </a:solidFill>
          <a:ln w="9525">
            <a:solidFill>
              <a:schemeClr val="tx1"/>
            </a:solidFill>
            <a:miter lim="800000"/>
            <a:headEnd/>
            <a:tailEnd/>
          </a:ln>
        </p:spPr>
        <p:txBody>
          <a:bodyPr wrap="none" anchor="ctr"/>
          <a:lstStyle/>
          <a:p>
            <a:endParaRPr lang="es-ES_tradnl"/>
          </a:p>
        </p:txBody>
      </p:sp>
      <p:pic>
        <p:nvPicPr>
          <p:cNvPr id="138246" name="Picture 6"/>
          <p:cNvPicPr>
            <a:picLocks noChangeAspect="1" noChangeArrowheads="1"/>
          </p:cNvPicPr>
          <p:nvPr/>
        </p:nvPicPr>
        <p:blipFill>
          <a:blip r:embed="rId5" cstate="print"/>
          <a:srcRect/>
          <a:stretch>
            <a:fillRect/>
          </a:stretch>
        </p:blipFill>
        <p:spPr bwMode="auto">
          <a:xfrm>
            <a:off x="4787900" y="549275"/>
            <a:ext cx="1133475" cy="1617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76275" y="152400"/>
            <a:ext cx="7772400" cy="1143000"/>
          </a:xfrm>
        </p:spPr>
        <p:txBody>
          <a:bodyPr/>
          <a:lstStyle/>
          <a:p>
            <a:pPr eaLnBrk="1" hangingPunct="1"/>
            <a:r>
              <a:rPr lang="de-DE" smtClean="0"/>
              <a:t>Die Wertgröße w</a:t>
            </a:r>
          </a:p>
        </p:txBody>
      </p:sp>
      <p:sp>
        <p:nvSpPr>
          <p:cNvPr id="140291" name="Rectangle 4"/>
          <p:cNvSpPr>
            <a:spLocks noChangeArrowheads="1"/>
          </p:cNvSpPr>
          <p:nvPr/>
        </p:nvSpPr>
        <p:spPr bwMode="auto">
          <a:xfrm>
            <a:off x="2413000" y="1592263"/>
            <a:ext cx="574675" cy="1441450"/>
          </a:xfrm>
          <a:prstGeom prst="rect">
            <a:avLst/>
          </a:prstGeom>
          <a:solidFill>
            <a:srgbClr val="FF6600"/>
          </a:solidFill>
          <a:ln w="9525">
            <a:noFill/>
            <a:miter lim="800000"/>
            <a:headEnd/>
            <a:tailEnd/>
          </a:ln>
        </p:spPr>
        <p:txBody>
          <a:bodyPr wrap="none" anchor="ctr"/>
          <a:lstStyle/>
          <a:p>
            <a:endParaRPr lang="es-ES_tradnl"/>
          </a:p>
        </p:txBody>
      </p:sp>
      <p:sp>
        <p:nvSpPr>
          <p:cNvPr id="140292" name="Rectangle 5"/>
          <p:cNvSpPr>
            <a:spLocks noChangeArrowheads="1"/>
          </p:cNvSpPr>
          <p:nvPr/>
        </p:nvSpPr>
        <p:spPr bwMode="auto">
          <a:xfrm>
            <a:off x="2420938" y="3005138"/>
            <a:ext cx="574675" cy="1441450"/>
          </a:xfrm>
          <a:prstGeom prst="rect">
            <a:avLst/>
          </a:prstGeom>
          <a:solidFill>
            <a:srgbClr val="FF6600"/>
          </a:solidFill>
          <a:ln w="9525" algn="ctr">
            <a:noFill/>
            <a:miter lim="800000"/>
            <a:headEnd/>
            <a:tailEnd/>
          </a:ln>
        </p:spPr>
        <p:txBody>
          <a:bodyPr wrap="none" anchor="ctr"/>
          <a:lstStyle/>
          <a:p>
            <a:endParaRPr lang="es-ES_tradnl"/>
          </a:p>
        </p:txBody>
      </p:sp>
      <p:sp>
        <p:nvSpPr>
          <p:cNvPr id="140293" name="Rectangle 7"/>
          <p:cNvSpPr>
            <a:spLocks noChangeArrowheads="1"/>
          </p:cNvSpPr>
          <p:nvPr/>
        </p:nvSpPr>
        <p:spPr bwMode="auto">
          <a:xfrm>
            <a:off x="2413000" y="4473575"/>
            <a:ext cx="574675" cy="1441450"/>
          </a:xfrm>
          <a:prstGeom prst="rect">
            <a:avLst/>
          </a:prstGeom>
          <a:solidFill>
            <a:srgbClr val="99CC00"/>
          </a:solidFill>
          <a:ln w="9525">
            <a:noFill/>
            <a:miter lim="800000"/>
            <a:headEnd/>
            <a:tailEnd/>
          </a:ln>
        </p:spPr>
        <p:txBody>
          <a:bodyPr wrap="none" anchor="ctr"/>
          <a:lstStyle/>
          <a:p>
            <a:endParaRPr lang="es-ES_tradnl"/>
          </a:p>
        </p:txBody>
      </p:sp>
      <p:sp>
        <p:nvSpPr>
          <p:cNvPr id="140294" name="AutoShape 8"/>
          <p:cNvSpPr>
            <a:spLocks/>
          </p:cNvSpPr>
          <p:nvPr/>
        </p:nvSpPr>
        <p:spPr bwMode="auto">
          <a:xfrm>
            <a:off x="1979613" y="1592263"/>
            <a:ext cx="360362" cy="2844800"/>
          </a:xfrm>
          <a:prstGeom prst="leftBrace">
            <a:avLst>
              <a:gd name="adj1" fmla="val 65786"/>
              <a:gd name="adj2" fmla="val 50000"/>
            </a:avLst>
          </a:prstGeom>
          <a:noFill/>
          <a:ln w="9525">
            <a:solidFill>
              <a:schemeClr val="tx1"/>
            </a:solidFill>
            <a:round/>
            <a:headEnd/>
            <a:tailEnd/>
          </a:ln>
        </p:spPr>
        <p:txBody>
          <a:bodyPr wrap="none" anchor="ctr"/>
          <a:lstStyle/>
          <a:p>
            <a:endParaRPr lang="es-ES_tradnl"/>
          </a:p>
        </p:txBody>
      </p:sp>
      <p:sp>
        <p:nvSpPr>
          <p:cNvPr id="140295" name="AutoShape 9"/>
          <p:cNvSpPr>
            <a:spLocks/>
          </p:cNvSpPr>
          <p:nvPr/>
        </p:nvSpPr>
        <p:spPr bwMode="auto">
          <a:xfrm>
            <a:off x="1979613" y="4473575"/>
            <a:ext cx="360362" cy="1439863"/>
          </a:xfrm>
          <a:prstGeom prst="leftBrace">
            <a:avLst>
              <a:gd name="adj1" fmla="val 33297"/>
              <a:gd name="adj2" fmla="val 50000"/>
            </a:avLst>
          </a:prstGeom>
          <a:noFill/>
          <a:ln w="9525">
            <a:solidFill>
              <a:schemeClr val="tx1"/>
            </a:solidFill>
            <a:round/>
            <a:headEnd/>
            <a:tailEnd/>
          </a:ln>
        </p:spPr>
        <p:txBody>
          <a:bodyPr wrap="none" anchor="ctr"/>
          <a:lstStyle/>
          <a:p>
            <a:endParaRPr lang="es-ES_tradnl"/>
          </a:p>
        </p:txBody>
      </p:sp>
      <p:sp>
        <p:nvSpPr>
          <p:cNvPr id="140296" name="Text Box 10"/>
          <p:cNvSpPr txBox="1">
            <a:spLocks noChangeArrowheads="1"/>
          </p:cNvSpPr>
          <p:nvPr/>
        </p:nvSpPr>
        <p:spPr bwMode="auto">
          <a:xfrm>
            <a:off x="179388" y="2276475"/>
            <a:ext cx="1728787" cy="1477963"/>
          </a:xfrm>
          <a:prstGeom prst="rect">
            <a:avLst/>
          </a:prstGeom>
          <a:noFill/>
          <a:ln w="9525">
            <a:noFill/>
            <a:miter lim="800000"/>
            <a:headEnd/>
            <a:tailEnd/>
          </a:ln>
        </p:spPr>
        <p:txBody>
          <a:bodyPr>
            <a:spAutoFit/>
          </a:bodyPr>
          <a:lstStyle/>
          <a:p>
            <a:r>
              <a:rPr lang="de-DE" sz="1800">
                <a:latin typeface="Arial" charset="0"/>
              </a:rPr>
              <a:t>neu </a:t>
            </a:r>
          </a:p>
          <a:p>
            <a:r>
              <a:rPr lang="de-DE" sz="1800">
                <a:latin typeface="Arial" charset="0"/>
              </a:rPr>
              <a:t>geschaffener Wert</a:t>
            </a:r>
          </a:p>
          <a:p>
            <a:r>
              <a:rPr lang="de-DE" sz="1800">
                <a:latin typeface="Arial" charset="0"/>
              </a:rPr>
              <a:t>(lebendige </a:t>
            </a:r>
          </a:p>
          <a:p>
            <a:r>
              <a:rPr lang="de-DE" sz="1800">
                <a:latin typeface="Arial" charset="0"/>
              </a:rPr>
              <a:t>Arbeit)</a:t>
            </a:r>
          </a:p>
        </p:txBody>
      </p:sp>
      <p:sp>
        <p:nvSpPr>
          <p:cNvPr id="140297" name="Oval 11"/>
          <p:cNvSpPr>
            <a:spLocks noChangeArrowheads="1"/>
          </p:cNvSpPr>
          <p:nvPr/>
        </p:nvSpPr>
        <p:spPr bwMode="auto">
          <a:xfrm>
            <a:off x="179388" y="1773238"/>
            <a:ext cx="1692275" cy="2339975"/>
          </a:xfrm>
          <a:prstGeom prst="ellipse">
            <a:avLst/>
          </a:prstGeom>
          <a:noFill/>
          <a:ln w="38100">
            <a:solidFill>
              <a:srgbClr val="FF6600"/>
            </a:solidFill>
            <a:round/>
            <a:headEnd/>
            <a:tailEnd/>
          </a:ln>
        </p:spPr>
        <p:txBody>
          <a:bodyPr wrap="none" anchor="ctr"/>
          <a:lstStyle/>
          <a:p>
            <a:endParaRPr lang="es-ES_tradnl"/>
          </a:p>
        </p:txBody>
      </p:sp>
      <p:sp>
        <p:nvSpPr>
          <p:cNvPr id="140298" name="Text Box 13"/>
          <p:cNvSpPr txBox="1">
            <a:spLocks noChangeArrowheads="1"/>
          </p:cNvSpPr>
          <p:nvPr/>
        </p:nvSpPr>
        <p:spPr bwMode="auto">
          <a:xfrm>
            <a:off x="2555875" y="2889250"/>
            <a:ext cx="312738" cy="369888"/>
          </a:xfrm>
          <a:prstGeom prst="rect">
            <a:avLst/>
          </a:prstGeom>
          <a:noFill/>
          <a:ln w="9525">
            <a:noFill/>
            <a:miter lim="800000"/>
            <a:headEnd/>
            <a:tailEnd/>
          </a:ln>
        </p:spPr>
        <p:txBody>
          <a:bodyPr wrap="none">
            <a:spAutoFit/>
          </a:bodyPr>
          <a:lstStyle/>
          <a:p>
            <a:r>
              <a:rPr lang="de-DE" sz="1800">
                <a:latin typeface="Arial" charset="0"/>
              </a:rPr>
              <a:t>n</a:t>
            </a:r>
          </a:p>
        </p:txBody>
      </p:sp>
      <p:sp>
        <p:nvSpPr>
          <p:cNvPr id="140299" name="Text Box 14"/>
          <p:cNvSpPr txBox="1">
            <a:spLocks noChangeArrowheads="1"/>
          </p:cNvSpPr>
          <p:nvPr/>
        </p:nvSpPr>
        <p:spPr bwMode="auto">
          <a:xfrm>
            <a:off x="2555875" y="4941888"/>
            <a:ext cx="300038" cy="369887"/>
          </a:xfrm>
          <a:prstGeom prst="rect">
            <a:avLst/>
          </a:prstGeom>
          <a:noFill/>
          <a:ln w="9525">
            <a:noFill/>
            <a:miter lim="800000"/>
            <a:headEnd/>
            <a:tailEnd/>
          </a:ln>
        </p:spPr>
        <p:txBody>
          <a:bodyPr wrap="none">
            <a:spAutoFit/>
          </a:bodyPr>
          <a:lstStyle/>
          <a:p>
            <a:r>
              <a:rPr lang="de-DE" sz="1800">
                <a:latin typeface="Arial" charset="0"/>
              </a:rPr>
              <a:t>c</a:t>
            </a:r>
          </a:p>
        </p:txBody>
      </p:sp>
      <p:sp>
        <p:nvSpPr>
          <p:cNvPr id="140300" name="Text Box 15"/>
          <p:cNvSpPr txBox="1">
            <a:spLocks noChangeArrowheads="1"/>
          </p:cNvSpPr>
          <p:nvPr/>
        </p:nvSpPr>
        <p:spPr bwMode="auto">
          <a:xfrm>
            <a:off x="215900" y="4651375"/>
            <a:ext cx="1728788" cy="1200150"/>
          </a:xfrm>
          <a:prstGeom prst="rect">
            <a:avLst/>
          </a:prstGeom>
          <a:noFill/>
          <a:ln w="9525">
            <a:noFill/>
            <a:miter lim="800000"/>
            <a:headEnd/>
            <a:tailEnd/>
          </a:ln>
        </p:spPr>
        <p:txBody>
          <a:bodyPr>
            <a:spAutoFit/>
          </a:bodyPr>
          <a:lstStyle/>
          <a:p>
            <a:r>
              <a:rPr lang="de-DE" sz="1800">
                <a:latin typeface="Arial" charset="0"/>
              </a:rPr>
              <a:t>übertragener Wert</a:t>
            </a:r>
          </a:p>
          <a:p>
            <a:r>
              <a:rPr lang="de-DE" sz="1800">
                <a:latin typeface="Arial" charset="0"/>
              </a:rPr>
              <a:t>(vorgetane </a:t>
            </a:r>
          </a:p>
          <a:p>
            <a:r>
              <a:rPr lang="de-DE" sz="1800">
                <a:latin typeface="Arial" charset="0"/>
              </a:rPr>
              <a:t>Arbeit)</a:t>
            </a:r>
          </a:p>
        </p:txBody>
      </p:sp>
      <p:sp>
        <p:nvSpPr>
          <p:cNvPr id="140301" name="Text Box 16"/>
          <p:cNvSpPr txBox="1">
            <a:spLocks noChangeArrowheads="1"/>
          </p:cNvSpPr>
          <p:nvPr/>
        </p:nvSpPr>
        <p:spPr bwMode="auto">
          <a:xfrm>
            <a:off x="3527425" y="3465513"/>
            <a:ext cx="690563" cy="646112"/>
          </a:xfrm>
          <a:prstGeom prst="rect">
            <a:avLst/>
          </a:prstGeom>
          <a:noFill/>
          <a:ln w="9525">
            <a:noFill/>
            <a:miter lim="800000"/>
            <a:headEnd/>
            <a:tailEnd/>
          </a:ln>
        </p:spPr>
        <p:txBody>
          <a:bodyPr wrap="none">
            <a:spAutoFit/>
          </a:bodyPr>
          <a:lstStyle/>
          <a:p>
            <a:r>
              <a:rPr lang="de-DE" sz="1800">
                <a:latin typeface="Arial" charset="0"/>
              </a:rPr>
              <a:t>w = </a:t>
            </a:r>
          </a:p>
          <a:p>
            <a:r>
              <a:rPr lang="de-DE" sz="1800">
                <a:latin typeface="Arial" charset="0"/>
              </a:rPr>
              <a:t>c + n</a:t>
            </a:r>
          </a:p>
        </p:txBody>
      </p:sp>
      <p:sp>
        <p:nvSpPr>
          <p:cNvPr id="140302" name="Oval 17"/>
          <p:cNvSpPr>
            <a:spLocks noChangeArrowheads="1"/>
          </p:cNvSpPr>
          <p:nvPr/>
        </p:nvSpPr>
        <p:spPr bwMode="auto">
          <a:xfrm>
            <a:off x="241300" y="4410075"/>
            <a:ext cx="1620838" cy="1512888"/>
          </a:xfrm>
          <a:prstGeom prst="ellipse">
            <a:avLst/>
          </a:prstGeom>
          <a:noFill/>
          <a:ln w="38100">
            <a:solidFill>
              <a:srgbClr val="99CC00"/>
            </a:solidFill>
            <a:round/>
            <a:headEnd/>
            <a:tailEnd/>
          </a:ln>
        </p:spPr>
        <p:txBody>
          <a:bodyPr wrap="none" anchor="ctr"/>
          <a:lstStyle/>
          <a:p>
            <a:endParaRPr lang="es-ES_tradnl"/>
          </a:p>
        </p:txBody>
      </p:sp>
      <p:sp>
        <p:nvSpPr>
          <p:cNvPr id="140303" name="AutoShape 18"/>
          <p:cNvSpPr>
            <a:spLocks/>
          </p:cNvSpPr>
          <p:nvPr/>
        </p:nvSpPr>
        <p:spPr bwMode="auto">
          <a:xfrm>
            <a:off x="3024188" y="1592263"/>
            <a:ext cx="360362" cy="4321175"/>
          </a:xfrm>
          <a:prstGeom prst="rightBrace">
            <a:avLst>
              <a:gd name="adj1" fmla="val 99927"/>
              <a:gd name="adj2" fmla="val 50000"/>
            </a:avLst>
          </a:prstGeom>
          <a:noFill/>
          <a:ln w="9525">
            <a:solidFill>
              <a:schemeClr val="tx1"/>
            </a:solidFill>
            <a:round/>
            <a:headEnd/>
            <a:tailEnd/>
          </a:ln>
        </p:spPr>
        <p:txBody>
          <a:bodyPr wrap="none" anchor="ctr"/>
          <a:lstStyle/>
          <a:p>
            <a:endParaRPr lang="es-ES_tradnl"/>
          </a:p>
        </p:txBody>
      </p:sp>
      <p:sp>
        <p:nvSpPr>
          <p:cNvPr id="140304" name="Oval 19"/>
          <p:cNvSpPr>
            <a:spLocks noChangeArrowheads="1"/>
          </p:cNvSpPr>
          <p:nvPr/>
        </p:nvSpPr>
        <p:spPr bwMode="auto">
          <a:xfrm>
            <a:off x="3419475" y="3213100"/>
            <a:ext cx="973138" cy="1116013"/>
          </a:xfrm>
          <a:prstGeom prst="ellipse">
            <a:avLst/>
          </a:prstGeom>
          <a:noFill/>
          <a:ln w="38100">
            <a:solidFill>
              <a:schemeClr val="tx1"/>
            </a:solidFill>
            <a:round/>
            <a:headEnd/>
            <a:tailEnd/>
          </a:ln>
        </p:spPr>
        <p:txBody>
          <a:bodyPr wrap="none" anchor="ctr"/>
          <a:lstStyle/>
          <a:p>
            <a:endParaRPr lang="es-ES_tradnl"/>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28650" y="123825"/>
            <a:ext cx="7772400" cy="1143000"/>
          </a:xfrm>
        </p:spPr>
        <p:txBody>
          <a:bodyPr/>
          <a:lstStyle/>
          <a:p>
            <a:pPr eaLnBrk="1" hangingPunct="1"/>
            <a:r>
              <a:rPr lang="de-DE" smtClean="0"/>
              <a:t>Die Wertgröße w und ihre Zusammensetzung</a:t>
            </a:r>
          </a:p>
        </p:txBody>
      </p:sp>
      <p:sp>
        <p:nvSpPr>
          <p:cNvPr id="141315" name="Rectangle 3"/>
          <p:cNvSpPr>
            <a:spLocks noChangeArrowheads="1"/>
          </p:cNvSpPr>
          <p:nvPr/>
        </p:nvSpPr>
        <p:spPr bwMode="auto">
          <a:xfrm>
            <a:off x="2413000" y="1592263"/>
            <a:ext cx="574675" cy="1441450"/>
          </a:xfrm>
          <a:prstGeom prst="rect">
            <a:avLst/>
          </a:prstGeom>
          <a:solidFill>
            <a:srgbClr val="FF6600"/>
          </a:solidFill>
          <a:ln w="9525">
            <a:noFill/>
            <a:miter lim="800000"/>
            <a:headEnd/>
            <a:tailEnd/>
          </a:ln>
        </p:spPr>
        <p:txBody>
          <a:bodyPr wrap="none" anchor="ctr"/>
          <a:lstStyle/>
          <a:p>
            <a:endParaRPr lang="es-ES_tradnl"/>
          </a:p>
        </p:txBody>
      </p:sp>
      <p:sp>
        <p:nvSpPr>
          <p:cNvPr id="141316" name="Rectangle 4"/>
          <p:cNvSpPr>
            <a:spLocks noChangeArrowheads="1"/>
          </p:cNvSpPr>
          <p:nvPr/>
        </p:nvSpPr>
        <p:spPr bwMode="auto">
          <a:xfrm>
            <a:off x="2411413" y="3033713"/>
            <a:ext cx="574675" cy="1441450"/>
          </a:xfrm>
          <a:prstGeom prst="rect">
            <a:avLst/>
          </a:prstGeom>
          <a:solidFill>
            <a:srgbClr val="FF6600"/>
          </a:solidFill>
          <a:ln w="9525" algn="ctr">
            <a:noFill/>
            <a:miter lim="800000"/>
            <a:headEnd/>
            <a:tailEnd/>
          </a:ln>
        </p:spPr>
        <p:txBody>
          <a:bodyPr wrap="none" anchor="ctr"/>
          <a:lstStyle/>
          <a:p>
            <a:endParaRPr lang="es-ES_tradnl"/>
          </a:p>
        </p:txBody>
      </p:sp>
      <p:sp>
        <p:nvSpPr>
          <p:cNvPr id="141317" name="Rectangle 5"/>
          <p:cNvSpPr>
            <a:spLocks noChangeArrowheads="1"/>
          </p:cNvSpPr>
          <p:nvPr/>
        </p:nvSpPr>
        <p:spPr bwMode="auto">
          <a:xfrm>
            <a:off x="2413000" y="4473575"/>
            <a:ext cx="574675" cy="1441450"/>
          </a:xfrm>
          <a:prstGeom prst="rect">
            <a:avLst/>
          </a:prstGeom>
          <a:solidFill>
            <a:srgbClr val="339966"/>
          </a:solidFill>
          <a:ln w="9525">
            <a:noFill/>
            <a:miter lim="800000"/>
            <a:headEnd/>
            <a:tailEnd/>
          </a:ln>
        </p:spPr>
        <p:txBody>
          <a:bodyPr wrap="none" anchor="ctr"/>
          <a:lstStyle/>
          <a:p>
            <a:endParaRPr lang="es-ES_tradnl"/>
          </a:p>
        </p:txBody>
      </p:sp>
      <p:sp>
        <p:nvSpPr>
          <p:cNvPr id="141318" name="AutoShape 6"/>
          <p:cNvSpPr>
            <a:spLocks/>
          </p:cNvSpPr>
          <p:nvPr/>
        </p:nvSpPr>
        <p:spPr bwMode="auto">
          <a:xfrm>
            <a:off x="1979613" y="1592263"/>
            <a:ext cx="360362" cy="2844800"/>
          </a:xfrm>
          <a:prstGeom prst="leftBrace">
            <a:avLst>
              <a:gd name="adj1" fmla="val 65786"/>
              <a:gd name="adj2" fmla="val 50000"/>
            </a:avLst>
          </a:prstGeom>
          <a:noFill/>
          <a:ln w="9525">
            <a:solidFill>
              <a:schemeClr val="tx1"/>
            </a:solidFill>
            <a:round/>
            <a:headEnd/>
            <a:tailEnd/>
          </a:ln>
        </p:spPr>
        <p:txBody>
          <a:bodyPr wrap="none" anchor="ctr"/>
          <a:lstStyle/>
          <a:p>
            <a:endParaRPr lang="es-ES_tradnl"/>
          </a:p>
        </p:txBody>
      </p:sp>
      <p:sp>
        <p:nvSpPr>
          <p:cNvPr id="141319" name="AutoShape 7"/>
          <p:cNvSpPr>
            <a:spLocks/>
          </p:cNvSpPr>
          <p:nvPr/>
        </p:nvSpPr>
        <p:spPr bwMode="auto">
          <a:xfrm>
            <a:off x="1979613" y="4473575"/>
            <a:ext cx="360362" cy="1439863"/>
          </a:xfrm>
          <a:prstGeom prst="leftBrace">
            <a:avLst>
              <a:gd name="adj1" fmla="val 33297"/>
              <a:gd name="adj2" fmla="val 50000"/>
            </a:avLst>
          </a:prstGeom>
          <a:noFill/>
          <a:ln w="9525">
            <a:solidFill>
              <a:schemeClr val="tx1"/>
            </a:solidFill>
            <a:round/>
            <a:headEnd/>
            <a:tailEnd/>
          </a:ln>
        </p:spPr>
        <p:txBody>
          <a:bodyPr wrap="none" anchor="ctr"/>
          <a:lstStyle/>
          <a:p>
            <a:endParaRPr lang="es-ES_tradnl"/>
          </a:p>
        </p:txBody>
      </p:sp>
      <p:sp>
        <p:nvSpPr>
          <p:cNvPr id="141320" name="Text Box 8"/>
          <p:cNvSpPr txBox="1">
            <a:spLocks noChangeArrowheads="1"/>
          </p:cNvSpPr>
          <p:nvPr/>
        </p:nvSpPr>
        <p:spPr bwMode="auto">
          <a:xfrm>
            <a:off x="179388" y="2276475"/>
            <a:ext cx="1728787" cy="1477963"/>
          </a:xfrm>
          <a:prstGeom prst="rect">
            <a:avLst/>
          </a:prstGeom>
          <a:noFill/>
          <a:ln w="9525">
            <a:noFill/>
            <a:miter lim="800000"/>
            <a:headEnd/>
            <a:tailEnd/>
          </a:ln>
        </p:spPr>
        <p:txBody>
          <a:bodyPr>
            <a:spAutoFit/>
          </a:bodyPr>
          <a:lstStyle/>
          <a:p>
            <a:r>
              <a:rPr lang="de-DE" sz="1800">
                <a:latin typeface="Arial" charset="0"/>
              </a:rPr>
              <a:t>neu </a:t>
            </a:r>
          </a:p>
          <a:p>
            <a:r>
              <a:rPr lang="de-DE" sz="1800">
                <a:latin typeface="Arial" charset="0"/>
              </a:rPr>
              <a:t>geschaffener Wert</a:t>
            </a:r>
          </a:p>
          <a:p>
            <a:r>
              <a:rPr lang="de-DE" sz="1800">
                <a:latin typeface="Arial" charset="0"/>
              </a:rPr>
              <a:t>(lebendige </a:t>
            </a:r>
          </a:p>
          <a:p>
            <a:r>
              <a:rPr lang="de-DE" sz="1800">
                <a:latin typeface="Arial" charset="0"/>
              </a:rPr>
              <a:t>Arbeit)</a:t>
            </a:r>
          </a:p>
        </p:txBody>
      </p:sp>
      <p:sp>
        <p:nvSpPr>
          <p:cNvPr id="141321" name="Oval 9"/>
          <p:cNvSpPr>
            <a:spLocks noChangeArrowheads="1"/>
          </p:cNvSpPr>
          <p:nvPr/>
        </p:nvSpPr>
        <p:spPr bwMode="auto">
          <a:xfrm>
            <a:off x="179388" y="1773238"/>
            <a:ext cx="1692275" cy="2339975"/>
          </a:xfrm>
          <a:prstGeom prst="ellipse">
            <a:avLst/>
          </a:prstGeom>
          <a:noFill/>
          <a:ln w="38100">
            <a:solidFill>
              <a:srgbClr val="FF6600"/>
            </a:solidFill>
            <a:round/>
            <a:headEnd/>
            <a:tailEnd/>
          </a:ln>
        </p:spPr>
        <p:txBody>
          <a:bodyPr wrap="none" anchor="ctr"/>
          <a:lstStyle/>
          <a:p>
            <a:endParaRPr lang="es-ES_tradnl"/>
          </a:p>
        </p:txBody>
      </p:sp>
      <p:sp>
        <p:nvSpPr>
          <p:cNvPr id="141322" name="Text Box 10"/>
          <p:cNvSpPr txBox="1">
            <a:spLocks noChangeArrowheads="1"/>
          </p:cNvSpPr>
          <p:nvPr/>
        </p:nvSpPr>
        <p:spPr bwMode="auto">
          <a:xfrm>
            <a:off x="2555875" y="2889250"/>
            <a:ext cx="312738" cy="369888"/>
          </a:xfrm>
          <a:prstGeom prst="rect">
            <a:avLst/>
          </a:prstGeom>
          <a:noFill/>
          <a:ln w="9525">
            <a:noFill/>
            <a:miter lim="800000"/>
            <a:headEnd/>
            <a:tailEnd/>
          </a:ln>
        </p:spPr>
        <p:txBody>
          <a:bodyPr wrap="none">
            <a:spAutoFit/>
          </a:bodyPr>
          <a:lstStyle/>
          <a:p>
            <a:r>
              <a:rPr lang="de-DE" sz="1800">
                <a:latin typeface="Arial" charset="0"/>
              </a:rPr>
              <a:t>n</a:t>
            </a:r>
          </a:p>
        </p:txBody>
      </p:sp>
      <p:sp>
        <p:nvSpPr>
          <p:cNvPr id="141323" name="Text Box 12"/>
          <p:cNvSpPr txBox="1">
            <a:spLocks noChangeArrowheads="1"/>
          </p:cNvSpPr>
          <p:nvPr/>
        </p:nvSpPr>
        <p:spPr bwMode="auto">
          <a:xfrm>
            <a:off x="215900" y="4651375"/>
            <a:ext cx="1728788" cy="1200150"/>
          </a:xfrm>
          <a:prstGeom prst="rect">
            <a:avLst/>
          </a:prstGeom>
          <a:noFill/>
          <a:ln w="9525">
            <a:noFill/>
            <a:miter lim="800000"/>
            <a:headEnd/>
            <a:tailEnd/>
          </a:ln>
        </p:spPr>
        <p:txBody>
          <a:bodyPr>
            <a:spAutoFit/>
          </a:bodyPr>
          <a:lstStyle/>
          <a:p>
            <a:r>
              <a:rPr lang="de-DE" sz="1800">
                <a:latin typeface="Arial" charset="0"/>
              </a:rPr>
              <a:t>übertragener Wert</a:t>
            </a:r>
          </a:p>
          <a:p>
            <a:r>
              <a:rPr lang="de-DE" sz="1800">
                <a:latin typeface="Arial" charset="0"/>
              </a:rPr>
              <a:t>(vorgetane </a:t>
            </a:r>
          </a:p>
          <a:p>
            <a:r>
              <a:rPr lang="de-DE" sz="1800">
                <a:latin typeface="Arial" charset="0"/>
              </a:rPr>
              <a:t>Arbeit)</a:t>
            </a:r>
          </a:p>
        </p:txBody>
      </p:sp>
      <p:sp>
        <p:nvSpPr>
          <p:cNvPr id="141324" name="Text Box 13"/>
          <p:cNvSpPr txBox="1">
            <a:spLocks noChangeArrowheads="1"/>
          </p:cNvSpPr>
          <p:nvPr/>
        </p:nvSpPr>
        <p:spPr bwMode="auto">
          <a:xfrm>
            <a:off x="6832600" y="3213100"/>
            <a:ext cx="1133475" cy="923925"/>
          </a:xfrm>
          <a:prstGeom prst="rect">
            <a:avLst/>
          </a:prstGeom>
          <a:noFill/>
          <a:ln w="9525">
            <a:noFill/>
            <a:miter lim="800000"/>
            <a:headEnd/>
            <a:tailEnd/>
          </a:ln>
        </p:spPr>
        <p:txBody>
          <a:bodyPr wrap="none">
            <a:spAutoFit/>
          </a:bodyPr>
          <a:lstStyle/>
          <a:p>
            <a:r>
              <a:rPr lang="de-DE" sz="1800">
                <a:latin typeface="Arial" charset="0"/>
              </a:rPr>
              <a:t>w = </a:t>
            </a:r>
          </a:p>
          <a:p>
            <a:r>
              <a:rPr lang="de-DE" sz="1800">
                <a:latin typeface="Arial" charset="0"/>
              </a:rPr>
              <a:t>c + n =</a:t>
            </a:r>
          </a:p>
          <a:p>
            <a:r>
              <a:rPr lang="de-DE" sz="1800">
                <a:latin typeface="Arial" charset="0"/>
              </a:rPr>
              <a:t>c + v + m</a:t>
            </a:r>
          </a:p>
        </p:txBody>
      </p:sp>
      <p:sp>
        <p:nvSpPr>
          <p:cNvPr id="141325" name="Oval 14"/>
          <p:cNvSpPr>
            <a:spLocks noChangeArrowheads="1"/>
          </p:cNvSpPr>
          <p:nvPr/>
        </p:nvSpPr>
        <p:spPr bwMode="auto">
          <a:xfrm>
            <a:off x="250825" y="4400550"/>
            <a:ext cx="1620838" cy="1512888"/>
          </a:xfrm>
          <a:prstGeom prst="ellipse">
            <a:avLst/>
          </a:prstGeom>
          <a:noFill/>
          <a:ln w="38100">
            <a:solidFill>
              <a:srgbClr val="99CC00"/>
            </a:solidFill>
            <a:round/>
            <a:headEnd/>
            <a:tailEnd/>
          </a:ln>
        </p:spPr>
        <p:txBody>
          <a:bodyPr wrap="none" anchor="ctr"/>
          <a:lstStyle/>
          <a:p>
            <a:endParaRPr lang="es-ES_tradnl"/>
          </a:p>
        </p:txBody>
      </p:sp>
      <p:sp>
        <p:nvSpPr>
          <p:cNvPr id="141326" name="AutoShape 15"/>
          <p:cNvSpPr>
            <a:spLocks/>
          </p:cNvSpPr>
          <p:nvPr/>
        </p:nvSpPr>
        <p:spPr bwMode="auto">
          <a:xfrm>
            <a:off x="6084888" y="1592263"/>
            <a:ext cx="360362" cy="4321175"/>
          </a:xfrm>
          <a:prstGeom prst="rightBrace">
            <a:avLst>
              <a:gd name="adj1" fmla="val 99927"/>
              <a:gd name="adj2" fmla="val 50000"/>
            </a:avLst>
          </a:prstGeom>
          <a:noFill/>
          <a:ln w="9525">
            <a:solidFill>
              <a:schemeClr val="tx1"/>
            </a:solidFill>
            <a:round/>
            <a:headEnd/>
            <a:tailEnd/>
          </a:ln>
        </p:spPr>
        <p:txBody>
          <a:bodyPr wrap="none" anchor="ctr"/>
          <a:lstStyle/>
          <a:p>
            <a:endParaRPr lang="es-ES_tradnl"/>
          </a:p>
        </p:txBody>
      </p:sp>
      <p:sp>
        <p:nvSpPr>
          <p:cNvPr id="141327" name="Oval 16"/>
          <p:cNvSpPr>
            <a:spLocks noChangeArrowheads="1"/>
          </p:cNvSpPr>
          <p:nvPr/>
        </p:nvSpPr>
        <p:spPr bwMode="auto">
          <a:xfrm>
            <a:off x="6659563" y="3213100"/>
            <a:ext cx="1441450" cy="1116013"/>
          </a:xfrm>
          <a:prstGeom prst="ellipse">
            <a:avLst/>
          </a:prstGeom>
          <a:noFill/>
          <a:ln w="38100">
            <a:solidFill>
              <a:schemeClr val="tx1"/>
            </a:solidFill>
            <a:round/>
            <a:headEnd/>
            <a:tailEnd/>
          </a:ln>
        </p:spPr>
        <p:txBody>
          <a:bodyPr wrap="none" anchor="ctr"/>
          <a:lstStyle/>
          <a:p>
            <a:endParaRPr lang="es-ES_tradnl"/>
          </a:p>
        </p:txBody>
      </p:sp>
      <p:sp>
        <p:nvSpPr>
          <p:cNvPr id="141328" name="Rectangle 17"/>
          <p:cNvSpPr>
            <a:spLocks noChangeArrowheads="1"/>
          </p:cNvSpPr>
          <p:nvPr/>
        </p:nvSpPr>
        <p:spPr bwMode="auto">
          <a:xfrm>
            <a:off x="3024188" y="3033713"/>
            <a:ext cx="574675" cy="1441450"/>
          </a:xfrm>
          <a:prstGeom prst="rect">
            <a:avLst/>
          </a:prstGeom>
          <a:solidFill>
            <a:srgbClr val="00CCFF"/>
          </a:solidFill>
          <a:ln w="9525" algn="ctr">
            <a:noFill/>
            <a:miter lim="800000"/>
            <a:headEnd/>
            <a:tailEnd/>
          </a:ln>
        </p:spPr>
        <p:txBody>
          <a:bodyPr wrap="none" anchor="ctr"/>
          <a:lstStyle/>
          <a:p>
            <a:endParaRPr lang="es-ES_tradnl"/>
          </a:p>
        </p:txBody>
      </p:sp>
      <p:sp>
        <p:nvSpPr>
          <p:cNvPr id="141329" name="Rectangle 18"/>
          <p:cNvSpPr>
            <a:spLocks noChangeArrowheads="1"/>
          </p:cNvSpPr>
          <p:nvPr/>
        </p:nvSpPr>
        <p:spPr bwMode="auto">
          <a:xfrm>
            <a:off x="3024188" y="1592263"/>
            <a:ext cx="574675" cy="1441450"/>
          </a:xfrm>
          <a:prstGeom prst="rect">
            <a:avLst/>
          </a:prstGeom>
          <a:solidFill>
            <a:srgbClr val="FF0000"/>
          </a:solidFill>
          <a:ln w="9525">
            <a:noFill/>
            <a:miter lim="800000"/>
            <a:headEnd/>
            <a:tailEnd/>
          </a:ln>
        </p:spPr>
        <p:txBody>
          <a:bodyPr wrap="none" anchor="ctr"/>
          <a:lstStyle/>
          <a:p>
            <a:r>
              <a:rPr lang="de-DE" sz="1800">
                <a:latin typeface="Arial" charset="0"/>
              </a:rPr>
              <a:t>m</a:t>
            </a:r>
          </a:p>
        </p:txBody>
      </p:sp>
      <p:sp>
        <p:nvSpPr>
          <p:cNvPr id="141330" name="Rectangle 19"/>
          <p:cNvSpPr>
            <a:spLocks noChangeArrowheads="1"/>
          </p:cNvSpPr>
          <p:nvPr/>
        </p:nvSpPr>
        <p:spPr bwMode="auto">
          <a:xfrm>
            <a:off x="3024188" y="4473575"/>
            <a:ext cx="574675" cy="1441450"/>
          </a:xfrm>
          <a:prstGeom prst="rect">
            <a:avLst/>
          </a:prstGeom>
          <a:solidFill>
            <a:srgbClr val="339966"/>
          </a:solidFill>
          <a:ln w="9525">
            <a:noFill/>
            <a:miter lim="800000"/>
            <a:headEnd/>
            <a:tailEnd/>
          </a:ln>
        </p:spPr>
        <p:txBody>
          <a:bodyPr wrap="none" anchor="ctr"/>
          <a:lstStyle/>
          <a:p>
            <a:r>
              <a:rPr lang="de-DE" sz="1800">
                <a:latin typeface="Arial" charset="0"/>
              </a:rPr>
              <a:t>c</a:t>
            </a:r>
          </a:p>
        </p:txBody>
      </p:sp>
      <p:sp>
        <p:nvSpPr>
          <p:cNvPr id="141331" name="Text Box 20"/>
          <p:cNvSpPr txBox="1">
            <a:spLocks noChangeArrowheads="1"/>
          </p:cNvSpPr>
          <p:nvPr/>
        </p:nvSpPr>
        <p:spPr bwMode="auto">
          <a:xfrm>
            <a:off x="3184525" y="3484563"/>
            <a:ext cx="300038" cy="369887"/>
          </a:xfrm>
          <a:prstGeom prst="rect">
            <a:avLst/>
          </a:prstGeom>
          <a:noFill/>
          <a:ln w="9525">
            <a:noFill/>
            <a:miter lim="800000"/>
            <a:headEnd/>
            <a:tailEnd/>
          </a:ln>
        </p:spPr>
        <p:txBody>
          <a:bodyPr wrap="none">
            <a:spAutoFit/>
          </a:bodyPr>
          <a:lstStyle/>
          <a:p>
            <a:r>
              <a:rPr lang="de-DE" sz="1800">
                <a:latin typeface="Arial" charset="0"/>
              </a:rPr>
              <a:t>v</a:t>
            </a:r>
          </a:p>
        </p:txBody>
      </p:sp>
      <p:sp>
        <p:nvSpPr>
          <p:cNvPr id="141332" name="Rectangle 24"/>
          <p:cNvSpPr>
            <a:spLocks noChangeArrowheads="1"/>
          </p:cNvSpPr>
          <p:nvPr/>
        </p:nvSpPr>
        <p:spPr bwMode="auto">
          <a:xfrm>
            <a:off x="2411413" y="4473575"/>
            <a:ext cx="574675" cy="1441450"/>
          </a:xfrm>
          <a:prstGeom prst="rect">
            <a:avLst/>
          </a:prstGeom>
          <a:solidFill>
            <a:srgbClr val="339966"/>
          </a:solidFill>
          <a:ln w="9525">
            <a:noFill/>
            <a:miter lim="800000"/>
            <a:headEnd/>
            <a:tailEnd/>
          </a:ln>
        </p:spPr>
        <p:txBody>
          <a:bodyPr wrap="none" anchor="ctr"/>
          <a:lstStyle/>
          <a:p>
            <a:r>
              <a:rPr lang="de-DE" sz="1800">
                <a:latin typeface="Arial" charset="0"/>
              </a:rPr>
              <a:t>c</a:t>
            </a:r>
          </a:p>
        </p:txBody>
      </p:sp>
      <p:sp>
        <p:nvSpPr>
          <p:cNvPr id="141333" name="Text Box 25"/>
          <p:cNvSpPr txBox="1">
            <a:spLocks noChangeArrowheads="1"/>
          </p:cNvSpPr>
          <p:nvPr/>
        </p:nvSpPr>
        <p:spPr bwMode="auto">
          <a:xfrm>
            <a:off x="4273550" y="4556125"/>
            <a:ext cx="1593850" cy="1477963"/>
          </a:xfrm>
          <a:prstGeom prst="rect">
            <a:avLst/>
          </a:prstGeom>
          <a:noFill/>
          <a:ln w="9525">
            <a:noFill/>
            <a:miter lim="800000"/>
            <a:headEnd/>
            <a:tailEnd/>
          </a:ln>
        </p:spPr>
        <p:txBody>
          <a:bodyPr>
            <a:spAutoFit/>
          </a:bodyPr>
          <a:lstStyle/>
          <a:p>
            <a:r>
              <a:rPr lang="de-DE" sz="1800">
                <a:latin typeface="Arial" charset="0"/>
              </a:rPr>
              <a:t>konstantes</a:t>
            </a:r>
          </a:p>
          <a:p>
            <a:r>
              <a:rPr lang="de-DE" sz="1800">
                <a:latin typeface="Arial" charset="0"/>
              </a:rPr>
              <a:t>Kapital</a:t>
            </a:r>
          </a:p>
          <a:p>
            <a:r>
              <a:rPr lang="de-DE" sz="1800">
                <a:latin typeface="Arial" charset="0"/>
              </a:rPr>
              <a:t>(fixes und </a:t>
            </a:r>
          </a:p>
          <a:p>
            <a:r>
              <a:rPr lang="de-DE" sz="1800">
                <a:latin typeface="Arial" charset="0"/>
              </a:rPr>
              <a:t>zirkulierendes</a:t>
            </a:r>
          </a:p>
          <a:p>
            <a:r>
              <a:rPr lang="de-DE" sz="1800">
                <a:latin typeface="Arial" charset="0"/>
              </a:rPr>
              <a:t>Kapital)</a:t>
            </a:r>
          </a:p>
        </p:txBody>
      </p:sp>
      <p:sp>
        <p:nvSpPr>
          <p:cNvPr id="141334" name="Text Box 26"/>
          <p:cNvSpPr txBox="1">
            <a:spLocks noChangeArrowheads="1"/>
          </p:cNvSpPr>
          <p:nvPr/>
        </p:nvSpPr>
        <p:spPr bwMode="auto">
          <a:xfrm>
            <a:off x="4518025" y="3284538"/>
            <a:ext cx="1108075" cy="923925"/>
          </a:xfrm>
          <a:prstGeom prst="rect">
            <a:avLst/>
          </a:prstGeom>
          <a:noFill/>
          <a:ln w="9525">
            <a:noFill/>
            <a:miter lim="800000"/>
            <a:headEnd/>
            <a:tailEnd/>
          </a:ln>
        </p:spPr>
        <p:txBody>
          <a:bodyPr wrap="none">
            <a:spAutoFit/>
          </a:bodyPr>
          <a:lstStyle/>
          <a:p>
            <a:r>
              <a:rPr lang="de-DE" sz="1800">
                <a:latin typeface="Arial" charset="0"/>
              </a:rPr>
              <a:t>variables</a:t>
            </a:r>
          </a:p>
          <a:p>
            <a:r>
              <a:rPr lang="de-DE" sz="1800">
                <a:latin typeface="Arial" charset="0"/>
              </a:rPr>
              <a:t>Kapital</a:t>
            </a:r>
          </a:p>
          <a:p>
            <a:r>
              <a:rPr lang="de-DE" sz="1800">
                <a:latin typeface="Arial" charset="0"/>
              </a:rPr>
              <a:t>(Löhne)</a:t>
            </a:r>
          </a:p>
        </p:txBody>
      </p:sp>
      <p:sp>
        <p:nvSpPr>
          <p:cNvPr id="141335" name="Text Box 27"/>
          <p:cNvSpPr txBox="1">
            <a:spLocks noChangeArrowheads="1"/>
          </p:cNvSpPr>
          <p:nvPr/>
        </p:nvSpPr>
        <p:spPr bwMode="auto">
          <a:xfrm>
            <a:off x="4446588" y="2024063"/>
            <a:ext cx="1146175" cy="738187"/>
          </a:xfrm>
          <a:prstGeom prst="rect">
            <a:avLst/>
          </a:prstGeom>
          <a:noFill/>
          <a:ln w="9525">
            <a:noFill/>
            <a:miter lim="800000"/>
            <a:headEnd/>
            <a:tailEnd/>
          </a:ln>
        </p:spPr>
        <p:txBody>
          <a:bodyPr wrap="none">
            <a:spAutoFit/>
          </a:bodyPr>
          <a:lstStyle/>
          <a:p>
            <a:r>
              <a:rPr lang="de-DE" sz="1800">
                <a:latin typeface="Arial" charset="0"/>
              </a:rPr>
              <a:t>Mehrwert</a:t>
            </a:r>
          </a:p>
          <a:p>
            <a:r>
              <a:rPr lang="de-DE" sz="1800">
                <a:latin typeface="Arial" charset="0"/>
              </a:rPr>
              <a:t>(Gewinn</a:t>
            </a:r>
            <a:r>
              <a:rPr lang="de-DE"/>
              <a:t>)</a:t>
            </a:r>
          </a:p>
        </p:txBody>
      </p:sp>
      <p:sp>
        <p:nvSpPr>
          <p:cNvPr id="141336" name="AutoShape 28"/>
          <p:cNvSpPr>
            <a:spLocks/>
          </p:cNvSpPr>
          <p:nvPr/>
        </p:nvSpPr>
        <p:spPr bwMode="auto">
          <a:xfrm>
            <a:off x="3635375" y="1592263"/>
            <a:ext cx="360363" cy="1441450"/>
          </a:xfrm>
          <a:prstGeom prst="rightBrace">
            <a:avLst>
              <a:gd name="adj1" fmla="val 33333"/>
              <a:gd name="adj2" fmla="val 50000"/>
            </a:avLst>
          </a:prstGeom>
          <a:noFill/>
          <a:ln w="9525">
            <a:solidFill>
              <a:schemeClr val="tx1"/>
            </a:solidFill>
            <a:round/>
            <a:headEnd/>
            <a:tailEnd/>
          </a:ln>
        </p:spPr>
        <p:txBody>
          <a:bodyPr wrap="none" anchor="ctr"/>
          <a:lstStyle/>
          <a:p>
            <a:endParaRPr lang="es-ES_tradnl"/>
          </a:p>
        </p:txBody>
      </p:sp>
      <p:sp>
        <p:nvSpPr>
          <p:cNvPr id="141337" name="AutoShape 29"/>
          <p:cNvSpPr>
            <a:spLocks/>
          </p:cNvSpPr>
          <p:nvPr/>
        </p:nvSpPr>
        <p:spPr bwMode="auto">
          <a:xfrm>
            <a:off x="3708400" y="3033713"/>
            <a:ext cx="360363" cy="1441450"/>
          </a:xfrm>
          <a:prstGeom prst="rightBrace">
            <a:avLst>
              <a:gd name="adj1" fmla="val 33333"/>
              <a:gd name="adj2" fmla="val 50000"/>
            </a:avLst>
          </a:prstGeom>
          <a:noFill/>
          <a:ln w="9525">
            <a:solidFill>
              <a:schemeClr val="tx1"/>
            </a:solidFill>
            <a:round/>
            <a:headEnd/>
            <a:tailEnd/>
          </a:ln>
        </p:spPr>
        <p:txBody>
          <a:bodyPr wrap="none" anchor="ctr"/>
          <a:lstStyle/>
          <a:p>
            <a:endParaRPr lang="es-ES_tradnl"/>
          </a:p>
        </p:txBody>
      </p:sp>
      <p:sp>
        <p:nvSpPr>
          <p:cNvPr id="141338" name="AutoShape 30"/>
          <p:cNvSpPr>
            <a:spLocks/>
          </p:cNvSpPr>
          <p:nvPr/>
        </p:nvSpPr>
        <p:spPr bwMode="auto">
          <a:xfrm>
            <a:off x="3743325" y="4473575"/>
            <a:ext cx="360363" cy="1441450"/>
          </a:xfrm>
          <a:prstGeom prst="rightBrace">
            <a:avLst>
              <a:gd name="adj1" fmla="val 33333"/>
              <a:gd name="adj2" fmla="val 50000"/>
            </a:avLst>
          </a:prstGeom>
          <a:noFill/>
          <a:ln w="9525">
            <a:solidFill>
              <a:schemeClr val="tx1"/>
            </a:solidFill>
            <a:round/>
            <a:headEnd/>
            <a:tailEnd/>
          </a:ln>
        </p:spPr>
        <p:txBody>
          <a:bodyPr wrap="none" anchor="ctr"/>
          <a:lstStyle/>
          <a:p>
            <a:endParaRPr lang="es-ES_tradnl"/>
          </a:p>
        </p:txBody>
      </p:sp>
      <p:sp>
        <p:nvSpPr>
          <p:cNvPr id="141339" name="Oval 31"/>
          <p:cNvSpPr>
            <a:spLocks noChangeArrowheads="1"/>
          </p:cNvSpPr>
          <p:nvPr/>
        </p:nvSpPr>
        <p:spPr bwMode="auto">
          <a:xfrm>
            <a:off x="4321175" y="1773238"/>
            <a:ext cx="1403350" cy="1116012"/>
          </a:xfrm>
          <a:prstGeom prst="ellipse">
            <a:avLst/>
          </a:prstGeom>
          <a:noFill/>
          <a:ln w="38100">
            <a:solidFill>
              <a:srgbClr val="FF0000"/>
            </a:solidFill>
            <a:round/>
            <a:headEnd/>
            <a:tailEnd/>
          </a:ln>
        </p:spPr>
        <p:txBody>
          <a:bodyPr wrap="none" anchor="ctr"/>
          <a:lstStyle/>
          <a:p>
            <a:endParaRPr lang="es-ES_tradnl"/>
          </a:p>
        </p:txBody>
      </p:sp>
      <p:sp>
        <p:nvSpPr>
          <p:cNvPr id="141340" name="Oval 33"/>
          <p:cNvSpPr>
            <a:spLocks noChangeArrowheads="1"/>
          </p:cNvSpPr>
          <p:nvPr/>
        </p:nvSpPr>
        <p:spPr bwMode="auto">
          <a:xfrm>
            <a:off x="4319588" y="3176588"/>
            <a:ext cx="1403350" cy="1116012"/>
          </a:xfrm>
          <a:prstGeom prst="ellipse">
            <a:avLst/>
          </a:prstGeom>
          <a:noFill/>
          <a:ln w="38100">
            <a:solidFill>
              <a:srgbClr val="00CCFF"/>
            </a:solidFill>
            <a:round/>
            <a:headEnd/>
            <a:tailEnd/>
          </a:ln>
        </p:spPr>
        <p:txBody>
          <a:bodyPr wrap="none" anchor="ctr"/>
          <a:lstStyle/>
          <a:p>
            <a:endParaRPr lang="es-ES_tradnl"/>
          </a:p>
        </p:txBody>
      </p:sp>
      <p:sp>
        <p:nvSpPr>
          <p:cNvPr id="141341" name="Oval 34"/>
          <p:cNvSpPr>
            <a:spLocks noChangeArrowheads="1"/>
          </p:cNvSpPr>
          <p:nvPr/>
        </p:nvSpPr>
        <p:spPr bwMode="auto">
          <a:xfrm>
            <a:off x="4211638" y="4365625"/>
            <a:ext cx="1620837" cy="1908175"/>
          </a:xfrm>
          <a:prstGeom prst="ellipse">
            <a:avLst/>
          </a:prstGeom>
          <a:noFill/>
          <a:ln w="38100">
            <a:solidFill>
              <a:srgbClr val="339966"/>
            </a:solidFill>
            <a:round/>
            <a:headEnd/>
            <a:tailEnd/>
          </a:ln>
        </p:spPr>
        <p:txBody>
          <a:bodyPr wrap="none" anchor="ctr"/>
          <a:lstStyle/>
          <a:p>
            <a:endParaRPr lang="es-ES_tradnl"/>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0" y="274638"/>
            <a:ext cx="9144000" cy="1143000"/>
          </a:xfrm>
        </p:spPr>
        <p:txBody>
          <a:bodyPr/>
          <a:lstStyle/>
          <a:p>
            <a:pPr eaLnBrk="1" hangingPunct="1"/>
            <a:r>
              <a:rPr lang="de-DE" smtClean="0"/>
              <a:t>Drei zentrale </a:t>
            </a:r>
            <a:br>
              <a:rPr lang="de-DE" smtClean="0"/>
            </a:br>
            <a:r>
              <a:rPr lang="de-DE" smtClean="0"/>
              <a:t>ökonomische Kenngrößen </a:t>
            </a:r>
          </a:p>
        </p:txBody>
      </p:sp>
      <p:sp>
        <p:nvSpPr>
          <p:cNvPr id="142339" name="Rectangle 3"/>
          <p:cNvSpPr>
            <a:spLocks noChangeArrowheads="1"/>
          </p:cNvSpPr>
          <p:nvPr/>
        </p:nvSpPr>
        <p:spPr bwMode="auto">
          <a:xfrm>
            <a:off x="2413000" y="1592263"/>
            <a:ext cx="574675" cy="1441450"/>
          </a:xfrm>
          <a:prstGeom prst="rect">
            <a:avLst/>
          </a:prstGeom>
          <a:solidFill>
            <a:srgbClr val="FF6600"/>
          </a:solidFill>
          <a:ln w="9525">
            <a:noFill/>
            <a:miter lim="800000"/>
            <a:headEnd/>
            <a:tailEnd/>
          </a:ln>
        </p:spPr>
        <p:txBody>
          <a:bodyPr wrap="none" anchor="ctr"/>
          <a:lstStyle/>
          <a:p>
            <a:endParaRPr lang="es-ES_tradnl"/>
          </a:p>
        </p:txBody>
      </p:sp>
      <p:sp>
        <p:nvSpPr>
          <p:cNvPr id="142340" name="Rectangle 4"/>
          <p:cNvSpPr>
            <a:spLocks noChangeArrowheads="1"/>
          </p:cNvSpPr>
          <p:nvPr/>
        </p:nvSpPr>
        <p:spPr bwMode="auto">
          <a:xfrm>
            <a:off x="2411413" y="3033713"/>
            <a:ext cx="574675" cy="1441450"/>
          </a:xfrm>
          <a:prstGeom prst="rect">
            <a:avLst/>
          </a:prstGeom>
          <a:solidFill>
            <a:srgbClr val="FF6600"/>
          </a:solidFill>
          <a:ln w="9525" algn="ctr">
            <a:noFill/>
            <a:miter lim="800000"/>
            <a:headEnd/>
            <a:tailEnd/>
          </a:ln>
        </p:spPr>
        <p:txBody>
          <a:bodyPr wrap="none" anchor="ctr"/>
          <a:lstStyle/>
          <a:p>
            <a:endParaRPr lang="es-ES_tradnl"/>
          </a:p>
        </p:txBody>
      </p:sp>
      <p:sp>
        <p:nvSpPr>
          <p:cNvPr id="142341" name="Rectangle 5"/>
          <p:cNvSpPr>
            <a:spLocks noChangeArrowheads="1"/>
          </p:cNvSpPr>
          <p:nvPr/>
        </p:nvSpPr>
        <p:spPr bwMode="auto">
          <a:xfrm>
            <a:off x="2413000" y="4473575"/>
            <a:ext cx="574675" cy="1441450"/>
          </a:xfrm>
          <a:prstGeom prst="rect">
            <a:avLst/>
          </a:prstGeom>
          <a:solidFill>
            <a:srgbClr val="339966"/>
          </a:solidFill>
          <a:ln w="9525">
            <a:noFill/>
            <a:miter lim="800000"/>
            <a:headEnd/>
            <a:tailEnd/>
          </a:ln>
        </p:spPr>
        <p:txBody>
          <a:bodyPr wrap="none" anchor="ctr"/>
          <a:lstStyle/>
          <a:p>
            <a:endParaRPr lang="es-ES_tradnl"/>
          </a:p>
        </p:txBody>
      </p:sp>
      <p:sp>
        <p:nvSpPr>
          <p:cNvPr id="142342" name="AutoShape 6"/>
          <p:cNvSpPr>
            <a:spLocks/>
          </p:cNvSpPr>
          <p:nvPr/>
        </p:nvSpPr>
        <p:spPr bwMode="auto">
          <a:xfrm>
            <a:off x="1979613" y="1592263"/>
            <a:ext cx="360362" cy="2844800"/>
          </a:xfrm>
          <a:prstGeom prst="leftBrace">
            <a:avLst>
              <a:gd name="adj1" fmla="val 65786"/>
              <a:gd name="adj2" fmla="val 50000"/>
            </a:avLst>
          </a:prstGeom>
          <a:noFill/>
          <a:ln w="9525">
            <a:solidFill>
              <a:schemeClr val="tx1"/>
            </a:solidFill>
            <a:round/>
            <a:headEnd/>
            <a:tailEnd/>
          </a:ln>
        </p:spPr>
        <p:txBody>
          <a:bodyPr wrap="none" anchor="ctr"/>
          <a:lstStyle/>
          <a:p>
            <a:endParaRPr lang="es-ES_tradnl"/>
          </a:p>
        </p:txBody>
      </p:sp>
      <p:sp>
        <p:nvSpPr>
          <p:cNvPr id="142343" name="AutoShape 7"/>
          <p:cNvSpPr>
            <a:spLocks/>
          </p:cNvSpPr>
          <p:nvPr/>
        </p:nvSpPr>
        <p:spPr bwMode="auto">
          <a:xfrm>
            <a:off x="1979613" y="4473575"/>
            <a:ext cx="360362" cy="1439863"/>
          </a:xfrm>
          <a:prstGeom prst="leftBrace">
            <a:avLst>
              <a:gd name="adj1" fmla="val 33297"/>
              <a:gd name="adj2" fmla="val 50000"/>
            </a:avLst>
          </a:prstGeom>
          <a:noFill/>
          <a:ln w="9525">
            <a:solidFill>
              <a:schemeClr val="tx1"/>
            </a:solidFill>
            <a:round/>
            <a:headEnd/>
            <a:tailEnd/>
          </a:ln>
        </p:spPr>
        <p:txBody>
          <a:bodyPr wrap="none" anchor="ctr"/>
          <a:lstStyle/>
          <a:p>
            <a:endParaRPr lang="es-ES_tradnl"/>
          </a:p>
        </p:txBody>
      </p:sp>
      <p:sp>
        <p:nvSpPr>
          <p:cNvPr id="142344" name="Text Box 8"/>
          <p:cNvSpPr txBox="1">
            <a:spLocks noChangeArrowheads="1"/>
          </p:cNvSpPr>
          <p:nvPr/>
        </p:nvSpPr>
        <p:spPr bwMode="auto">
          <a:xfrm>
            <a:off x="179388" y="2276475"/>
            <a:ext cx="1728787" cy="1477963"/>
          </a:xfrm>
          <a:prstGeom prst="rect">
            <a:avLst/>
          </a:prstGeom>
          <a:noFill/>
          <a:ln w="9525">
            <a:noFill/>
            <a:miter lim="800000"/>
            <a:headEnd/>
            <a:tailEnd/>
          </a:ln>
        </p:spPr>
        <p:txBody>
          <a:bodyPr>
            <a:spAutoFit/>
          </a:bodyPr>
          <a:lstStyle/>
          <a:p>
            <a:r>
              <a:rPr lang="de-DE" sz="1800">
                <a:latin typeface="Arial" charset="0"/>
              </a:rPr>
              <a:t>neu </a:t>
            </a:r>
          </a:p>
          <a:p>
            <a:r>
              <a:rPr lang="de-DE" sz="1800">
                <a:latin typeface="Arial" charset="0"/>
              </a:rPr>
              <a:t>geschaffener Wert</a:t>
            </a:r>
          </a:p>
          <a:p>
            <a:r>
              <a:rPr lang="de-DE" sz="1800">
                <a:latin typeface="Arial" charset="0"/>
              </a:rPr>
              <a:t>(lebendige </a:t>
            </a:r>
          </a:p>
          <a:p>
            <a:r>
              <a:rPr lang="de-DE" sz="1800">
                <a:latin typeface="Arial" charset="0"/>
              </a:rPr>
              <a:t>Arbeit)</a:t>
            </a:r>
          </a:p>
        </p:txBody>
      </p:sp>
      <p:sp>
        <p:nvSpPr>
          <p:cNvPr id="142345" name="Oval 9"/>
          <p:cNvSpPr>
            <a:spLocks noChangeArrowheads="1"/>
          </p:cNvSpPr>
          <p:nvPr/>
        </p:nvSpPr>
        <p:spPr bwMode="auto">
          <a:xfrm>
            <a:off x="179388" y="1773238"/>
            <a:ext cx="1692275" cy="2339975"/>
          </a:xfrm>
          <a:prstGeom prst="ellipse">
            <a:avLst/>
          </a:prstGeom>
          <a:noFill/>
          <a:ln w="38100">
            <a:solidFill>
              <a:srgbClr val="FF6600"/>
            </a:solidFill>
            <a:round/>
            <a:headEnd/>
            <a:tailEnd/>
          </a:ln>
        </p:spPr>
        <p:txBody>
          <a:bodyPr wrap="none" anchor="ctr"/>
          <a:lstStyle/>
          <a:p>
            <a:endParaRPr lang="es-ES_tradnl"/>
          </a:p>
        </p:txBody>
      </p:sp>
      <p:sp>
        <p:nvSpPr>
          <p:cNvPr id="142346" name="Text Box 10"/>
          <p:cNvSpPr txBox="1">
            <a:spLocks noChangeArrowheads="1"/>
          </p:cNvSpPr>
          <p:nvPr/>
        </p:nvSpPr>
        <p:spPr bwMode="auto">
          <a:xfrm>
            <a:off x="2555875" y="2889250"/>
            <a:ext cx="312738" cy="369888"/>
          </a:xfrm>
          <a:prstGeom prst="rect">
            <a:avLst/>
          </a:prstGeom>
          <a:noFill/>
          <a:ln w="9525">
            <a:noFill/>
            <a:miter lim="800000"/>
            <a:headEnd/>
            <a:tailEnd/>
          </a:ln>
        </p:spPr>
        <p:txBody>
          <a:bodyPr wrap="none">
            <a:spAutoFit/>
          </a:bodyPr>
          <a:lstStyle/>
          <a:p>
            <a:r>
              <a:rPr lang="de-DE" sz="1800">
                <a:latin typeface="Arial" charset="0"/>
              </a:rPr>
              <a:t>n</a:t>
            </a:r>
          </a:p>
        </p:txBody>
      </p:sp>
      <p:sp>
        <p:nvSpPr>
          <p:cNvPr id="142347" name="Text Box 11"/>
          <p:cNvSpPr txBox="1">
            <a:spLocks noChangeArrowheads="1"/>
          </p:cNvSpPr>
          <p:nvPr/>
        </p:nvSpPr>
        <p:spPr bwMode="auto">
          <a:xfrm>
            <a:off x="215900" y="4651375"/>
            <a:ext cx="1728788" cy="1200150"/>
          </a:xfrm>
          <a:prstGeom prst="rect">
            <a:avLst/>
          </a:prstGeom>
          <a:noFill/>
          <a:ln w="9525">
            <a:noFill/>
            <a:miter lim="800000"/>
            <a:headEnd/>
            <a:tailEnd/>
          </a:ln>
        </p:spPr>
        <p:txBody>
          <a:bodyPr>
            <a:spAutoFit/>
          </a:bodyPr>
          <a:lstStyle/>
          <a:p>
            <a:r>
              <a:rPr lang="de-DE" sz="1800">
                <a:latin typeface="Arial" charset="0"/>
              </a:rPr>
              <a:t>übertragener Wert</a:t>
            </a:r>
          </a:p>
          <a:p>
            <a:r>
              <a:rPr lang="de-DE" sz="1800">
                <a:latin typeface="Arial" charset="0"/>
              </a:rPr>
              <a:t>(vorgetane </a:t>
            </a:r>
          </a:p>
          <a:p>
            <a:r>
              <a:rPr lang="de-DE" sz="1800">
                <a:latin typeface="Arial" charset="0"/>
              </a:rPr>
              <a:t>Arbeit)</a:t>
            </a:r>
          </a:p>
        </p:txBody>
      </p:sp>
      <p:sp>
        <p:nvSpPr>
          <p:cNvPr id="142348" name="Oval 13"/>
          <p:cNvSpPr>
            <a:spLocks noChangeArrowheads="1"/>
          </p:cNvSpPr>
          <p:nvPr/>
        </p:nvSpPr>
        <p:spPr bwMode="auto">
          <a:xfrm>
            <a:off x="250825" y="4400550"/>
            <a:ext cx="1620838" cy="1512888"/>
          </a:xfrm>
          <a:prstGeom prst="ellipse">
            <a:avLst/>
          </a:prstGeom>
          <a:noFill/>
          <a:ln w="38100">
            <a:solidFill>
              <a:srgbClr val="99CC00"/>
            </a:solidFill>
            <a:round/>
            <a:headEnd/>
            <a:tailEnd/>
          </a:ln>
        </p:spPr>
        <p:txBody>
          <a:bodyPr wrap="none" anchor="ctr"/>
          <a:lstStyle/>
          <a:p>
            <a:endParaRPr lang="es-ES_tradnl"/>
          </a:p>
        </p:txBody>
      </p:sp>
      <p:sp>
        <p:nvSpPr>
          <p:cNvPr id="142349" name="Rectangle 16"/>
          <p:cNvSpPr>
            <a:spLocks noChangeArrowheads="1"/>
          </p:cNvSpPr>
          <p:nvPr/>
        </p:nvSpPr>
        <p:spPr bwMode="auto">
          <a:xfrm>
            <a:off x="3024188" y="3033713"/>
            <a:ext cx="574675" cy="1441450"/>
          </a:xfrm>
          <a:prstGeom prst="rect">
            <a:avLst/>
          </a:prstGeom>
          <a:solidFill>
            <a:srgbClr val="00CCFF"/>
          </a:solidFill>
          <a:ln w="9525" algn="ctr">
            <a:noFill/>
            <a:miter lim="800000"/>
            <a:headEnd/>
            <a:tailEnd/>
          </a:ln>
        </p:spPr>
        <p:txBody>
          <a:bodyPr wrap="none" anchor="ctr"/>
          <a:lstStyle/>
          <a:p>
            <a:endParaRPr lang="es-ES_tradnl"/>
          </a:p>
        </p:txBody>
      </p:sp>
      <p:sp>
        <p:nvSpPr>
          <p:cNvPr id="142350" name="Rectangle 17"/>
          <p:cNvSpPr>
            <a:spLocks noChangeArrowheads="1"/>
          </p:cNvSpPr>
          <p:nvPr/>
        </p:nvSpPr>
        <p:spPr bwMode="auto">
          <a:xfrm>
            <a:off x="3024188" y="1592263"/>
            <a:ext cx="574675" cy="1441450"/>
          </a:xfrm>
          <a:prstGeom prst="rect">
            <a:avLst/>
          </a:prstGeom>
          <a:solidFill>
            <a:srgbClr val="FF0000"/>
          </a:solidFill>
          <a:ln w="9525">
            <a:noFill/>
            <a:miter lim="800000"/>
            <a:headEnd/>
            <a:tailEnd/>
          </a:ln>
        </p:spPr>
        <p:txBody>
          <a:bodyPr wrap="none" anchor="ctr"/>
          <a:lstStyle/>
          <a:p>
            <a:r>
              <a:rPr lang="de-DE" sz="1800">
                <a:latin typeface="Arial" charset="0"/>
              </a:rPr>
              <a:t>m</a:t>
            </a:r>
          </a:p>
        </p:txBody>
      </p:sp>
      <p:sp>
        <p:nvSpPr>
          <p:cNvPr id="142351" name="Rectangle 18"/>
          <p:cNvSpPr>
            <a:spLocks noChangeArrowheads="1"/>
          </p:cNvSpPr>
          <p:nvPr/>
        </p:nvSpPr>
        <p:spPr bwMode="auto">
          <a:xfrm>
            <a:off x="3024188" y="4473575"/>
            <a:ext cx="574675" cy="1441450"/>
          </a:xfrm>
          <a:prstGeom prst="rect">
            <a:avLst/>
          </a:prstGeom>
          <a:solidFill>
            <a:srgbClr val="339966"/>
          </a:solidFill>
          <a:ln w="9525">
            <a:noFill/>
            <a:miter lim="800000"/>
            <a:headEnd/>
            <a:tailEnd/>
          </a:ln>
        </p:spPr>
        <p:txBody>
          <a:bodyPr wrap="none" anchor="ctr"/>
          <a:lstStyle/>
          <a:p>
            <a:r>
              <a:rPr lang="de-DE" sz="1800">
                <a:latin typeface="Arial" charset="0"/>
              </a:rPr>
              <a:t>c</a:t>
            </a:r>
          </a:p>
        </p:txBody>
      </p:sp>
      <p:sp>
        <p:nvSpPr>
          <p:cNvPr id="142352" name="Text Box 19"/>
          <p:cNvSpPr txBox="1">
            <a:spLocks noChangeArrowheads="1"/>
          </p:cNvSpPr>
          <p:nvPr/>
        </p:nvSpPr>
        <p:spPr bwMode="auto">
          <a:xfrm>
            <a:off x="3184525" y="3484563"/>
            <a:ext cx="300038" cy="369887"/>
          </a:xfrm>
          <a:prstGeom prst="rect">
            <a:avLst/>
          </a:prstGeom>
          <a:noFill/>
          <a:ln w="9525">
            <a:noFill/>
            <a:miter lim="800000"/>
            <a:headEnd/>
            <a:tailEnd/>
          </a:ln>
        </p:spPr>
        <p:txBody>
          <a:bodyPr wrap="none">
            <a:spAutoFit/>
          </a:bodyPr>
          <a:lstStyle/>
          <a:p>
            <a:r>
              <a:rPr lang="de-DE" sz="1800">
                <a:latin typeface="Arial" charset="0"/>
              </a:rPr>
              <a:t>v</a:t>
            </a:r>
          </a:p>
        </p:txBody>
      </p:sp>
      <p:sp>
        <p:nvSpPr>
          <p:cNvPr id="142353" name="Rectangle 20"/>
          <p:cNvSpPr>
            <a:spLocks noChangeArrowheads="1"/>
          </p:cNvSpPr>
          <p:nvPr/>
        </p:nvSpPr>
        <p:spPr bwMode="auto">
          <a:xfrm>
            <a:off x="2411413" y="4473575"/>
            <a:ext cx="574675" cy="1441450"/>
          </a:xfrm>
          <a:prstGeom prst="rect">
            <a:avLst/>
          </a:prstGeom>
          <a:solidFill>
            <a:srgbClr val="339966"/>
          </a:solidFill>
          <a:ln w="9525">
            <a:noFill/>
            <a:miter lim="800000"/>
            <a:headEnd/>
            <a:tailEnd/>
          </a:ln>
        </p:spPr>
        <p:txBody>
          <a:bodyPr wrap="none" anchor="ctr"/>
          <a:lstStyle/>
          <a:p>
            <a:r>
              <a:rPr lang="de-DE" sz="1800">
                <a:latin typeface="Arial" charset="0"/>
              </a:rPr>
              <a:t>c</a:t>
            </a:r>
          </a:p>
        </p:txBody>
      </p:sp>
      <p:sp>
        <p:nvSpPr>
          <p:cNvPr id="142354" name="Text Box 21"/>
          <p:cNvSpPr txBox="1">
            <a:spLocks noChangeArrowheads="1"/>
          </p:cNvSpPr>
          <p:nvPr/>
        </p:nvSpPr>
        <p:spPr bwMode="auto">
          <a:xfrm>
            <a:off x="4273550" y="4556125"/>
            <a:ext cx="1593850" cy="1477963"/>
          </a:xfrm>
          <a:prstGeom prst="rect">
            <a:avLst/>
          </a:prstGeom>
          <a:noFill/>
          <a:ln w="9525">
            <a:noFill/>
            <a:miter lim="800000"/>
            <a:headEnd/>
            <a:tailEnd/>
          </a:ln>
        </p:spPr>
        <p:txBody>
          <a:bodyPr>
            <a:spAutoFit/>
          </a:bodyPr>
          <a:lstStyle/>
          <a:p>
            <a:r>
              <a:rPr lang="de-DE" sz="1800">
                <a:latin typeface="Arial" charset="0"/>
              </a:rPr>
              <a:t>konstantes</a:t>
            </a:r>
          </a:p>
          <a:p>
            <a:r>
              <a:rPr lang="de-DE" sz="1800">
                <a:latin typeface="Arial" charset="0"/>
              </a:rPr>
              <a:t>Kapital</a:t>
            </a:r>
          </a:p>
          <a:p>
            <a:r>
              <a:rPr lang="de-DE" sz="1800">
                <a:latin typeface="Arial" charset="0"/>
              </a:rPr>
              <a:t>(fixes und </a:t>
            </a:r>
          </a:p>
          <a:p>
            <a:r>
              <a:rPr lang="de-DE" sz="1800">
                <a:latin typeface="Arial" charset="0"/>
              </a:rPr>
              <a:t>zirkulierendes</a:t>
            </a:r>
          </a:p>
          <a:p>
            <a:r>
              <a:rPr lang="de-DE" sz="1800">
                <a:latin typeface="Arial" charset="0"/>
              </a:rPr>
              <a:t>Kapital)</a:t>
            </a:r>
          </a:p>
        </p:txBody>
      </p:sp>
      <p:sp>
        <p:nvSpPr>
          <p:cNvPr id="142355" name="Text Box 22"/>
          <p:cNvSpPr txBox="1">
            <a:spLocks noChangeArrowheads="1"/>
          </p:cNvSpPr>
          <p:nvPr/>
        </p:nvSpPr>
        <p:spPr bwMode="auto">
          <a:xfrm>
            <a:off x="4518025" y="3284538"/>
            <a:ext cx="1108075" cy="923925"/>
          </a:xfrm>
          <a:prstGeom prst="rect">
            <a:avLst/>
          </a:prstGeom>
          <a:noFill/>
          <a:ln w="9525">
            <a:noFill/>
            <a:miter lim="800000"/>
            <a:headEnd/>
            <a:tailEnd/>
          </a:ln>
        </p:spPr>
        <p:txBody>
          <a:bodyPr wrap="none">
            <a:spAutoFit/>
          </a:bodyPr>
          <a:lstStyle/>
          <a:p>
            <a:r>
              <a:rPr lang="de-DE" sz="1800">
                <a:latin typeface="Arial" charset="0"/>
              </a:rPr>
              <a:t>variables</a:t>
            </a:r>
          </a:p>
          <a:p>
            <a:r>
              <a:rPr lang="de-DE" sz="1800">
                <a:latin typeface="Arial" charset="0"/>
              </a:rPr>
              <a:t>Kapital</a:t>
            </a:r>
          </a:p>
          <a:p>
            <a:r>
              <a:rPr lang="de-DE" sz="1800">
                <a:latin typeface="Arial" charset="0"/>
              </a:rPr>
              <a:t>(Löhne)</a:t>
            </a:r>
          </a:p>
        </p:txBody>
      </p:sp>
      <p:sp>
        <p:nvSpPr>
          <p:cNvPr id="142356" name="Text Box 23"/>
          <p:cNvSpPr txBox="1">
            <a:spLocks noChangeArrowheads="1"/>
          </p:cNvSpPr>
          <p:nvPr/>
        </p:nvSpPr>
        <p:spPr bwMode="auto">
          <a:xfrm>
            <a:off x="4446588" y="2024063"/>
            <a:ext cx="1146175" cy="646112"/>
          </a:xfrm>
          <a:prstGeom prst="rect">
            <a:avLst/>
          </a:prstGeom>
          <a:noFill/>
          <a:ln w="9525">
            <a:noFill/>
            <a:miter lim="800000"/>
            <a:headEnd/>
            <a:tailEnd/>
          </a:ln>
        </p:spPr>
        <p:txBody>
          <a:bodyPr wrap="none">
            <a:spAutoFit/>
          </a:bodyPr>
          <a:lstStyle/>
          <a:p>
            <a:r>
              <a:rPr lang="de-DE" sz="1800">
                <a:latin typeface="Arial" charset="0"/>
              </a:rPr>
              <a:t>Mehrwert</a:t>
            </a:r>
          </a:p>
          <a:p>
            <a:r>
              <a:rPr lang="de-DE" sz="1800">
                <a:latin typeface="Arial" charset="0"/>
              </a:rPr>
              <a:t>(Gewinn)</a:t>
            </a:r>
          </a:p>
        </p:txBody>
      </p:sp>
      <p:sp>
        <p:nvSpPr>
          <p:cNvPr id="142357" name="AutoShape 24"/>
          <p:cNvSpPr>
            <a:spLocks/>
          </p:cNvSpPr>
          <p:nvPr/>
        </p:nvSpPr>
        <p:spPr bwMode="auto">
          <a:xfrm>
            <a:off x="3635375" y="1592263"/>
            <a:ext cx="360363" cy="1441450"/>
          </a:xfrm>
          <a:prstGeom prst="rightBrace">
            <a:avLst>
              <a:gd name="adj1" fmla="val 33333"/>
              <a:gd name="adj2" fmla="val 50000"/>
            </a:avLst>
          </a:prstGeom>
          <a:noFill/>
          <a:ln w="9525">
            <a:solidFill>
              <a:schemeClr val="tx1"/>
            </a:solidFill>
            <a:round/>
            <a:headEnd/>
            <a:tailEnd/>
          </a:ln>
        </p:spPr>
        <p:txBody>
          <a:bodyPr wrap="none" anchor="ctr"/>
          <a:lstStyle/>
          <a:p>
            <a:endParaRPr lang="es-ES_tradnl"/>
          </a:p>
        </p:txBody>
      </p:sp>
      <p:sp>
        <p:nvSpPr>
          <p:cNvPr id="142358" name="AutoShape 25"/>
          <p:cNvSpPr>
            <a:spLocks/>
          </p:cNvSpPr>
          <p:nvPr/>
        </p:nvSpPr>
        <p:spPr bwMode="auto">
          <a:xfrm>
            <a:off x="3708400" y="3033713"/>
            <a:ext cx="360363" cy="1441450"/>
          </a:xfrm>
          <a:prstGeom prst="rightBrace">
            <a:avLst>
              <a:gd name="adj1" fmla="val 33333"/>
              <a:gd name="adj2" fmla="val 50000"/>
            </a:avLst>
          </a:prstGeom>
          <a:noFill/>
          <a:ln w="9525">
            <a:solidFill>
              <a:schemeClr val="tx1"/>
            </a:solidFill>
            <a:round/>
            <a:headEnd/>
            <a:tailEnd/>
          </a:ln>
        </p:spPr>
        <p:txBody>
          <a:bodyPr wrap="none" anchor="ctr"/>
          <a:lstStyle/>
          <a:p>
            <a:endParaRPr lang="es-ES_tradnl"/>
          </a:p>
        </p:txBody>
      </p:sp>
      <p:sp>
        <p:nvSpPr>
          <p:cNvPr id="142359" name="AutoShape 26"/>
          <p:cNvSpPr>
            <a:spLocks/>
          </p:cNvSpPr>
          <p:nvPr/>
        </p:nvSpPr>
        <p:spPr bwMode="auto">
          <a:xfrm>
            <a:off x="3743325" y="4473575"/>
            <a:ext cx="360363" cy="1441450"/>
          </a:xfrm>
          <a:prstGeom prst="rightBrace">
            <a:avLst>
              <a:gd name="adj1" fmla="val 33333"/>
              <a:gd name="adj2" fmla="val 50000"/>
            </a:avLst>
          </a:prstGeom>
          <a:noFill/>
          <a:ln w="9525">
            <a:solidFill>
              <a:schemeClr val="tx1"/>
            </a:solidFill>
            <a:round/>
            <a:headEnd/>
            <a:tailEnd/>
          </a:ln>
        </p:spPr>
        <p:txBody>
          <a:bodyPr wrap="none" anchor="ctr"/>
          <a:lstStyle/>
          <a:p>
            <a:endParaRPr lang="es-ES_tradnl"/>
          </a:p>
        </p:txBody>
      </p:sp>
      <p:sp>
        <p:nvSpPr>
          <p:cNvPr id="142360" name="Oval 27"/>
          <p:cNvSpPr>
            <a:spLocks noChangeArrowheads="1"/>
          </p:cNvSpPr>
          <p:nvPr/>
        </p:nvSpPr>
        <p:spPr bwMode="auto">
          <a:xfrm>
            <a:off x="4321175" y="1773238"/>
            <a:ext cx="1403350" cy="1116012"/>
          </a:xfrm>
          <a:prstGeom prst="ellipse">
            <a:avLst/>
          </a:prstGeom>
          <a:noFill/>
          <a:ln w="38100">
            <a:solidFill>
              <a:srgbClr val="FF0000"/>
            </a:solidFill>
            <a:round/>
            <a:headEnd/>
            <a:tailEnd/>
          </a:ln>
        </p:spPr>
        <p:txBody>
          <a:bodyPr wrap="none" anchor="ctr"/>
          <a:lstStyle/>
          <a:p>
            <a:endParaRPr lang="es-ES_tradnl"/>
          </a:p>
        </p:txBody>
      </p:sp>
      <p:sp>
        <p:nvSpPr>
          <p:cNvPr id="142361" name="Oval 28"/>
          <p:cNvSpPr>
            <a:spLocks noChangeArrowheads="1"/>
          </p:cNvSpPr>
          <p:nvPr/>
        </p:nvSpPr>
        <p:spPr bwMode="auto">
          <a:xfrm>
            <a:off x="4319588" y="3176588"/>
            <a:ext cx="1403350" cy="1116012"/>
          </a:xfrm>
          <a:prstGeom prst="ellipse">
            <a:avLst/>
          </a:prstGeom>
          <a:noFill/>
          <a:ln w="38100">
            <a:solidFill>
              <a:srgbClr val="00CCFF"/>
            </a:solidFill>
            <a:round/>
            <a:headEnd/>
            <a:tailEnd/>
          </a:ln>
        </p:spPr>
        <p:txBody>
          <a:bodyPr wrap="none" anchor="ctr"/>
          <a:lstStyle/>
          <a:p>
            <a:endParaRPr lang="es-ES_tradnl"/>
          </a:p>
        </p:txBody>
      </p:sp>
      <p:sp>
        <p:nvSpPr>
          <p:cNvPr id="142362" name="Oval 29"/>
          <p:cNvSpPr>
            <a:spLocks noChangeArrowheads="1"/>
          </p:cNvSpPr>
          <p:nvPr/>
        </p:nvSpPr>
        <p:spPr bwMode="auto">
          <a:xfrm>
            <a:off x="4211638" y="4365625"/>
            <a:ext cx="1620837" cy="1908175"/>
          </a:xfrm>
          <a:prstGeom prst="ellipse">
            <a:avLst/>
          </a:prstGeom>
          <a:noFill/>
          <a:ln w="38100">
            <a:solidFill>
              <a:srgbClr val="339966"/>
            </a:solidFill>
            <a:round/>
            <a:headEnd/>
            <a:tailEnd/>
          </a:ln>
        </p:spPr>
        <p:txBody>
          <a:bodyPr wrap="none" anchor="ctr"/>
          <a:lstStyle/>
          <a:p>
            <a:endParaRPr lang="es-ES_tradnl"/>
          </a:p>
        </p:txBody>
      </p:sp>
      <p:sp>
        <p:nvSpPr>
          <p:cNvPr id="142363" name="Text Box 30"/>
          <p:cNvSpPr txBox="1">
            <a:spLocks noChangeArrowheads="1"/>
          </p:cNvSpPr>
          <p:nvPr/>
        </p:nvSpPr>
        <p:spPr bwMode="auto">
          <a:xfrm>
            <a:off x="6467475" y="1628775"/>
            <a:ext cx="2317750" cy="4524375"/>
          </a:xfrm>
          <a:prstGeom prst="rect">
            <a:avLst/>
          </a:prstGeom>
          <a:noFill/>
          <a:ln w="9525">
            <a:noFill/>
            <a:miter lim="800000"/>
            <a:headEnd/>
            <a:tailEnd/>
          </a:ln>
        </p:spPr>
        <p:txBody>
          <a:bodyPr>
            <a:spAutoFit/>
          </a:bodyPr>
          <a:lstStyle/>
          <a:p>
            <a:r>
              <a:rPr lang="de-DE" sz="1800">
                <a:latin typeface="Arial" charset="0"/>
              </a:rPr>
              <a:t>Mehrwertrate </a:t>
            </a:r>
          </a:p>
          <a:p>
            <a:r>
              <a:rPr lang="de-DE" sz="1800">
                <a:latin typeface="Arial" charset="0"/>
              </a:rPr>
              <a:t>= m / v</a:t>
            </a:r>
          </a:p>
          <a:p>
            <a:endParaRPr lang="de-DE" sz="1800">
              <a:latin typeface="Arial" charset="0"/>
            </a:endParaRPr>
          </a:p>
          <a:p>
            <a:r>
              <a:rPr lang="de-DE" sz="1800">
                <a:latin typeface="Arial" charset="0"/>
              </a:rPr>
              <a:t>Organische </a:t>
            </a:r>
          </a:p>
          <a:p>
            <a:r>
              <a:rPr lang="de-DE" sz="1800">
                <a:latin typeface="Arial" charset="0"/>
              </a:rPr>
              <a:t>Zusammensetzung </a:t>
            </a:r>
          </a:p>
          <a:p>
            <a:r>
              <a:rPr lang="de-DE" sz="1800">
                <a:latin typeface="Arial" charset="0"/>
              </a:rPr>
              <a:t>des Kapitals </a:t>
            </a:r>
          </a:p>
          <a:p>
            <a:r>
              <a:rPr lang="de-DE" sz="1800">
                <a:latin typeface="Arial" charset="0"/>
              </a:rPr>
              <a:t>= v / (c + v)</a:t>
            </a:r>
          </a:p>
          <a:p>
            <a:endParaRPr lang="de-DE" sz="1800">
              <a:latin typeface="Arial" charset="0"/>
            </a:endParaRPr>
          </a:p>
          <a:p>
            <a:r>
              <a:rPr lang="de-DE" sz="1800">
                <a:latin typeface="Arial" charset="0"/>
              </a:rPr>
              <a:t>Profitrate</a:t>
            </a:r>
          </a:p>
          <a:p>
            <a:r>
              <a:rPr lang="de-DE" sz="1800">
                <a:latin typeface="Arial" charset="0"/>
              </a:rPr>
              <a:t>= m / (c + v)</a:t>
            </a:r>
          </a:p>
          <a:p>
            <a:endParaRPr lang="de-DE" sz="1800">
              <a:latin typeface="Arial" charset="0"/>
            </a:endParaRPr>
          </a:p>
          <a:p>
            <a:r>
              <a:rPr lang="de-DE" sz="1800">
                <a:latin typeface="Arial" charset="0"/>
              </a:rPr>
              <a:t>Profitrate</a:t>
            </a:r>
          </a:p>
          <a:p>
            <a:r>
              <a:rPr lang="de-DE" sz="1800">
                <a:latin typeface="Arial" charset="0"/>
              </a:rPr>
              <a:t>= Mehrwertrate *</a:t>
            </a:r>
          </a:p>
          <a:p>
            <a:r>
              <a:rPr lang="de-DE" sz="1800">
                <a:latin typeface="Arial" charset="0"/>
              </a:rPr>
              <a:t>Organische </a:t>
            </a:r>
          </a:p>
          <a:p>
            <a:r>
              <a:rPr lang="de-DE" sz="1800">
                <a:latin typeface="Arial" charset="0"/>
              </a:rPr>
              <a:t>Zusammensetzung</a:t>
            </a:r>
          </a:p>
          <a:p>
            <a:r>
              <a:rPr lang="de-DE" sz="1800">
                <a:latin typeface="Arial" charset="0"/>
              </a:rPr>
              <a:t>= m / v * v / (c + v)</a:t>
            </a:r>
          </a:p>
        </p:txBody>
      </p:sp>
      <p:sp>
        <p:nvSpPr>
          <p:cNvPr id="142364" name="Rectangle 31"/>
          <p:cNvSpPr>
            <a:spLocks noChangeArrowheads="1"/>
          </p:cNvSpPr>
          <p:nvPr/>
        </p:nvSpPr>
        <p:spPr bwMode="auto">
          <a:xfrm>
            <a:off x="6408738" y="1557338"/>
            <a:ext cx="2447925" cy="4751387"/>
          </a:xfrm>
          <a:prstGeom prst="rect">
            <a:avLst/>
          </a:prstGeom>
          <a:noFill/>
          <a:ln w="38100">
            <a:solidFill>
              <a:schemeClr val="tx1"/>
            </a:solidFill>
            <a:miter lim="800000"/>
            <a:headEnd/>
            <a:tailEnd/>
          </a:ln>
        </p:spPr>
        <p:txBody>
          <a:bodyPr wrap="none" anchor="ctr"/>
          <a:lstStyle/>
          <a:p>
            <a:endParaRPr lang="es-ES_tradnl"/>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cstate="print"/>
          <a:srcRect/>
          <a:stretch>
            <a:fillRect/>
          </a:stretch>
        </p:blipFill>
        <p:spPr bwMode="auto">
          <a:xfrm>
            <a:off x="0" y="1033463"/>
            <a:ext cx="6732588" cy="5046662"/>
          </a:xfrm>
          <a:prstGeom prst="rect">
            <a:avLst/>
          </a:prstGeom>
          <a:noFill/>
          <a:ln w="9525">
            <a:noFill/>
            <a:miter lim="800000"/>
            <a:headEnd/>
            <a:tailEnd/>
          </a:ln>
        </p:spPr>
      </p:pic>
      <p:sp>
        <p:nvSpPr>
          <p:cNvPr id="143363" name="Rectangle 3"/>
          <p:cNvSpPr>
            <a:spLocks noGrp="1" noChangeArrowheads="1"/>
          </p:cNvSpPr>
          <p:nvPr>
            <p:ph type="title"/>
          </p:nvPr>
        </p:nvSpPr>
        <p:spPr>
          <a:xfrm>
            <a:off x="0" y="160338"/>
            <a:ext cx="9144000" cy="939800"/>
          </a:xfrm>
        </p:spPr>
        <p:txBody>
          <a:bodyPr/>
          <a:lstStyle/>
          <a:p>
            <a:pPr eaLnBrk="1" hangingPunct="1"/>
            <a:r>
              <a:rPr lang="de-DE" sz="2000" smtClean="0"/>
              <a:t>Empirischer Test:</a:t>
            </a:r>
            <a:br>
              <a:rPr lang="de-DE" sz="2000" smtClean="0"/>
            </a:br>
            <a:r>
              <a:rPr lang="de-DE" sz="2000" smtClean="0"/>
              <a:t>Brutto-Produktionswert (P), Arbeitswert (W0) und Produktionspreise (PP)</a:t>
            </a:r>
            <a:r>
              <a:rPr lang="de-DE" sz="1800" smtClean="0"/>
              <a:t> </a:t>
            </a:r>
            <a:br>
              <a:rPr lang="de-DE" sz="1800" smtClean="0"/>
            </a:br>
            <a:r>
              <a:rPr lang="de-DE" sz="1800" smtClean="0"/>
              <a:t>Österreich 2003: 57 Sektoren (Mio EUR) </a:t>
            </a:r>
          </a:p>
        </p:txBody>
      </p:sp>
      <p:sp>
        <p:nvSpPr>
          <p:cNvPr id="143364" name="Text Box 4"/>
          <p:cNvSpPr txBox="1">
            <a:spLocks noChangeArrowheads="1"/>
          </p:cNvSpPr>
          <p:nvPr/>
        </p:nvSpPr>
        <p:spPr bwMode="auto">
          <a:xfrm>
            <a:off x="1076325" y="5562600"/>
            <a:ext cx="1876425" cy="304800"/>
          </a:xfrm>
          <a:prstGeom prst="rect">
            <a:avLst/>
          </a:prstGeom>
          <a:solidFill>
            <a:schemeClr val="bg1"/>
          </a:solidFill>
          <a:ln w="9525">
            <a:noFill/>
            <a:miter lim="800000"/>
            <a:headEnd/>
            <a:tailEnd/>
          </a:ln>
        </p:spPr>
        <p:txBody>
          <a:bodyPr>
            <a:spAutoFit/>
          </a:bodyPr>
          <a:lstStyle/>
          <a:p>
            <a:pPr algn="l">
              <a:spcBef>
                <a:spcPct val="50000"/>
              </a:spcBef>
            </a:pPr>
            <a:r>
              <a:rPr lang="de-DE" sz="1400" b="1">
                <a:latin typeface="Arial Narrow" pitchFamily="34" charset="0"/>
              </a:rPr>
              <a:t>labour values W0</a:t>
            </a:r>
          </a:p>
        </p:txBody>
      </p:sp>
      <p:sp>
        <p:nvSpPr>
          <p:cNvPr id="143365" name="Text Box 5"/>
          <p:cNvSpPr txBox="1">
            <a:spLocks noChangeArrowheads="1"/>
          </p:cNvSpPr>
          <p:nvPr/>
        </p:nvSpPr>
        <p:spPr bwMode="auto">
          <a:xfrm>
            <a:off x="4014788" y="5551488"/>
            <a:ext cx="2155825" cy="304800"/>
          </a:xfrm>
          <a:prstGeom prst="rect">
            <a:avLst/>
          </a:prstGeom>
          <a:solidFill>
            <a:schemeClr val="bg1"/>
          </a:solidFill>
          <a:ln w="9525">
            <a:noFill/>
            <a:miter lim="800000"/>
            <a:headEnd/>
            <a:tailEnd/>
          </a:ln>
        </p:spPr>
        <p:txBody>
          <a:bodyPr>
            <a:spAutoFit/>
          </a:bodyPr>
          <a:lstStyle/>
          <a:p>
            <a:pPr algn="l">
              <a:spcBef>
                <a:spcPct val="50000"/>
              </a:spcBef>
            </a:pPr>
            <a:r>
              <a:rPr lang="de-DE" sz="1400" b="1">
                <a:latin typeface="Arial Narrow" pitchFamily="34" charset="0"/>
              </a:rPr>
              <a:t>gross output P (observed)</a:t>
            </a:r>
          </a:p>
        </p:txBody>
      </p:sp>
      <p:sp>
        <p:nvSpPr>
          <p:cNvPr id="143366" name="Text Box 6"/>
          <p:cNvSpPr txBox="1">
            <a:spLocks noChangeArrowheads="1"/>
          </p:cNvSpPr>
          <p:nvPr/>
        </p:nvSpPr>
        <p:spPr bwMode="auto">
          <a:xfrm>
            <a:off x="1073150" y="5807075"/>
            <a:ext cx="1876425" cy="304800"/>
          </a:xfrm>
          <a:prstGeom prst="rect">
            <a:avLst/>
          </a:prstGeom>
          <a:solidFill>
            <a:schemeClr val="bg1"/>
          </a:solidFill>
          <a:ln w="9525">
            <a:noFill/>
            <a:miter lim="800000"/>
            <a:headEnd/>
            <a:tailEnd/>
          </a:ln>
        </p:spPr>
        <p:txBody>
          <a:bodyPr>
            <a:spAutoFit/>
          </a:bodyPr>
          <a:lstStyle/>
          <a:p>
            <a:pPr algn="l">
              <a:spcBef>
                <a:spcPct val="50000"/>
              </a:spcBef>
            </a:pPr>
            <a:r>
              <a:rPr lang="de-DE" sz="1400" b="1">
                <a:latin typeface="Arial Narrow" pitchFamily="34" charset="0"/>
              </a:rPr>
              <a:t>prices of production PP</a:t>
            </a:r>
          </a:p>
        </p:txBody>
      </p:sp>
      <p:graphicFrame>
        <p:nvGraphicFramePr>
          <p:cNvPr id="206855" name="Group 7"/>
          <p:cNvGraphicFramePr>
            <a:graphicFrameLocks noGrp="1"/>
          </p:cNvGraphicFramePr>
          <p:nvPr>
            <p:ph idx="1"/>
          </p:nvPr>
        </p:nvGraphicFramePr>
        <p:xfrm>
          <a:off x="6794500" y="1371600"/>
          <a:ext cx="2225675" cy="4335463"/>
        </p:xfrm>
        <a:graphic>
          <a:graphicData uri="http://schemas.openxmlformats.org/drawingml/2006/table">
            <a:tbl>
              <a:tblPr/>
              <a:tblGrid>
                <a:gridCol w="1397000"/>
                <a:gridCol w="828675"/>
              </a:tblGrid>
              <a:tr h="739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400" b="1" i="0" u="none" strike="noStrike" kern="1200" cap="none" normalizeH="0" baseline="0" dirty="0" smtClean="0">
                          <a:ln>
                            <a:noFill/>
                          </a:ln>
                          <a:solidFill>
                            <a:schemeClr val="tx1"/>
                          </a:solidFill>
                          <a:effectLst/>
                          <a:latin typeface="Arial" charset="0"/>
                          <a:ea typeface="+mn-ea"/>
                          <a:cs typeface="+mn-cs"/>
                        </a:rPr>
                        <a:t>Korrelations-</a:t>
                      </a:r>
                      <a:r>
                        <a:rPr kumimoji="0" lang="de-DE" sz="1400" b="1" i="0" u="none" strike="noStrike" kern="1200" cap="none" normalizeH="0" baseline="0" dirty="0" err="1" smtClean="0">
                          <a:ln>
                            <a:noFill/>
                          </a:ln>
                          <a:solidFill>
                            <a:schemeClr val="tx1"/>
                          </a:solidFill>
                          <a:effectLst/>
                          <a:latin typeface="Arial" charset="0"/>
                          <a:ea typeface="+mn-ea"/>
                          <a:cs typeface="+mn-cs"/>
                        </a:rPr>
                        <a:t>koeffizient</a:t>
                      </a:r>
                      <a:r>
                        <a:rPr kumimoji="0" lang="de-DE" sz="1400" b="1" i="0" u="none" strike="noStrike" kern="1200" cap="none" normalizeH="0" baseline="0" dirty="0" smtClean="0">
                          <a:ln>
                            <a:noFill/>
                          </a:ln>
                          <a:solidFill>
                            <a:schemeClr val="tx1"/>
                          </a:solidFill>
                          <a:effectLst/>
                          <a:latin typeface="Arial" charset="0"/>
                          <a:ea typeface="+mn-ea"/>
                          <a:cs typeface="+mn-cs"/>
                        </a:rPr>
                        <a:t>  zwischen 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400" b="1" i="0" u="none" strike="noStrike" kern="1200" cap="none" normalizeH="0" baseline="0" dirty="0" smtClean="0">
                          <a:ln>
                            <a:noFill/>
                          </a:ln>
                          <a:solidFill>
                            <a:schemeClr val="tx1"/>
                          </a:solidFill>
                          <a:effectLst/>
                          <a:latin typeface="Arial" charset="0"/>
                          <a:ea typeface="+mn-ea"/>
                          <a:cs typeface="+mn-cs"/>
                        </a:rPr>
                        <a:t> und 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9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w* – nur materielle Produktion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rPr>
                        <a:t>0.802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1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w - alle Sektoren wertbildend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rPr>
                        <a:t>0.883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9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pp Marx</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1 Iteration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rPr>
                        <a:t>0.901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7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rPr>
                        <a:t>pp Bort- kiewicz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rPr>
                        <a:t>0.952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6" name="Group 2"/>
          <p:cNvGraphicFramePr>
            <a:graphicFrameLocks noGrp="1"/>
          </p:cNvGraphicFramePr>
          <p:nvPr>
            <p:ph sz="quarter" idx="2"/>
          </p:nvPr>
        </p:nvGraphicFramePr>
        <p:xfrm>
          <a:off x="4673600" y="212725"/>
          <a:ext cx="4038600" cy="6408420"/>
        </p:xfrm>
        <a:graphic>
          <a:graphicData uri="http://schemas.openxmlformats.org/drawingml/2006/table">
            <a:tbl>
              <a:tblPr/>
              <a:tblGrid>
                <a:gridCol w="425450"/>
                <a:gridCol w="3613150"/>
              </a:tblGrid>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29</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Rückgewinnung (Recycling)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30</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Energieversorgung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31</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Wasserversorgung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32</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Bauwesen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33</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Kfz-Handel; Reparatur v. Kfz; Tankstellen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34</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Handelsvermittlung u. GH (ohne Handel mit Kfz)</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35</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EH (o. Kfz, o. Tankstellen); Reparatur v. Gebrauchsgütern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36</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Beherbergungs- und Gaststättenwesen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37</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Landverkehr; Transport in Rohrfernleitungen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38</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Schifffahrt</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39</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Flugverkehr</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40</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Hilfs- u. Nebentätigkeiten für den Verkehr; Reisebüros</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41</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Nachrichtenübermittlung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42</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Kreditwesen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43</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Versicherungswesen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44</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Mit dem Kredit- u. Versicherungswesen verbund. Tätigk.</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45</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Realitätenwesen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46</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Vermietung beweglicher Sachen ohne Personal</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47</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Datenverarbeitung und Datenbanken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48</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Forschung und Entwicklung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49</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Erbringung von unternehmensbezogenen DL</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50</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Öffentliche Verwaltung, Sozialversicherung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51</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Unterrichtswesen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52</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Gesundheits-, Veterinär- u. Sozialwesen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53</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Abwasser- u. Abfallbeseitigung u.sonstige Entsorgung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54</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Interessenvertretungen, Vereine</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55</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Kultur, Sport und Unterhaltung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56</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Erbringung von sonstigen DL</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57</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Private Haushalte</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190558" name="Group 94"/>
          <p:cNvGraphicFramePr>
            <a:graphicFrameLocks noGrp="1"/>
          </p:cNvGraphicFramePr>
          <p:nvPr>
            <p:ph sz="quarter" idx="3"/>
          </p:nvPr>
        </p:nvGraphicFramePr>
        <p:xfrm>
          <a:off x="611188" y="122238"/>
          <a:ext cx="4038600" cy="6492240"/>
        </p:xfrm>
        <a:graphic>
          <a:graphicData uri="http://schemas.openxmlformats.org/drawingml/2006/table">
            <a:tbl>
              <a:tblPr/>
              <a:tblGrid>
                <a:gridCol w="425450"/>
                <a:gridCol w="3613150"/>
              </a:tblGrid>
              <a:tr h="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de-DE" sz="1400" b="1" i="0" u="none" strike="noStrike" cap="none" normalizeH="0" baseline="0" smtClean="0">
                          <a:ln>
                            <a:noFill/>
                          </a:ln>
                          <a:solidFill>
                            <a:schemeClr val="tx1"/>
                          </a:solidFill>
                          <a:effectLst/>
                          <a:latin typeface="Arial Narrow" pitchFamily="34" charset="0"/>
                          <a:cs typeface="Arial" charset="0"/>
                        </a:rPr>
                        <a:t>Nr</a:t>
                      </a:r>
                      <a:endParaRPr kumimoji="0" lang="de-DE" sz="2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de-DE" sz="1400" b="1" i="0" u="none" strike="noStrike" cap="none" normalizeH="0" baseline="0" smtClean="0">
                          <a:ln>
                            <a:noFill/>
                          </a:ln>
                          <a:solidFill>
                            <a:schemeClr val="tx1"/>
                          </a:solidFill>
                          <a:effectLst/>
                          <a:latin typeface="Arial Narrow" pitchFamily="34" charset="0"/>
                          <a:cs typeface="Arial" charset="0"/>
                        </a:rPr>
                        <a:t>Wirtschaftszweige</a:t>
                      </a:r>
                      <a:endParaRPr kumimoji="0" lang="de-DE" sz="24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01</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Landwirtschaft, Jagd</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02</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Forstwirtschaft</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03</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Fischerei und Fischzucht</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04</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Kohlenbergbau, Torfgewinnung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05</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Erdöl- und Erdgas-, Erzbergbau (1)</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06</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Gewinnung von Steinen und Erden, sonstiger Bergbau</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07</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Nahrungs- u. Genussmitteln und Getränken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08</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Tabakverarbeitung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09</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Textilien und Textilwaren (ohne Bekleidung)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10</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Bekleidung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11</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Ledererzeugung und -verarbeitung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12</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Be- u. Verarbeitung von Holz (ohne H. v. Möbeln)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13</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u. Verarbeitung von Papier und Pappe</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14</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Verlagswesen, Druckerei, Vervielfältigung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15</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Kokerei, Mineralölverarbeitung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16</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Chemikalien und chemischen Erzeugnissen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17</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Gummi- und Kunststoffwaren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18</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u. Bearbeitung v. Glas, H. v. W. a. Steinen u. Erden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19</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Metallerzeugung und -bearbeitung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20</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Metallerzeugnissen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21</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Maschinenbau</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22</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Büromaschinen, EDV-Geräten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23</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Geräten der Elektrizitätserzeugung, -verteilung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24</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Rundfunk-, Fernseh- u. Nachrichtentechnik</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25</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Medizin-, Mess- u. Regelungstechnik; Optik</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26</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Kraftwagen und Kraftwagenteilen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27</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Sonstiger Fahrzeugbau</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28</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sonstigen Erzeugnissen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rgbClr val="CCFFFF"/>
                    </a:solidFill>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1439863" y="1016000"/>
            <a:ext cx="6445250" cy="5024438"/>
          </a:xfrm>
          <a:prstGeom prst="rect">
            <a:avLst/>
          </a:prstGeom>
          <a:noFill/>
          <a:ln w="9525">
            <a:noFill/>
            <a:miter lim="800000"/>
            <a:headEnd/>
            <a:tailEnd/>
          </a:ln>
        </p:spPr>
      </p:pic>
      <p:sp>
        <p:nvSpPr>
          <p:cNvPr id="145411" name="Text Box 3"/>
          <p:cNvSpPr txBox="1">
            <a:spLocks noChangeArrowheads="1"/>
          </p:cNvSpPr>
          <p:nvPr/>
        </p:nvSpPr>
        <p:spPr bwMode="auto">
          <a:xfrm>
            <a:off x="2951163" y="4365625"/>
            <a:ext cx="298450" cy="366713"/>
          </a:xfrm>
          <a:prstGeom prst="rect">
            <a:avLst/>
          </a:prstGeom>
          <a:noFill/>
          <a:ln w="9525">
            <a:noFill/>
            <a:miter lim="800000"/>
            <a:headEnd/>
            <a:tailEnd/>
          </a:ln>
        </p:spPr>
        <p:txBody>
          <a:bodyPr wrap="none">
            <a:spAutoFit/>
          </a:bodyPr>
          <a:lstStyle/>
          <a:p>
            <a:pPr algn="l"/>
            <a:r>
              <a:rPr lang="de-DE" sz="1800">
                <a:latin typeface="Arial" charset="0"/>
              </a:rPr>
              <a:t>c</a:t>
            </a:r>
          </a:p>
        </p:txBody>
      </p:sp>
      <p:sp>
        <p:nvSpPr>
          <p:cNvPr id="145412" name="Text Box 4"/>
          <p:cNvSpPr txBox="1">
            <a:spLocks noChangeArrowheads="1"/>
          </p:cNvSpPr>
          <p:nvPr/>
        </p:nvSpPr>
        <p:spPr bwMode="auto">
          <a:xfrm>
            <a:off x="6911975" y="3033713"/>
            <a:ext cx="298450" cy="366712"/>
          </a:xfrm>
          <a:prstGeom prst="rect">
            <a:avLst/>
          </a:prstGeom>
          <a:noFill/>
          <a:ln w="9525">
            <a:noFill/>
            <a:miter lim="800000"/>
            <a:headEnd/>
            <a:tailEnd/>
          </a:ln>
        </p:spPr>
        <p:txBody>
          <a:bodyPr wrap="none">
            <a:spAutoFit/>
          </a:bodyPr>
          <a:lstStyle/>
          <a:p>
            <a:pPr algn="l"/>
            <a:r>
              <a:rPr lang="de-DE" sz="1800">
                <a:latin typeface="Arial" charset="0"/>
              </a:rPr>
              <a:t>v</a:t>
            </a:r>
          </a:p>
        </p:txBody>
      </p:sp>
      <p:sp>
        <p:nvSpPr>
          <p:cNvPr id="145413" name="Text Box 5"/>
          <p:cNvSpPr txBox="1">
            <a:spLocks noChangeArrowheads="1"/>
          </p:cNvSpPr>
          <p:nvPr/>
        </p:nvSpPr>
        <p:spPr bwMode="auto">
          <a:xfrm>
            <a:off x="4751388" y="2060575"/>
            <a:ext cx="374650" cy="366713"/>
          </a:xfrm>
          <a:prstGeom prst="rect">
            <a:avLst/>
          </a:prstGeom>
          <a:noFill/>
          <a:ln w="9525">
            <a:noFill/>
            <a:miter lim="800000"/>
            <a:headEnd/>
            <a:tailEnd/>
          </a:ln>
        </p:spPr>
        <p:txBody>
          <a:bodyPr wrap="none">
            <a:spAutoFit/>
          </a:bodyPr>
          <a:lstStyle/>
          <a:p>
            <a:pPr algn="l"/>
            <a:r>
              <a:rPr lang="de-DE" sz="1800">
                <a:latin typeface="Arial" charset="0"/>
              </a:rPr>
              <a:t>m</a:t>
            </a:r>
          </a:p>
        </p:txBody>
      </p:sp>
      <p:sp>
        <p:nvSpPr>
          <p:cNvPr id="145414" name="Rectangle 6"/>
          <p:cNvSpPr>
            <a:spLocks noGrp="1" noChangeArrowheads="1"/>
          </p:cNvSpPr>
          <p:nvPr>
            <p:ph type="title"/>
          </p:nvPr>
        </p:nvSpPr>
        <p:spPr>
          <a:xfrm>
            <a:off x="503238" y="0"/>
            <a:ext cx="8524875" cy="1168400"/>
          </a:xfrm>
        </p:spPr>
        <p:txBody>
          <a:bodyPr/>
          <a:lstStyle/>
          <a:p>
            <a:pPr eaLnBrk="1" hangingPunct="1"/>
            <a:r>
              <a:rPr lang="de-DE" sz="2000" smtClean="0"/>
              <a:t>Struktur des Butto-Outputs (Ist-Preise) </a:t>
            </a:r>
            <a:br>
              <a:rPr lang="de-DE" sz="2000" smtClean="0"/>
            </a:br>
            <a:r>
              <a:rPr lang="de-DE" sz="1800" smtClean="0"/>
              <a:t>c - konstantes Kapital, v - variables Kapital, m - Mehrwert</a:t>
            </a:r>
            <a:br>
              <a:rPr lang="de-DE" sz="1800" smtClean="0"/>
            </a:br>
            <a:r>
              <a:rPr lang="de-DE" sz="1800" smtClean="0"/>
              <a:t>Österreich 2003: 57 Sektoren (in Prozent)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6" name="Group 2"/>
          <p:cNvGraphicFramePr>
            <a:graphicFrameLocks noGrp="1"/>
          </p:cNvGraphicFramePr>
          <p:nvPr>
            <p:ph sz="quarter" idx="2"/>
          </p:nvPr>
        </p:nvGraphicFramePr>
        <p:xfrm>
          <a:off x="4673600" y="212725"/>
          <a:ext cx="4038600" cy="6408420"/>
        </p:xfrm>
        <a:graphic>
          <a:graphicData uri="http://schemas.openxmlformats.org/drawingml/2006/table">
            <a:tbl>
              <a:tblPr/>
              <a:tblGrid>
                <a:gridCol w="425450"/>
                <a:gridCol w="3613150"/>
              </a:tblGrid>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29</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Rückgewinnung (Recycling)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30</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Energieversorgung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31</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Wasserversorgung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32</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Bauwesen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33</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Kfz-Handel; Reparatur v. Kfz; Tankstellen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34</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Handelsvermittlung u. GH (ohne Handel mit Kfz)</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35</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EH (o. Kfz, o. Tankstellen); Reparatur v. Gebrauchsgütern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36</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Beherbergungs- und Gaststättenwesen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37</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Landverkehr; Transport in Rohrfernleitungen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38</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Schifffahrt</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39</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Flugverkehr</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40</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Hilfs- u. Nebentätigkeiten für den Verkehr; Reisebüros</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41</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Nachrichtenübermittlung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42</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Kreditwesen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43</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Versicherungswesen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44</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Mit dem Kredit- u. Versicherungswesen verbund. Tätigk.</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45</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Realitätenwesen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46</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Vermietung beweglicher Sachen ohne Personal</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47</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Datenverarbeitung und Datenbanken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48</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Forschung und Entwicklung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49</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Erbringung von unternehmensbezogenen DL</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50</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Öffentliche Verwaltung, Sozialversicherung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51</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Unterrichtswesen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52</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Gesundheits-, Veterinär- u. Sozialwesen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53</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Abwasser- u. Abfallbeseitigung u.sonstige Entsorgung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54</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Interessenvertretungen, Vereine</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55</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Kultur, Sport und Unterhaltung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56</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Erbringung von sonstigen DL</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57</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Private Haushalte</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190558" name="Group 94"/>
          <p:cNvGraphicFramePr>
            <a:graphicFrameLocks noGrp="1"/>
          </p:cNvGraphicFramePr>
          <p:nvPr>
            <p:ph sz="quarter" idx="3"/>
          </p:nvPr>
        </p:nvGraphicFramePr>
        <p:xfrm>
          <a:off x="611188" y="122238"/>
          <a:ext cx="4038600" cy="6492240"/>
        </p:xfrm>
        <a:graphic>
          <a:graphicData uri="http://schemas.openxmlformats.org/drawingml/2006/table">
            <a:tbl>
              <a:tblPr/>
              <a:tblGrid>
                <a:gridCol w="425450"/>
                <a:gridCol w="3613150"/>
              </a:tblGrid>
              <a:tr h="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de-DE" sz="1400" b="1" i="0" u="none" strike="noStrike" cap="none" normalizeH="0" baseline="0" smtClean="0">
                          <a:ln>
                            <a:noFill/>
                          </a:ln>
                          <a:solidFill>
                            <a:schemeClr val="tx1"/>
                          </a:solidFill>
                          <a:effectLst/>
                          <a:latin typeface="Arial Narrow" pitchFamily="34" charset="0"/>
                          <a:cs typeface="Arial" charset="0"/>
                        </a:rPr>
                        <a:t>Nr</a:t>
                      </a:r>
                      <a:endParaRPr kumimoji="0" lang="de-DE" sz="2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de-DE" sz="1400" b="1" i="0" u="none" strike="noStrike" cap="none" normalizeH="0" baseline="0" smtClean="0">
                          <a:ln>
                            <a:noFill/>
                          </a:ln>
                          <a:solidFill>
                            <a:schemeClr val="tx1"/>
                          </a:solidFill>
                          <a:effectLst/>
                          <a:latin typeface="Arial Narrow" pitchFamily="34" charset="0"/>
                          <a:cs typeface="Arial" charset="0"/>
                        </a:rPr>
                        <a:t>Wirtschaftszweige</a:t>
                      </a:r>
                      <a:endParaRPr kumimoji="0" lang="de-DE" sz="24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01</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Landwirtschaft, Jagd</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02</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Forstwirtschaft</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03</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Fischerei und Fischzucht</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04</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Kohlenbergbau, Torfgewinnung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05</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Erdöl- und Erdgas-, Erzbergbau (1)</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06</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Gewinnung von Steinen und Erden, sonstiger Bergbau</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07</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Nahrungs- u. Genussmitteln und Getränken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08</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Tabakverarbeitung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09</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Textilien und Textilwaren (ohne Bekleidung)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10</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Bekleidung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11</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Ledererzeugung und -verarbeitung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12</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Be- u. Verarbeitung von Holz (ohne H. v. Möbeln)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13</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u. Verarbeitung von Papier und Pappe</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14</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Verlagswesen, Druckerei, Vervielfältigung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15</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Kokerei, Mineralölverarbeitung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16</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Chemikalien und chemischen Erzeugnissen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17</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Gummi- und Kunststoffwaren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18</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u. Bearbeitung v. Glas, H. v. W. a. Steinen u. Erden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19</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Metallerzeugung und -bearbeitung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20</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Metallerzeugnissen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21</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Maschinenbau</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22</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Büromaschinen, EDV-Geräten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23</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Geräten der Elektrizitätserzeugung, -verteilung</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24</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Rundfunk-, Fernseh- u. Nachrichtentechnik</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25</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Medizin-, Mess- u. Regelungstechnik; Optik</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26</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Kraftwagen und Kraftwagenteilen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27</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Sonstiger Fahrzeugbau</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28</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rgbClr val="CCFFFF"/>
                    </a:solidFill>
                  </a:tcPr>
                </a:tc>
                <a:tc>
                  <a:txBody>
                    <a:bodyPr/>
                    <a:lstStyle/>
                    <a:p>
                      <a:pPr marL="0" marR="0" lvl="0" indent="0" algn="l" defTabSz="914400" rtl="0" eaLnBrk="1" fontAlgn="ctr" latinLnBrk="0" hangingPunct="1">
                        <a:lnSpc>
                          <a:spcPct val="80000"/>
                        </a:lnSpc>
                        <a:spcBef>
                          <a:spcPct val="0"/>
                        </a:spcBef>
                        <a:spcAft>
                          <a:spcPct val="0"/>
                        </a:spcAft>
                        <a:buClrTx/>
                        <a:buSzTx/>
                        <a:buFontTx/>
                        <a:buNone/>
                        <a:tabLst/>
                      </a:pPr>
                      <a:r>
                        <a:rPr kumimoji="0" lang="de-DE" sz="1000" b="1" i="0" u="none" strike="noStrike" cap="none" normalizeH="0" baseline="0" smtClean="0">
                          <a:ln>
                            <a:noFill/>
                          </a:ln>
                          <a:solidFill>
                            <a:schemeClr val="tx1"/>
                          </a:solidFill>
                          <a:effectLst/>
                          <a:latin typeface="Arial Narrow" pitchFamily="34" charset="0"/>
                          <a:cs typeface="Arial" charset="0"/>
                        </a:rPr>
                        <a:t>H. v. sonstigen Erzeugnissen</a:t>
                      </a:r>
                      <a:endParaRPr kumimoji="0" lang="de-DE"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rgbClr val="CCFFFF"/>
                    </a:solidFill>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cstate="print"/>
          <a:srcRect/>
          <a:stretch>
            <a:fillRect/>
          </a:stretch>
        </p:blipFill>
        <p:spPr bwMode="auto">
          <a:xfrm>
            <a:off x="1331913" y="1077913"/>
            <a:ext cx="6694487" cy="5218112"/>
          </a:xfrm>
          <a:prstGeom prst="rect">
            <a:avLst/>
          </a:prstGeom>
          <a:noFill/>
          <a:ln w="9525">
            <a:noFill/>
            <a:miter lim="800000"/>
            <a:headEnd/>
            <a:tailEnd/>
          </a:ln>
        </p:spPr>
      </p:pic>
      <p:sp>
        <p:nvSpPr>
          <p:cNvPr id="147459" name="Text Box 3"/>
          <p:cNvSpPr txBox="1">
            <a:spLocks noChangeArrowheads="1"/>
          </p:cNvSpPr>
          <p:nvPr/>
        </p:nvSpPr>
        <p:spPr bwMode="auto">
          <a:xfrm>
            <a:off x="2951163" y="4492625"/>
            <a:ext cx="298450" cy="366713"/>
          </a:xfrm>
          <a:prstGeom prst="rect">
            <a:avLst/>
          </a:prstGeom>
          <a:noFill/>
          <a:ln w="9525">
            <a:noFill/>
            <a:miter lim="800000"/>
            <a:headEnd/>
            <a:tailEnd/>
          </a:ln>
        </p:spPr>
        <p:txBody>
          <a:bodyPr wrap="none">
            <a:spAutoFit/>
          </a:bodyPr>
          <a:lstStyle/>
          <a:p>
            <a:pPr algn="l"/>
            <a:r>
              <a:rPr lang="de-DE" sz="1800">
                <a:latin typeface="Arial" charset="0"/>
              </a:rPr>
              <a:t>c</a:t>
            </a:r>
          </a:p>
        </p:txBody>
      </p:sp>
      <p:sp>
        <p:nvSpPr>
          <p:cNvPr id="147460" name="Text Box 4"/>
          <p:cNvSpPr txBox="1">
            <a:spLocks noChangeArrowheads="1"/>
          </p:cNvSpPr>
          <p:nvPr/>
        </p:nvSpPr>
        <p:spPr bwMode="auto">
          <a:xfrm>
            <a:off x="6911975" y="3160713"/>
            <a:ext cx="298450" cy="366712"/>
          </a:xfrm>
          <a:prstGeom prst="rect">
            <a:avLst/>
          </a:prstGeom>
          <a:noFill/>
          <a:ln w="9525">
            <a:noFill/>
            <a:miter lim="800000"/>
            <a:headEnd/>
            <a:tailEnd/>
          </a:ln>
        </p:spPr>
        <p:txBody>
          <a:bodyPr wrap="none">
            <a:spAutoFit/>
          </a:bodyPr>
          <a:lstStyle/>
          <a:p>
            <a:pPr algn="l"/>
            <a:r>
              <a:rPr lang="de-DE" sz="1800">
                <a:latin typeface="Arial" charset="0"/>
              </a:rPr>
              <a:t>v</a:t>
            </a:r>
          </a:p>
        </p:txBody>
      </p:sp>
      <p:sp>
        <p:nvSpPr>
          <p:cNvPr id="147461" name="Text Box 5"/>
          <p:cNvSpPr txBox="1">
            <a:spLocks noChangeArrowheads="1"/>
          </p:cNvSpPr>
          <p:nvPr/>
        </p:nvSpPr>
        <p:spPr bwMode="auto">
          <a:xfrm>
            <a:off x="4751388" y="2187575"/>
            <a:ext cx="374650" cy="366713"/>
          </a:xfrm>
          <a:prstGeom prst="rect">
            <a:avLst/>
          </a:prstGeom>
          <a:noFill/>
          <a:ln w="9525">
            <a:noFill/>
            <a:miter lim="800000"/>
            <a:headEnd/>
            <a:tailEnd/>
          </a:ln>
        </p:spPr>
        <p:txBody>
          <a:bodyPr wrap="none">
            <a:spAutoFit/>
          </a:bodyPr>
          <a:lstStyle/>
          <a:p>
            <a:pPr algn="l"/>
            <a:r>
              <a:rPr lang="de-DE" sz="1800">
                <a:latin typeface="Arial" charset="0"/>
              </a:rPr>
              <a:t>m</a:t>
            </a:r>
          </a:p>
        </p:txBody>
      </p:sp>
      <p:sp>
        <p:nvSpPr>
          <p:cNvPr id="147462" name="Rectangle 6"/>
          <p:cNvSpPr>
            <a:spLocks noGrp="1" noChangeArrowheads="1"/>
          </p:cNvSpPr>
          <p:nvPr>
            <p:ph type="title"/>
          </p:nvPr>
        </p:nvSpPr>
        <p:spPr>
          <a:xfrm>
            <a:off x="503238" y="0"/>
            <a:ext cx="8255000" cy="1206500"/>
          </a:xfrm>
        </p:spPr>
        <p:txBody>
          <a:bodyPr/>
          <a:lstStyle/>
          <a:p>
            <a:pPr eaLnBrk="1" hangingPunct="1"/>
            <a:r>
              <a:rPr lang="de-DE" sz="2400" smtClean="0"/>
              <a:t>Struktur des Butto-Produktionswerte (Ist-Preise) </a:t>
            </a:r>
            <a:br>
              <a:rPr lang="de-DE" sz="2400" smtClean="0"/>
            </a:br>
            <a:r>
              <a:rPr lang="de-DE" sz="2000" smtClean="0"/>
              <a:t>c - konstantes Kapital, v - variables Kapital, m - Mehrwert</a:t>
            </a:r>
            <a:br>
              <a:rPr lang="de-DE" sz="2000" smtClean="0"/>
            </a:br>
            <a:r>
              <a:rPr lang="de-DE" sz="2000" smtClean="0"/>
              <a:t>Österreich 2003: 57 Sektoren (in Prozent)</a:t>
            </a:r>
            <a:endParaRPr lang="de-DE" sz="1800"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p:cNvSpPr>
          <p:nvPr/>
        </p:nvSpPr>
        <p:spPr bwMode="auto">
          <a:xfrm>
            <a:off x="0" y="5918200"/>
            <a:ext cx="9144000" cy="939800"/>
          </a:xfrm>
          <a:prstGeom prst="rect">
            <a:avLst/>
          </a:prstGeom>
          <a:solidFill>
            <a:schemeClr val="bg1"/>
          </a:solidFill>
          <a:ln w="9525">
            <a:noFill/>
            <a:miter lim="800000"/>
            <a:headEnd/>
            <a:tailEnd/>
          </a:ln>
        </p:spPr>
        <p:txBody>
          <a:bodyPr wrap="none" anchor="ctr"/>
          <a:lstStyle/>
          <a:p>
            <a:endParaRPr lang="es-ES_tradnl"/>
          </a:p>
        </p:txBody>
      </p:sp>
      <p:pic>
        <p:nvPicPr>
          <p:cNvPr id="148483" name="Picture 3"/>
          <p:cNvPicPr>
            <a:picLocks noChangeAspect="1" noChangeArrowheads="1"/>
          </p:cNvPicPr>
          <p:nvPr/>
        </p:nvPicPr>
        <p:blipFill>
          <a:blip r:embed="rId2" cstate="print"/>
          <a:srcRect/>
          <a:stretch>
            <a:fillRect/>
          </a:stretch>
        </p:blipFill>
        <p:spPr bwMode="auto">
          <a:xfrm>
            <a:off x="971550" y="1009650"/>
            <a:ext cx="7092950" cy="5521325"/>
          </a:xfrm>
          <a:prstGeom prst="rect">
            <a:avLst/>
          </a:prstGeom>
          <a:noFill/>
          <a:ln w="9525">
            <a:noFill/>
            <a:miter lim="800000"/>
            <a:headEnd/>
            <a:tailEnd/>
          </a:ln>
        </p:spPr>
      </p:pic>
      <p:sp>
        <p:nvSpPr>
          <p:cNvPr id="148484" name="Text Box 4"/>
          <p:cNvSpPr txBox="1">
            <a:spLocks noChangeArrowheads="1"/>
          </p:cNvSpPr>
          <p:nvPr/>
        </p:nvSpPr>
        <p:spPr bwMode="auto">
          <a:xfrm>
            <a:off x="1673225" y="5994400"/>
            <a:ext cx="1876425" cy="212725"/>
          </a:xfrm>
          <a:prstGeom prst="rect">
            <a:avLst/>
          </a:prstGeom>
          <a:solidFill>
            <a:schemeClr val="bg1"/>
          </a:solidFill>
          <a:ln w="9525">
            <a:noFill/>
            <a:miter lim="800000"/>
            <a:headEnd/>
            <a:tailEnd/>
          </a:ln>
        </p:spPr>
        <p:txBody>
          <a:bodyPr tIns="0" bIns="0">
            <a:spAutoFit/>
          </a:bodyPr>
          <a:lstStyle/>
          <a:p>
            <a:pPr algn="l">
              <a:spcBef>
                <a:spcPct val="50000"/>
              </a:spcBef>
            </a:pPr>
            <a:r>
              <a:rPr lang="de-DE" sz="1400" b="1">
                <a:latin typeface="Arial Narrow" pitchFamily="34" charset="0"/>
              </a:rPr>
              <a:t>rate of profit</a:t>
            </a:r>
          </a:p>
        </p:txBody>
      </p:sp>
      <p:sp>
        <p:nvSpPr>
          <p:cNvPr id="148485" name="Text Box 5"/>
          <p:cNvSpPr txBox="1">
            <a:spLocks noChangeArrowheads="1"/>
          </p:cNvSpPr>
          <p:nvPr/>
        </p:nvSpPr>
        <p:spPr bwMode="auto">
          <a:xfrm>
            <a:off x="5005388" y="6008688"/>
            <a:ext cx="1876425" cy="212725"/>
          </a:xfrm>
          <a:prstGeom prst="rect">
            <a:avLst/>
          </a:prstGeom>
          <a:solidFill>
            <a:schemeClr val="bg1"/>
          </a:solidFill>
          <a:ln w="9525" algn="ctr">
            <a:noFill/>
            <a:miter lim="800000"/>
            <a:headEnd/>
            <a:tailEnd/>
          </a:ln>
        </p:spPr>
        <p:txBody>
          <a:bodyPr tIns="0" bIns="0">
            <a:spAutoFit/>
          </a:bodyPr>
          <a:lstStyle/>
          <a:p>
            <a:pPr algn="l">
              <a:spcBef>
                <a:spcPct val="50000"/>
              </a:spcBef>
            </a:pPr>
            <a:r>
              <a:rPr lang="de-DE" sz="1400" b="1">
                <a:latin typeface="Arial Narrow" pitchFamily="34" charset="0"/>
              </a:rPr>
              <a:t>rate of surplus value</a:t>
            </a:r>
          </a:p>
        </p:txBody>
      </p:sp>
      <p:sp>
        <p:nvSpPr>
          <p:cNvPr id="148486" name="Text Box 6"/>
          <p:cNvSpPr txBox="1">
            <a:spLocks noChangeArrowheads="1"/>
          </p:cNvSpPr>
          <p:nvPr/>
        </p:nvSpPr>
        <p:spPr bwMode="auto">
          <a:xfrm>
            <a:off x="1657350" y="6264275"/>
            <a:ext cx="2016125" cy="212725"/>
          </a:xfrm>
          <a:prstGeom prst="rect">
            <a:avLst/>
          </a:prstGeom>
          <a:solidFill>
            <a:schemeClr val="bg1"/>
          </a:solidFill>
          <a:ln w="9525" algn="ctr">
            <a:noFill/>
            <a:miter lim="800000"/>
            <a:headEnd/>
            <a:tailEnd/>
          </a:ln>
        </p:spPr>
        <p:txBody>
          <a:bodyPr tIns="0" bIns="0">
            <a:spAutoFit/>
          </a:bodyPr>
          <a:lstStyle/>
          <a:p>
            <a:pPr algn="l">
              <a:spcBef>
                <a:spcPct val="50000"/>
              </a:spcBef>
            </a:pPr>
            <a:r>
              <a:rPr lang="de-DE" sz="1400" b="1">
                <a:latin typeface="Arial Narrow" pitchFamily="34" charset="0"/>
              </a:rPr>
              <a:t>organic composition</a:t>
            </a:r>
          </a:p>
        </p:txBody>
      </p:sp>
      <p:sp>
        <p:nvSpPr>
          <p:cNvPr id="148487" name="Rectangle 7"/>
          <p:cNvSpPr>
            <a:spLocks noGrp="1" noChangeArrowheads="1"/>
          </p:cNvSpPr>
          <p:nvPr>
            <p:ph type="title"/>
          </p:nvPr>
        </p:nvSpPr>
        <p:spPr>
          <a:xfrm>
            <a:off x="0" y="0"/>
            <a:ext cx="9144000" cy="1193800"/>
          </a:xfrm>
        </p:spPr>
        <p:txBody>
          <a:bodyPr/>
          <a:lstStyle/>
          <a:p>
            <a:pPr eaLnBrk="1" hangingPunct="1"/>
            <a:r>
              <a:rPr lang="de-DE" sz="2000" smtClean="0"/>
              <a:t>Marxsche Hauptindikatoren</a:t>
            </a:r>
            <a:br>
              <a:rPr lang="de-DE" sz="2000" smtClean="0"/>
            </a:br>
            <a:r>
              <a:rPr lang="de-DE" sz="2000" smtClean="0"/>
              <a:t>Profitrate, Mehrwertrate, organische Zusammensetzung des Kapitals </a:t>
            </a:r>
            <a:br>
              <a:rPr lang="de-DE" sz="2000" smtClean="0"/>
            </a:br>
            <a:r>
              <a:rPr lang="de-DE" sz="1800" smtClean="0"/>
              <a:t> Österreich 2003: 57 Sektoren (in Prozent)</a:t>
            </a:r>
            <a:endParaRPr lang="de-DE" sz="200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628650" y="142875"/>
            <a:ext cx="7772400" cy="1143000"/>
          </a:xfrm>
        </p:spPr>
        <p:txBody>
          <a:bodyPr/>
          <a:lstStyle/>
          <a:p>
            <a:r>
              <a:rPr lang="de-DE" sz="2800" smtClean="0"/>
              <a:t>Vorformen von Widerspiegelungs- und Vergegenständlichungsprozessen</a:t>
            </a:r>
            <a:endParaRPr lang="es-ES_tradnl" sz="2800" smtClean="0"/>
          </a:p>
        </p:txBody>
      </p:sp>
      <p:sp>
        <p:nvSpPr>
          <p:cNvPr id="10243" name="Inhaltsplatzhalter 2"/>
          <p:cNvSpPr>
            <a:spLocks noGrp="1"/>
          </p:cNvSpPr>
          <p:nvPr>
            <p:ph idx="1"/>
          </p:nvPr>
        </p:nvSpPr>
        <p:spPr>
          <a:xfrm>
            <a:off x="128588" y="1357313"/>
            <a:ext cx="8372475" cy="4786312"/>
          </a:xfrm>
        </p:spPr>
        <p:txBody>
          <a:bodyPr/>
          <a:lstStyle/>
          <a:p>
            <a:r>
              <a:rPr lang="en-GB" sz="2800" smtClean="0"/>
              <a:t>Beispiel </a:t>
            </a:r>
            <a:r>
              <a:rPr lang="en-US" sz="2800" smtClean="0"/>
              <a:t>3: Belousov-Zhabotinsky-Reaktion</a:t>
            </a:r>
          </a:p>
          <a:p>
            <a:r>
              <a:rPr lang="de-DE" sz="2800" smtClean="0"/>
              <a:t>Ein Gemisch aus Kaliumbromat und Apfelsäure beginnt bei einer bestimmten Umwelttemperatur zu blinken</a:t>
            </a:r>
          </a:p>
          <a:p>
            <a:endParaRPr lang="de-DE" sz="2800" smtClean="0"/>
          </a:p>
          <a:p>
            <a:r>
              <a:rPr lang="de-DE" sz="2800" smtClean="0"/>
              <a:t>Beispiel 4:</a:t>
            </a:r>
          </a:p>
          <a:p>
            <a:r>
              <a:rPr lang="de-DE" sz="2800" smtClean="0"/>
              <a:t>Pflanzen, die im </a:t>
            </a:r>
          </a:p>
          <a:p>
            <a:r>
              <a:rPr lang="de-DE" sz="2800" smtClean="0"/>
              <a:t>Frühjahr blühen</a:t>
            </a:r>
          </a:p>
          <a:p>
            <a:endParaRPr lang="en-US" sz="2800" smtClean="0"/>
          </a:p>
          <a:p>
            <a:r>
              <a:rPr lang="en-US" sz="2800" smtClean="0"/>
              <a:t>usw, usw…</a:t>
            </a:r>
            <a:endParaRPr lang="es-ES_tradnl" sz="2800" smtClean="0"/>
          </a:p>
          <a:p>
            <a:endParaRPr lang="es-ES_tradnl" sz="2800" smtClean="0"/>
          </a:p>
        </p:txBody>
      </p:sp>
      <p:pic>
        <p:nvPicPr>
          <p:cNvPr id="10244" name="Picture 2" descr="File:Bzr fotos.jpg">
            <a:hlinkClick r:id="rId2"/>
          </p:cNvPr>
          <p:cNvPicPr>
            <a:picLocks noChangeAspect="1" noChangeArrowheads="1"/>
          </p:cNvPicPr>
          <p:nvPr/>
        </p:nvPicPr>
        <p:blipFill>
          <a:blip r:embed="rId3" cstate="print"/>
          <a:srcRect/>
          <a:stretch>
            <a:fillRect/>
          </a:stretch>
        </p:blipFill>
        <p:spPr bwMode="auto">
          <a:xfrm>
            <a:off x="2984500" y="2827338"/>
            <a:ext cx="5892800" cy="3719512"/>
          </a:xfrm>
          <a:prstGeom prst="rect">
            <a:avLst/>
          </a:prstGeom>
          <a:noFill/>
          <a:ln w="9525">
            <a:noFill/>
            <a:miter lim="800000"/>
            <a:headEnd/>
            <a:tailEnd/>
          </a:ln>
        </p:spPr>
      </p:pic>
      <p:sp>
        <p:nvSpPr>
          <p:cNvPr id="10245" name="Rechteck 4"/>
          <p:cNvSpPr>
            <a:spLocks noChangeArrowheads="1"/>
          </p:cNvSpPr>
          <p:nvPr/>
        </p:nvSpPr>
        <p:spPr bwMode="auto">
          <a:xfrm>
            <a:off x="5019675" y="6550025"/>
            <a:ext cx="3771900" cy="307975"/>
          </a:xfrm>
          <a:prstGeom prst="rect">
            <a:avLst/>
          </a:prstGeom>
          <a:noFill/>
          <a:ln w="9525">
            <a:noFill/>
            <a:miter lim="800000"/>
            <a:headEnd/>
            <a:tailEnd/>
          </a:ln>
        </p:spPr>
        <p:txBody>
          <a:bodyPr>
            <a:spAutoFit/>
          </a:bodyPr>
          <a:lstStyle/>
          <a:p>
            <a:r>
              <a:rPr lang="en-US" sz="1400">
                <a:latin typeface="Calibri" pitchFamily="34" charset="0"/>
              </a:rPr>
              <a:t>http://en.wikipedia.org/wiki/File:Bzr_fotos.jpg</a:t>
            </a:r>
            <a:endParaRPr lang="es-ES_tradnl" sz="1400">
              <a:latin typeface="Calibri" pitchFamily="34" charset="0"/>
            </a:endParaRPr>
          </a:p>
        </p:txBody>
      </p:sp>
      <p:sp>
        <p:nvSpPr>
          <p:cNvPr id="6" name="Pfeil nach rechts 5">
            <a:hlinkClick r:id="rId4" action="ppaction://hlinkfile"/>
          </p:cNvPr>
          <p:cNvSpPr/>
          <p:nvPr/>
        </p:nvSpPr>
        <p:spPr>
          <a:xfrm>
            <a:off x="7929563" y="1714500"/>
            <a:ext cx="785812"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2951163" y="4594225"/>
            <a:ext cx="298450" cy="366713"/>
          </a:xfrm>
          <a:prstGeom prst="rect">
            <a:avLst/>
          </a:prstGeom>
          <a:noFill/>
          <a:ln w="9525">
            <a:noFill/>
            <a:miter lim="800000"/>
            <a:headEnd/>
            <a:tailEnd/>
          </a:ln>
        </p:spPr>
        <p:txBody>
          <a:bodyPr wrap="none">
            <a:spAutoFit/>
          </a:bodyPr>
          <a:lstStyle/>
          <a:p>
            <a:pPr algn="l"/>
            <a:r>
              <a:rPr lang="de-DE" sz="1800">
                <a:latin typeface="Arial" charset="0"/>
              </a:rPr>
              <a:t>c</a:t>
            </a:r>
          </a:p>
        </p:txBody>
      </p:sp>
      <p:sp>
        <p:nvSpPr>
          <p:cNvPr id="149507" name="Text Box 3"/>
          <p:cNvSpPr txBox="1">
            <a:spLocks noChangeArrowheads="1"/>
          </p:cNvSpPr>
          <p:nvPr/>
        </p:nvSpPr>
        <p:spPr bwMode="auto">
          <a:xfrm>
            <a:off x="6911975" y="3262313"/>
            <a:ext cx="298450" cy="366712"/>
          </a:xfrm>
          <a:prstGeom prst="rect">
            <a:avLst/>
          </a:prstGeom>
          <a:noFill/>
          <a:ln w="9525">
            <a:noFill/>
            <a:miter lim="800000"/>
            <a:headEnd/>
            <a:tailEnd/>
          </a:ln>
        </p:spPr>
        <p:txBody>
          <a:bodyPr wrap="none">
            <a:spAutoFit/>
          </a:bodyPr>
          <a:lstStyle/>
          <a:p>
            <a:pPr algn="l"/>
            <a:r>
              <a:rPr lang="de-DE" sz="1800">
                <a:latin typeface="Arial" charset="0"/>
              </a:rPr>
              <a:t>v</a:t>
            </a:r>
          </a:p>
        </p:txBody>
      </p:sp>
      <p:sp>
        <p:nvSpPr>
          <p:cNvPr id="149508" name="Text Box 4"/>
          <p:cNvSpPr txBox="1">
            <a:spLocks noChangeArrowheads="1"/>
          </p:cNvSpPr>
          <p:nvPr/>
        </p:nvSpPr>
        <p:spPr bwMode="auto">
          <a:xfrm>
            <a:off x="4751388" y="2289175"/>
            <a:ext cx="374650" cy="366713"/>
          </a:xfrm>
          <a:prstGeom prst="rect">
            <a:avLst/>
          </a:prstGeom>
          <a:noFill/>
          <a:ln w="9525">
            <a:noFill/>
            <a:miter lim="800000"/>
            <a:headEnd/>
            <a:tailEnd/>
          </a:ln>
        </p:spPr>
        <p:txBody>
          <a:bodyPr wrap="none">
            <a:spAutoFit/>
          </a:bodyPr>
          <a:lstStyle/>
          <a:p>
            <a:pPr algn="l"/>
            <a:r>
              <a:rPr lang="de-DE" sz="1800">
                <a:latin typeface="Arial" charset="0"/>
              </a:rPr>
              <a:t>m</a:t>
            </a:r>
          </a:p>
        </p:txBody>
      </p:sp>
      <p:pic>
        <p:nvPicPr>
          <p:cNvPr id="149509" name="Picture 5"/>
          <p:cNvPicPr>
            <a:picLocks noChangeAspect="1" noChangeArrowheads="1"/>
          </p:cNvPicPr>
          <p:nvPr/>
        </p:nvPicPr>
        <p:blipFill>
          <a:blip r:embed="rId2" cstate="print"/>
          <a:srcRect/>
          <a:stretch>
            <a:fillRect/>
          </a:stretch>
        </p:blipFill>
        <p:spPr bwMode="auto">
          <a:xfrm>
            <a:off x="1320800" y="1479550"/>
            <a:ext cx="6678613" cy="4694238"/>
          </a:xfrm>
          <a:prstGeom prst="rect">
            <a:avLst/>
          </a:prstGeom>
          <a:noFill/>
          <a:ln w="9525">
            <a:noFill/>
            <a:miter lim="800000"/>
            <a:headEnd/>
            <a:tailEnd/>
          </a:ln>
        </p:spPr>
      </p:pic>
      <p:sp>
        <p:nvSpPr>
          <p:cNvPr id="149510" name="Text Box 6"/>
          <p:cNvSpPr txBox="1">
            <a:spLocks noChangeArrowheads="1"/>
          </p:cNvSpPr>
          <p:nvPr/>
        </p:nvSpPr>
        <p:spPr bwMode="auto">
          <a:xfrm>
            <a:off x="3498850" y="4900613"/>
            <a:ext cx="298450" cy="366712"/>
          </a:xfrm>
          <a:prstGeom prst="rect">
            <a:avLst/>
          </a:prstGeom>
          <a:noFill/>
          <a:ln w="9525">
            <a:noFill/>
            <a:miter lim="800000"/>
            <a:headEnd/>
            <a:tailEnd/>
          </a:ln>
        </p:spPr>
        <p:txBody>
          <a:bodyPr wrap="none">
            <a:spAutoFit/>
          </a:bodyPr>
          <a:lstStyle/>
          <a:p>
            <a:pPr algn="l"/>
            <a:r>
              <a:rPr lang="de-DE" sz="1800">
                <a:latin typeface="Arial" charset="0"/>
              </a:rPr>
              <a:t>c</a:t>
            </a:r>
          </a:p>
        </p:txBody>
      </p:sp>
      <p:sp>
        <p:nvSpPr>
          <p:cNvPr id="149511" name="Text Box 7"/>
          <p:cNvSpPr txBox="1">
            <a:spLocks noChangeArrowheads="1"/>
          </p:cNvSpPr>
          <p:nvPr/>
        </p:nvSpPr>
        <p:spPr bwMode="auto">
          <a:xfrm>
            <a:off x="6646863" y="2717800"/>
            <a:ext cx="298450" cy="366713"/>
          </a:xfrm>
          <a:prstGeom prst="rect">
            <a:avLst/>
          </a:prstGeom>
          <a:noFill/>
          <a:ln w="9525">
            <a:noFill/>
            <a:miter lim="800000"/>
            <a:headEnd/>
            <a:tailEnd/>
          </a:ln>
        </p:spPr>
        <p:txBody>
          <a:bodyPr wrap="none">
            <a:spAutoFit/>
          </a:bodyPr>
          <a:lstStyle/>
          <a:p>
            <a:pPr algn="l"/>
            <a:r>
              <a:rPr lang="de-DE" sz="1800">
                <a:latin typeface="Arial" charset="0"/>
              </a:rPr>
              <a:t>v</a:t>
            </a:r>
          </a:p>
        </p:txBody>
      </p:sp>
      <p:sp>
        <p:nvSpPr>
          <p:cNvPr id="149512" name="Text Box 8"/>
          <p:cNvSpPr txBox="1">
            <a:spLocks noChangeArrowheads="1"/>
          </p:cNvSpPr>
          <p:nvPr/>
        </p:nvSpPr>
        <p:spPr bwMode="auto">
          <a:xfrm>
            <a:off x="4092575" y="2290763"/>
            <a:ext cx="374650" cy="366712"/>
          </a:xfrm>
          <a:prstGeom prst="rect">
            <a:avLst/>
          </a:prstGeom>
          <a:noFill/>
          <a:ln w="9525">
            <a:noFill/>
            <a:miter lim="800000"/>
            <a:headEnd/>
            <a:tailEnd/>
          </a:ln>
        </p:spPr>
        <p:txBody>
          <a:bodyPr wrap="none">
            <a:spAutoFit/>
          </a:bodyPr>
          <a:lstStyle/>
          <a:p>
            <a:pPr algn="l"/>
            <a:r>
              <a:rPr lang="de-DE" sz="1800">
                <a:latin typeface="Arial" charset="0"/>
              </a:rPr>
              <a:t>m</a:t>
            </a:r>
          </a:p>
        </p:txBody>
      </p:sp>
      <p:sp>
        <p:nvSpPr>
          <p:cNvPr id="149513" name="Rectangle 9"/>
          <p:cNvSpPr>
            <a:spLocks noGrp="1" noChangeArrowheads="1"/>
          </p:cNvSpPr>
          <p:nvPr>
            <p:ph type="title"/>
          </p:nvPr>
        </p:nvSpPr>
        <p:spPr>
          <a:xfrm>
            <a:off x="0" y="139700"/>
            <a:ext cx="9144000" cy="1320800"/>
          </a:xfrm>
        </p:spPr>
        <p:txBody>
          <a:bodyPr/>
          <a:lstStyle/>
          <a:p>
            <a:pPr eaLnBrk="1" hangingPunct="1"/>
            <a:r>
              <a:rPr lang="de-DE" sz="2400" smtClean="0"/>
              <a:t>Struktur der Arbeitswerte</a:t>
            </a:r>
            <a:br>
              <a:rPr lang="de-DE" sz="2400" smtClean="0"/>
            </a:br>
            <a:r>
              <a:rPr lang="de-DE" sz="2000" smtClean="0"/>
              <a:t>Dienste nicht wertbildend, ungleiche Mehrwertraten</a:t>
            </a:r>
            <a:r>
              <a:rPr lang="de-DE" sz="2400" smtClean="0"/>
              <a:t/>
            </a:r>
            <a:br>
              <a:rPr lang="de-DE" sz="2400" smtClean="0"/>
            </a:br>
            <a:r>
              <a:rPr lang="de-DE" sz="2000" smtClean="0"/>
              <a:t>c - konstantes Kapital, v - variables Kapital, m - Mehrwert</a:t>
            </a:r>
            <a:br>
              <a:rPr lang="de-DE" sz="2000" smtClean="0"/>
            </a:br>
            <a:r>
              <a:rPr lang="de-DE" sz="2000" smtClean="0"/>
              <a:t>Österreich 2003: 57 Sektoren (in Prozent)</a:t>
            </a:r>
            <a:endParaRPr lang="de-DE" sz="18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a:stretch>
            <a:fillRect/>
          </a:stretch>
        </p:blipFill>
        <p:spPr bwMode="auto">
          <a:xfrm>
            <a:off x="1460500" y="1308100"/>
            <a:ext cx="6242050" cy="4786313"/>
          </a:xfrm>
          <a:prstGeom prst="rect">
            <a:avLst/>
          </a:prstGeom>
          <a:noFill/>
          <a:ln w="9525">
            <a:noFill/>
            <a:miter lim="800000"/>
            <a:headEnd/>
            <a:tailEnd/>
          </a:ln>
        </p:spPr>
      </p:pic>
      <p:sp>
        <p:nvSpPr>
          <p:cNvPr id="150531" name="Rectangle 3"/>
          <p:cNvSpPr>
            <a:spLocks noGrp="1" noChangeArrowheads="1"/>
          </p:cNvSpPr>
          <p:nvPr>
            <p:ph type="title"/>
          </p:nvPr>
        </p:nvSpPr>
        <p:spPr>
          <a:xfrm>
            <a:off x="0" y="88900"/>
            <a:ext cx="9144000" cy="1181100"/>
          </a:xfrm>
        </p:spPr>
        <p:txBody>
          <a:bodyPr/>
          <a:lstStyle/>
          <a:p>
            <a:pPr eaLnBrk="1" hangingPunct="1"/>
            <a:r>
              <a:rPr lang="de-DE" sz="2400" smtClean="0"/>
              <a:t>Struktur der Arbeitswerte</a:t>
            </a:r>
            <a:br>
              <a:rPr lang="de-DE" sz="2400" smtClean="0"/>
            </a:br>
            <a:r>
              <a:rPr lang="de-DE" sz="2000" smtClean="0"/>
              <a:t>Alle Sektoren wertbildend</a:t>
            </a:r>
            <a:r>
              <a:rPr lang="de-DE" sz="2400" smtClean="0"/>
              <a:t/>
            </a:r>
            <a:br>
              <a:rPr lang="de-DE" sz="2400" smtClean="0"/>
            </a:br>
            <a:r>
              <a:rPr lang="de-DE" sz="2000" smtClean="0"/>
              <a:t>c - konstantes Kapital, v - variables Kapital, m - Mehrwert</a:t>
            </a:r>
            <a:br>
              <a:rPr lang="de-DE" sz="2000" smtClean="0"/>
            </a:br>
            <a:r>
              <a:rPr lang="de-DE" sz="2000" smtClean="0"/>
              <a:t>Österreich 2003: 57 Sektoren (in Prozent)</a:t>
            </a:r>
            <a:endParaRPr lang="de-DE" sz="1800" smtClean="0"/>
          </a:p>
        </p:txBody>
      </p:sp>
      <p:sp>
        <p:nvSpPr>
          <p:cNvPr id="150532" name="Text Box 4"/>
          <p:cNvSpPr txBox="1">
            <a:spLocks noChangeArrowheads="1"/>
          </p:cNvSpPr>
          <p:nvPr/>
        </p:nvSpPr>
        <p:spPr bwMode="auto">
          <a:xfrm>
            <a:off x="3498850" y="4735513"/>
            <a:ext cx="298450" cy="366712"/>
          </a:xfrm>
          <a:prstGeom prst="rect">
            <a:avLst/>
          </a:prstGeom>
          <a:noFill/>
          <a:ln w="9525">
            <a:noFill/>
            <a:miter lim="800000"/>
            <a:headEnd/>
            <a:tailEnd/>
          </a:ln>
        </p:spPr>
        <p:txBody>
          <a:bodyPr wrap="none">
            <a:spAutoFit/>
          </a:bodyPr>
          <a:lstStyle/>
          <a:p>
            <a:pPr algn="l"/>
            <a:r>
              <a:rPr lang="de-DE" sz="1800">
                <a:latin typeface="Arial" charset="0"/>
              </a:rPr>
              <a:t>c</a:t>
            </a:r>
          </a:p>
        </p:txBody>
      </p:sp>
      <p:sp>
        <p:nvSpPr>
          <p:cNvPr id="150533" name="Text Box 5"/>
          <p:cNvSpPr txBox="1">
            <a:spLocks noChangeArrowheads="1"/>
          </p:cNvSpPr>
          <p:nvPr/>
        </p:nvSpPr>
        <p:spPr bwMode="auto">
          <a:xfrm>
            <a:off x="6507163" y="3530600"/>
            <a:ext cx="298450" cy="366713"/>
          </a:xfrm>
          <a:prstGeom prst="rect">
            <a:avLst/>
          </a:prstGeom>
          <a:noFill/>
          <a:ln w="9525">
            <a:noFill/>
            <a:miter lim="800000"/>
            <a:headEnd/>
            <a:tailEnd/>
          </a:ln>
        </p:spPr>
        <p:txBody>
          <a:bodyPr wrap="none">
            <a:spAutoFit/>
          </a:bodyPr>
          <a:lstStyle/>
          <a:p>
            <a:pPr algn="l"/>
            <a:r>
              <a:rPr lang="de-DE" sz="1800">
                <a:latin typeface="Arial" charset="0"/>
              </a:rPr>
              <a:t>v</a:t>
            </a:r>
          </a:p>
        </p:txBody>
      </p:sp>
      <p:sp>
        <p:nvSpPr>
          <p:cNvPr id="150534" name="Text Box 6"/>
          <p:cNvSpPr txBox="1">
            <a:spLocks noChangeArrowheads="1"/>
          </p:cNvSpPr>
          <p:nvPr/>
        </p:nvSpPr>
        <p:spPr bwMode="auto">
          <a:xfrm>
            <a:off x="4930775" y="2278063"/>
            <a:ext cx="374650" cy="366712"/>
          </a:xfrm>
          <a:prstGeom prst="rect">
            <a:avLst/>
          </a:prstGeom>
          <a:noFill/>
          <a:ln w="9525">
            <a:noFill/>
            <a:miter lim="800000"/>
            <a:headEnd/>
            <a:tailEnd/>
          </a:ln>
        </p:spPr>
        <p:txBody>
          <a:bodyPr wrap="none">
            <a:spAutoFit/>
          </a:bodyPr>
          <a:lstStyle/>
          <a:p>
            <a:pPr algn="l"/>
            <a:r>
              <a:rPr lang="de-DE" sz="1800">
                <a:latin typeface="Arial" charset="0"/>
              </a:rPr>
              <a:t>m</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marL="609600" indent="-609600" eaLnBrk="1" hangingPunct="1"/>
            <a:r>
              <a:rPr lang="de-DE" sz="3200" smtClean="0"/>
              <a:t>Gemeinsame geometrische Interpretation von Werten, Preisen und Mengen</a:t>
            </a:r>
          </a:p>
        </p:txBody>
      </p:sp>
      <p:sp>
        <p:nvSpPr>
          <p:cNvPr id="151555" name="Rectangle 3"/>
          <p:cNvSpPr>
            <a:spLocks noGrp="1" noChangeArrowheads="1"/>
          </p:cNvSpPr>
          <p:nvPr>
            <p:ph type="body" idx="1"/>
          </p:nvPr>
        </p:nvSpPr>
        <p:spPr/>
        <p:txBody>
          <a:bodyPr/>
          <a:lstStyle/>
          <a:p>
            <a:pPr eaLnBrk="1" hangingPunct="1">
              <a:lnSpc>
                <a:spcPct val="90000"/>
              </a:lnSpc>
              <a:buFontTx/>
              <a:buNone/>
            </a:pPr>
            <a:r>
              <a:rPr lang="en-GB" sz="2400" smtClean="0"/>
              <a:t>Variablen</a:t>
            </a:r>
          </a:p>
          <a:p>
            <a:pPr eaLnBrk="1" hangingPunct="1">
              <a:lnSpc>
                <a:spcPct val="90000"/>
              </a:lnSpc>
              <a:buFontTx/>
              <a:buNone/>
            </a:pPr>
            <a:endParaRPr lang="en-GB" sz="2400" smtClean="0"/>
          </a:p>
          <a:p>
            <a:pPr eaLnBrk="1" hangingPunct="1">
              <a:lnSpc>
                <a:spcPct val="90000"/>
              </a:lnSpc>
              <a:spcBef>
                <a:spcPct val="0"/>
              </a:spcBef>
              <a:buFontTx/>
              <a:buNone/>
            </a:pPr>
            <a:r>
              <a:rPr lang="en-GB" sz="2000" smtClean="0"/>
              <a:t>S...	Partitionierte Matrix des Mehrprodukts</a:t>
            </a:r>
          </a:p>
          <a:p>
            <a:pPr eaLnBrk="1" hangingPunct="1">
              <a:lnSpc>
                <a:spcPct val="90000"/>
              </a:lnSpc>
              <a:spcBef>
                <a:spcPct val="0"/>
              </a:spcBef>
              <a:buFontTx/>
              <a:buNone/>
            </a:pPr>
            <a:r>
              <a:rPr lang="en-GB" sz="2000" smtClean="0"/>
              <a:t>R...	 Partitionierte Reproduktionsmatrix, R = A + C</a:t>
            </a:r>
          </a:p>
          <a:p>
            <a:pPr eaLnBrk="1" hangingPunct="1">
              <a:lnSpc>
                <a:spcPct val="90000"/>
              </a:lnSpc>
              <a:spcBef>
                <a:spcPct val="0"/>
              </a:spcBef>
              <a:buFontTx/>
              <a:buNone/>
            </a:pPr>
            <a:r>
              <a:rPr lang="en-GB" sz="2000" smtClean="0"/>
              <a:t>x...		Spaltenvektor des physischen Output</a:t>
            </a:r>
          </a:p>
          <a:p>
            <a:pPr eaLnBrk="1" hangingPunct="1">
              <a:lnSpc>
                <a:spcPct val="90000"/>
              </a:lnSpc>
              <a:spcBef>
                <a:spcPct val="0"/>
              </a:spcBef>
              <a:buFontTx/>
              <a:buNone/>
            </a:pPr>
            <a:r>
              <a:rPr lang="en-GB" sz="2000" smtClean="0"/>
              <a:t>r...		Profitrate</a:t>
            </a:r>
          </a:p>
          <a:p>
            <a:pPr eaLnBrk="1" hangingPunct="1">
              <a:lnSpc>
                <a:spcPct val="90000"/>
              </a:lnSpc>
              <a:spcBef>
                <a:spcPct val="0"/>
              </a:spcBef>
              <a:buFontTx/>
              <a:buNone/>
            </a:pPr>
            <a:r>
              <a:rPr lang="en-GB" sz="2000" smtClean="0"/>
              <a:t>g...	Wachstumsrate r</a:t>
            </a:r>
          </a:p>
          <a:p>
            <a:pPr eaLnBrk="1" hangingPunct="1">
              <a:lnSpc>
                <a:spcPct val="90000"/>
              </a:lnSpc>
              <a:spcBef>
                <a:spcPct val="0"/>
              </a:spcBef>
              <a:buFontTx/>
              <a:buNone/>
            </a:pPr>
            <a:r>
              <a:rPr lang="en-GB" sz="2000" smtClean="0"/>
              <a:t>pp...	Zeilenvektor der Produktionspreise</a:t>
            </a:r>
          </a:p>
          <a:p>
            <a:pPr eaLnBrk="1" hangingPunct="1">
              <a:lnSpc>
                <a:spcPct val="90000"/>
              </a:lnSpc>
              <a:spcBef>
                <a:spcPct val="0"/>
              </a:spcBef>
              <a:buFontTx/>
              <a:buNone/>
            </a:pPr>
            <a:r>
              <a:rPr lang="en-GB" sz="2000" smtClean="0"/>
              <a:t>i......	Index der Iteration (i=1,2,3...)</a:t>
            </a:r>
          </a:p>
          <a:p>
            <a:pPr eaLnBrk="1" hangingPunct="1">
              <a:lnSpc>
                <a:spcPct val="90000"/>
              </a:lnSpc>
              <a:spcBef>
                <a:spcPct val="0"/>
              </a:spcBef>
              <a:buFontTx/>
              <a:buNone/>
            </a:pPr>
            <a:endParaRPr lang="en-GB" sz="2400" smtClean="0"/>
          </a:p>
          <a:p>
            <a:pPr eaLnBrk="1" hangingPunct="1">
              <a:lnSpc>
                <a:spcPct val="90000"/>
              </a:lnSpc>
              <a:spcBef>
                <a:spcPct val="0"/>
              </a:spcBef>
              <a:buFontTx/>
              <a:buNone/>
            </a:pPr>
            <a:r>
              <a:rPr lang="de-DE" sz="900" smtClean="0"/>
              <a:t/>
            </a:r>
            <a:br>
              <a:rPr lang="de-DE" sz="900" smtClean="0"/>
            </a:br>
            <a:endParaRPr lang="en-GB" sz="2400"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274638"/>
            <a:ext cx="8534400" cy="2044700"/>
          </a:xfrm>
        </p:spPr>
        <p:txBody>
          <a:bodyPr/>
          <a:lstStyle/>
          <a:p>
            <a:pPr eaLnBrk="1" hangingPunct="1"/>
            <a:r>
              <a:rPr lang="en-GB" sz="2800" smtClean="0"/>
              <a:t>Duale Zerlegung des </a:t>
            </a:r>
            <a:br>
              <a:rPr lang="en-GB" sz="2800" smtClean="0"/>
            </a:br>
            <a:r>
              <a:rPr lang="en-GB" sz="2800" smtClean="0"/>
              <a:t>  Outputs x (links)    und des Stückpreises p (rechts)</a:t>
            </a:r>
            <a:br>
              <a:rPr lang="en-GB" sz="2800" smtClean="0"/>
            </a:br>
            <a:r>
              <a:rPr lang="en-GB" sz="2800" smtClean="0"/>
              <a:t>Ax + Cx + Sx = x =            pA + pC + pS = p =</a:t>
            </a:r>
            <a:br>
              <a:rPr lang="en-GB" sz="2800" smtClean="0"/>
            </a:br>
            <a:r>
              <a:rPr lang="en-GB" sz="2800" smtClean="0"/>
              <a:t>= Rx + Sx = x</a:t>
            </a:r>
            <a:r>
              <a:rPr lang="de-DE" sz="2800" smtClean="0"/>
              <a:t> 			 = pR + pS = p</a:t>
            </a:r>
          </a:p>
        </p:txBody>
      </p:sp>
      <p:grpSp>
        <p:nvGrpSpPr>
          <p:cNvPr id="2" name="Group 3"/>
          <p:cNvGrpSpPr>
            <a:grpSpLocks/>
          </p:cNvGrpSpPr>
          <p:nvPr/>
        </p:nvGrpSpPr>
        <p:grpSpPr bwMode="auto">
          <a:xfrm>
            <a:off x="952500" y="2501900"/>
            <a:ext cx="6943725" cy="3606800"/>
            <a:chOff x="968" y="1184"/>
            <a:chExt cx="4374" cy="2272"/>
          </a:xfrm>
        </p:grpSpPr>
        <p:sp>
          <p:nvSpPr>
            <p:cNvPr id="152583" name="AutoShape 4"/>
            <p:cNvSpPr>
              <a:spLocks noChangeAspect="1" noChangeArrowheads="1"/>
            </p:cNvSpPr>
            <p:nvPr/>
          </p:nvSpPr>
          <p:spPr bwMode="auto">
            <a:xfrm>
              <a:off x="968" y="1184"/>
              <a:ext cx="1749" cy="2256"/>
            </a:xfrm>
            <a:prstGeom prst="rect">
              <a:avLst/>
            </a:prstGeom>
            <a:noFill/>
            <a:ln w="9525">
              <a:noFill/>
              <a:miter lim="800000"/>
              <a:headEnd/>
              <a:tailEnd/>
            </a:ln>
          </p:spPr>
          <p:txBody>
            <a:bodyPr/>
            <a:lstStyle/>
            <a:p>
              <a:endParaRPr lang="es-ES_tradnl"/>
            </a:p>
          </p:txBody>
        </p:sp>
        <p:sp>
          <p:nvSpPr>
            <p:cNvPr id="152584" name="Line 5"/>
            <p:cNvSpPr>
              <a:spLocks noChangeShapeType="1"/>
            </p:cNvSpPr>
            <p:nvPr/>
          </p:nvSpPr>
          <p:spPr bwMode="auto">
            <a:xfrm flipV="1">
              <a:off x="1138" y="1266"/>
              <a:ext cx="1285" cy="2015"/>
            </a:xfrm>
            <a:prstGeom prst="line">
              <a:avLst/>
            </a:prstGeom>
            <a:noFill/>
            <a:ln w="28575">
              <a:solidFill>
                <a:srgbClr val="000000"/>
              </a:solidFill>
              <a:round/>
              <a:headEnd/>
              <a:tailEnd type="triangle" w="med" len="med"/>
            </a:ln>
          </p:spPr>
          <p:txBody>
            <a:bodyPr/>
            <a:lstStyle/>
            <a:p>
              <a:endParaRPr lang="en-US"/>
            </a:p>
          </p:txBody>
        </p:sp>
        <p:sp>
          <p:nvSpPr>
            <p:cNvPr id="152585" name="Text Box 6"/>
            <p:cNvSpPr txBox="1">
              <a:spLocks noChangeArrowheads="1"/>
            </p:cNvSpPr>
            <p:nvPr/>
          </p:nvSpPr>
          <p:spPr bwMode="auto">
            <a:xfrm>
              <a:off x="2423" y="1184"/>
              <a:ext cx="204" cy="168"/>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x</a:t>
              </a:r>
              <a:endParaRPr lang="en-GB" sz="1600" b="1">
                <a:latin typeface="Arial Narrow" pitchFamily="34" charset="0"/>
              </a:endParaRPr>
            </a:p>
          </p:txBody>
        </p:sp>
        <p:sp>
          <p:nvSpPr>
            <p:cNvPr id="152586" name="Line 7"/>
            <p:cNvSpPr>
              <a:spLocks noChangeShapeType="1"/>
            </p:cNvSpPr>
            <p:nvPr/>
          </p:nvSpPr>
          <p:spPr bwMode="auto">
            <a:xfrm flipV="1">
              <a:off x="1138" y="2372"/>
              <a:ext cx="223" cy="909"/>
            </a:xfrm>
            <a:prstGeom prst="line">
              <a:avLst/>
            </a:prstGeom>
            <a:noFill/>
            <a:ln w="9525">
              <a:solidFill>
                <a:srgbClr val="000000"/>
              </a:solidFill>
              <a:round/>
              <a:headEnd/>
              <a:tailEnd type="triangle" w="med" len="med"/>
            </a:ln>
          </p:spPr>
          <p:txBody>
            <a:bodyPr/>
            <a:lstStyle/>
            <a:p>
              <a:endParaRPr lang="en-US"/>
            </a:p>
          </p:txBody>
        </p:sp>
        <p:sp>
          <p:nvSpPr>
            <p:cNvPr id="152587" name="Line 8"/>
            <p:cNvSpPr>
              <a:spLocks noChangeShapeType="1"/>
            </p:cNvSpPr>
            <p:nvPr/>
          </p:nvSpPr>
          <p:spPr bwMode="auto">
            <a:xfrm flipV="1">
              <a:off x="1361" y="1790"/>
              <a:ext cx="1032" cy="582"/>
            </a:xfrm>
            <a:prstGeom prst="line">
              <a:avLst/>
            </a:prstGeom>
            <a:noFill/>
            <a:ln w="9525">
              <a:solidFill>
                <a:srgbClr val="000000"/>
              </a:solidFill>
              <a:round/>
              <a:headEnd/>
              <a:tailEnd type="triangle" w="med" len="med"/>
            </a:ln>
          </p:spPr>
          <p:txBody>
            <a:bodyPr/>
            <a:lstStyle/>
            <a:p>
              <a:endParaRPr lang="en-US"/>
            </a:p>
          </p:txBody>
        </p:sp>
        <p:sp>
          <p:nvSpPr>
            <p:cNvPr id="152588" name="Line 9"/>
            <p:cNvSpPr>
              <a:spLocks noChangeShapeType="1"/>
            </p:cNvSpPr>
            <p:nvPr/>
          </p:nvSpPr>
          <p:spPr bwMode="auto">
            <a:xfrm flipV="1">
              <a:off x="2393" y="1266"/>
              <a:ext cx="30" cy="524"/>
            </a:xfrm>
            <a:prstGeom prst="line">
              <a:avLst/>
            </a:prstGeom>
            <a:noFill/>
            <a:ln w="9525">
              <a:solidFill>
                <a:srgbClr val="000000"/>
              </a:solidFill>
              <a:round/>
              <a:headEnd/>
              <a:tailEnd type="triangle" w="med" len="med"/>
            </a:ln>
          </p:spPr>
          <p:txBody>
            <a:bodyPr/>
            <a:lstStyle/>
            <a:p>
              <a:endParaRPr lang="en-US"/>
            </a:p>
          </p:txBody>
        </p:sp>
        <p:sp>
          <p:nvSpPr>
            <p:cNvPr id="152589" name="Text Box 10"/>
            <p:cNvSpPr txBox="1">
              <a:spLocks noChangeArrowheads="1"/>
            </p:cNvSpPr>
            <p:nvPr/>
          </p:nvSpPr>
          <p:spPr bwMode="auto">
            <a:xfrm>
              <a:off x="1067" y="2409"/>
              <a:ext cx="294" cy="167"/>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Ax</a:t>
              </a:r>
              <a:endParaRPr lang="en-GB" sz="1600" b="1">
                <a:latin typeface="Arial Narrow" pitchFamily="34" charset="0"/>
              </a:endParaRPr>
            </a:p>
          </p:txBody>
        </p:sp>
        <p:sp>
          <p:nvSpPr>
            <p:cNvPr id="152590" name="Text Box 11"/>
            <p:cNvSpPr txBox="1">
              <a:spLocks noChangeArrowheads="1"/>
            </p:cNvSpPr>
            <p:nvPr/>
          </p:nvSpPr>
          <p:spPr bwMode="auto">
            <a:xfrm>
              <a:off x="1517" y="1994"/>
              <a:ext cx="293" cy="168"/>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Cx </a:t>
              </a:r>
              <a:endParaRPr lang="en-GB" sz="1600" b="1">
                <a:latin typeface="Arial Narrow" pitchFamily="34" charset="0"/>
              </a:endParaRPr>
            </a:p>
          </p:txBody>
        </p:sp>
        <p:sp>
          <p:nvSpPr>
            <p:cNvPr id="152591" name="Text Box 12"/>
            <p:cNvSpPr txBox="1">
              <a:spLocks noChangeArrowheads="1"/>
            </p:cNvSpPr>
            <p:nvPr/>
          </p:nvSpPr>
          <p:spPr bwMode="auto">
            <a:xfrm>
              <a:off x="1024" y="3273"/>
              <a:ext cx="295" cy="167"/>
            </a:xfrm>
            <a:prstGeom prst="rect">
              <a:avLst/>
            </a:prstGeom>
            <a:noFill/>
            <a:ln w="9525">
              <a:noFill/>
              <a:miter lim="800000"/>
              <a:headEnd/>
              <a:tailEnd/>
            </a:ln>
          </p:spPr>
          <p:txBody>
            <a:bodyPr/>
            <a:lstStyle/>
            <a:p>
              <a:pPr algn="l"/>
              <a:r>
                <a:rPr lang="en-GB" sz="1200" b="1">
                  <a:latin typeface="Arial Narrow" pitchFamily="34" charset="0"/>
                  <a:cs typeface="Times New Roman" pitchFamily="18" charset="0"/>
                </a:rPr>
                <a:t>O</a:t>
              </a:r>
              <a:endParaRPr lang="en-GB" sz="1800">
                <a:latin typeface="Arial" charset="0"/>
              </a:endParaRPr>
            </a:p>
          </p:txBody>
        </p:sp>
        <p:sp>
          <p:nvSpPr>
            <p:cNvPr id="152592" name="Text Box 13"/>
            <p:cNvSpPr txBox="1">
              <a:spLocks noChangeArrowheads="1"/>
            </p:cNvSpPr>
            <p:nvPr/>
          </p:nvSpPr>
          <p:spPr bwMode="auto">
            <a:xfrm>
              <a:off x="2423" y="1481"/>
              <a:ext cx="294" cy="167"/>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Sx</a:t>
              </a:r>
              <a:endParaRPr lang="en-GB" sz="1600" b="1">
                <a:latin typeface="Arial Narrow" pitchFamily="34" charset="0"/>
              </a:endParaRPr>
            </a:p>
          </p:txBody>
        </p:sp>
        <p:sp>
          <p:nvSpPr>
            <p:cNvPr id="152593" name="Line 14"/>
            <p:cNvSpPr>
              <a:spLocks noChangeShapeType="1"/>
            </p:cNvSpPr>
            <p:nvPr/>
          </p:nvSpPr>
          <p:spPr bwMode="auto">
            <a:xfrm flipV="1">
              <a:off x="1138" y="1790"/>
              <a:ext cx="1255" cy="1491"/>
            </a:xfrm>
            <a:prstGeom prst="line">
              <a:avLst/>
            </a:prstGeom>
            <a:noFill/>
            <a:ln w="9525">
              <a:solidFill>
                <a:srgbClr val="000000"/>
              </a:solidFill>
              <a:prstDash val="lgDash"/>
              <a:round/>
              <a:headEnd/>
              <a:tailEnd type="triangle" w="med" len="med"/>
            </a:ln>
          </p:spPr>
          <p:txBody>
            <a:bodyPr/>
            <a:lstStyle/>
            <a:p>
              <a:endParaRPr lang="en-US"/>
            </a:p>
          </p:txBody>
        </p:sp>
        <p:sp>
          <p:nvSpPr>
            <p:cNvPr id="152594" name="Text Box 15"/>
            <p:cNvSpPr txBox="1">
              <a:spLocks noChangeArrowheads="1"/>
            </p:cNvSpPr>
            <p:nvPr/>
          </p:nvSpPr>
          <p:spPr bwMode="auto">
            <a:xfrm>
              <a:off x="1810" y="2505"/>
              <a:ext cx="294" cy="167"/>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Rx</a:t>
              </a:r>
              <a:endParaRPr lang="en-GB" sz="1600">
                <a:latin typeface="Arial Narrow" pitchFamily="34" charset="0"/>
              </a:endParaRPr>
            </a:p>
          </p:txBody>
        </p:sp>
        <p:sp>
          <p:nvSpPr>
            <p:cNvPr id="152595" name="Oval 16"/>
            <p:cNvSpPr>
              <a:spLocks noChangeArrowheads="1"/>
            </p:cNvSpPr>
            <p:nvPr/>
          </p:nvSpPr>
          <p:spPr bwMode="auto">
            <a:xfrm>
              <a:off x="1114" y="3266"/>
              <a:ext cx="48" cy="47"/>
            </a:xfrm>
            <a:prstGeom prst="ellipse">
              <a:avLst/>
            </a:prstGeom>
            <a:solidFill>
              <a:srgbClr val="000000"/>
            </a:solidFill>
            <a:ln w="9525">
              <a:solidFill>
                <a:srgbClr val="000000"/>
              </a:solidFill>
              <a:round/>
              <a:headEnd/>
              <a:tailEnd/>
            </a:ln>
          </p:spPr>
          <p:txBody>
            <a:bodyPr/>
            <a:lstStyle/>
            <a:p>
              <a:endParaRPr lang="es-ES_tradnl"/>
            </a:p>
          </p:txBody>
        </p:sp>
        <p:sp>
          <p:nvSpPr>
            <p:cNvPr id="152596" name="AutoShape 17"/>
            <p:cNvSpPr>
              <a:spLocks noChangeAspect="1" noChangeArrowheads="1"/>
            </p:cNvSpPr>
            <p:nvPr/>
          </p:nvSpPr>
          <p:spPr bwMode="auto">
            <a:xfrm>
              <a:off x="3472" y="1201"/>
              <a:ext cx="1726" cy="2255"/>
            </a:xfrm>
            <a:prstGeom prst="rect">
              <a:avLst/>
            </a:prstGeom>
            <a:noFill/>
            <a:ln w="9525">
              <a:noFill/>
              <a:miter lim="800000"/>
              <a:headEnd/>
              <a:tailEnd/>
            </a:ln>
          </p:spPr>
          <p:txBody>
            <a:bodyPr/>
            <a:lstStyle/>
            <a:p>
              <a:endParaRPr lang="es-ES_tradnl"/>
            </a:p>
          </p:txBody>
        </p:sp>
        <p:sp>
          <p:nvSpPr>
            <p:cNvPr id="152597" name="Line 18"/>
            <p:cNvSpPr>
              <a:spLocks noChangeShapeType="1"/>
            </p:cNvSpPr>
            <p:nvPr/>
          </p:nvSpPr>
          <p:spPr bwMode="auto">
            <a:xfrm flipV="1">
              <a:off x="3586" y="1598"/>
              <a:ext cx="1534" cy="1699"/>
            </a:xfrm>
            <a:prstGeom prst="line">
              <a:avLst/>
            </a:prstGeom>
            <a:noFill/>
            <a:ln w="28575">
              <a:solidFill>
                <a:srgbClr val="000000"/>
              </a:solidFill>
              <a:round/>
              <a:headEnd/>
              <a:tailEnd type="triangle" w="med" len="med"/>
            </a:ln>
          </p:spPr>
          <p:txBody>
            <a:bodyPr/>
            <a:lstStyle/>
            <a:p>
              <a:endParaRPr lang="en-US"/>
            </a:p>
          </p:txBody>
        </p:sp>
        <p:sp>
          <p:nvSpPr>
            <p:cNvPr id="152598" name="Text Box 19"/>
            <p:cNvSpPr txBox="1">
              <a:spLocks noChangeArrowheads="1"/>
            </p:cNvSpPr>
            <p:nvPr/>
          </p:nvSpPr>
          <p:spPr bwMode="auto">
            <a:xfrm>
              <a:off x="5138" y="1520"/>
              <a:ext cx="204" cy="167"/>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p</a:t>
              </a:r>
              <a:endParaRPr lang="en-GB" sz="1600" b="1">
                <a:latin typeface="Arial Narrow" pitchFamily="34" charset="0"/>
              </a:endParaRPr>
            </a:p>
          </p:txBody>
        </p:sp>
        <p:sp>
          <p:nvSpPr>
            <p:cNvPr id="152599" name="Line 20"/>
            <p:cNvSpPr>
              <a:spLocks noChangeShapeType="1"/>
            </p:cNvSpPr>
            <p:nvPr/>
          </p:nvSpPr>
          <p:spPr bwMode="auto">
            <a:xfrm flipV="1">
              <a:off x="3586" y="2803"/>
              <a:ext cx="918" cy="494"/>
            </a:xfrm>
            <a:prstGeom prst="line">
              <a:avLst/>
            </a:prstGeom>
            <a:noFill/>
            <a:ln w="9525">
              <a:solidFill>
                <a:srgbClr val="000000"/>
              </a:solidFill>
              <a:round/>
              <a:headEnd/>
              <a:tailEnd type="triangle" w="med" len="med"/>
            </a:ln>
          </p:spPr>
          <p:txBody>
            <a:bodyPr/>
            <a:lstStyle/>
            <a:p>
              <a:endParaRPr lang="en-US"/>
            </a:p>
          </p:txBody>
        </p:sp>
        <p:sp>
          <p:nvSpPr>
            <p:cNvPr id="152600" name="Line 21"/>
            <p:cNvSpPr>
              <a:spLocks noChangeShapeType="1"/>
            </p:cNvSpPr>
            <p:nvPr/>
          </p:nvSpPr>
          <p:spPr bwMode="auto">
            <a:xfrm flipH="1" flipV="1">
              <a:off x="4255" y="1721"/>
              <a:ext cx="249" cy="1082"/>
            </a:xfrm>
            <a:prstGeom prst="line">
              <a:avLst/>
            </a:prstGeom>
            <a:noFill/>
            <a:ln w="9525">
              <a:solidFill>
                <a:srgbClr val="000000"/>
              </a:solidFill>
              <a:round/>
              <a:headEnd/>
              <a:tailEnd type="triangle" w="med" len="med"/>
            </a:ln>
          </p:spPr>
          <p:txBody>
            <a:bodyPr/>
            <a:lstStyle/>
            <a:p>
              <a:endParaRPr lang="en-US"/>
            </a:p>
          </p:txBody>
        </p:sp>
        <p:sp>
          <p:nvSpPr>
            <p:cNvPr id="152601" name="Line 22"/>
            <p:cNvSpPr>
              <a:spLocks noChangeShapeType="1"/>
            </p:cNvSpPr>
            <p:nvPr/>
          </p:nvSpPr>
          <p:spPr bwMode="auto">
            <a:xfrm flipV="1">
              <a:off x="4255" y="1598"/>
              <a:ext cx="865" cy="123"/>
            </a:xfrm>
            <a:prstGeom prst="line">
              <a:avLst/>
            </a:prstGeom>
            <a:noFill/>
            <a:ln w="9525">
              <a:solidFill>
                <a:srgbClr val="000000"/>
              </a:solidFill>
              <a:round/>
              <a:headEnd/>
              <a:tailEnd type="triangle" w="med" len="med"/>
            </a:ln>
          </p:spPr>
          <p:txBody>
            <a:bodyPr/>
            <a:lstStyle/>
            <a:p>
              <a:endParaRPr lang="en-US"/>
            </a:p>
          </p:txBody>
        </p:sp>
        <p:sp>
          <p:nvSpPr>
            <p:cNvPr id="152602" name="Text Box 23"/>
            <p:cNvSpPr txBox="1">
              <a:spLocks noChangeArrowheads="1"/>
            </p:cNvSpPr>
            <p:nvPr/>
          </p:nvSpPr>
          <p:spPr bwMode="auto">
            <a:xfrm>
              <a:off x="4043" y="3001"/>
              <a:ext cx="294" cy="167"/>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pA</a:t>
              </a:r>
              <a:endParaRPr lang="en-GB" sz="1600" b="1">
                <a:latin typeface="Arial Narrow" pitchFamily="34" charset="0"/>
              </a:endParaRPr>
            </a:p>
          </p:txBody>
        </p:sp>
        <p:sp>
          <p:nvSpPr>
            <p:cNvPr id="152603" name="Text Box 24"/>
            <p:cNvSpPr txBox="1">
              <a:spLocks noChangeArrowheads="1"/>
            </p:cNvSpPr>
            <p:nvPr/>
          </p:nvSpPr>
          <p:spPr bwMode="auto">
            <a:xfrm>
              <a:off x="4290" y="1901"/>
              <a:ext cx="293" cy="168"/>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pC</a:t>
              </a:r>
              <a:endParaRPr lang="en-GB" sz="1600" b="1">
                <a:latin typeface="Arial Narrow" pitchFamily="34" charset="0"/>
              </a:endParaRPr>
            </a:p>
          </p:txBody>
        </p:sp>
        <p:sp>
          <p:nvSpPr>
            <p:cNvPr id="152604" name="Text Box 25"/>
            <p:cNvSpPr txBox="1">
              <a:spLocks noChangeArrowheads="1"/>
            </p:cNvSpPr>
            <p:nvPr/>
          </p:nvSpPr>
          <p:spPr bwMode="auto">
            <a:xfrm>
              <a:off x="3472" y="3289"/>
              <a:ext cx="294" cy="167"/>
            </a:xfrm>
            <a:prstGeom prst="rect">
              <a:avLst/>
            </a:prstGeom>
            <a:noFill/>
            <a:ln w="9525">
              <a:noFill/>
              <a:miter lim="800000"/>
              <a:headEnd/>
              <a:tailEnd/>
            </a:ln>
          </p:spPr>
          <p:txBody>
            <a:bodyPr/>
            <a:lstStyle/>
            <a:p>
              <a:pPr algn="l"/>
              <a:r>
                <a:rPr lang="en-GB" sz="1200" b="1">
                  <a:latin typeface="Arial Narrow" pitchFamily="34" charset="0"/>
                  <a:cs typeface="Times New Roman" pitchFamily="18" charset="0"/>
                </a:rPr>
                <a:t>O</a:t>
              </a:r>
              <a:endParaRPr lang="en-GB" sz="1800">
                <a:latin typeface="Arial" charset="0"/>
              </a:endParaRPr>
            </a:p>
          </p:txBody>
        </p:sp>
        <p:sp>
          <p:nvSpPr>
            <p:cNvPr id="152605" name="Text Box 26"/>
            <p:cNvSpPr txBox="1">
              <a:spLocks noChangeArrowheads="1"/>
            </p:cNvSpPr>
            <p:nvPr/>
          </p:nvSpPr>
          <p:spPr bwMode="auto">
            <a:xfrm>
              <a:off x="4615" y="1465"/>
              <a:ext cx="294" cy="167"/>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pS</a:t>
              </a:r>
              <a:endParaRPr lang="en-GB" sz="1600" b="1">
                <a:latin typeface="Arial Narrow" pitchFamily="34" charset="0"/>
              </a:endParaRPr>
            </a:p>
          </p:txBody>
        </p:sp>
        <p:sp>
          <p:nvSpPr>
            <p:cNvPr id="152606" name="Line 27"/>
            <p:cNvSpPr>
              <a:spLocks noChangeShapeType="1"/>
            </p:cNvSpPr>
            <p:nvPr/>
          </p:nvSpPr>
          <p:spPr bwMode="auto">
            <a:xfrm flipV="1">
              <a:off x="3583" y="1721"/>
              <a:ext cx="672" cy="1576"/>
            </a:xfrm>
            <a:prstGeom prst="line">
              <a:avLst/>
            </a:prstGeom>
            <a:noFill/>
            <a:ln w="9525">
              <a:solidFill>
                <a:srgbClr val="000000"/>
              </a:solidFill>
              <a:prstDash val="lgDash"/>
              <a:round/>
              <a:headEnd/>
              <a:tailEnd type="triangle" w="med" len="med"/>
            </a:ln>
          </p:spPr>
          <p:txBody>
            <a:bodyPr/>
            <a:lstStyle/>
            <a:p>
              <a:endParaRPr lang="en-US"/>
            </a:p>
          </p:txBody>
        </p:sp>
        <p:sp>
          <p:nvSpPr>
            <p:cNvPr id="152607" name="Text Box 28"/>
            <p:cNvSpPr txBox="1">
              <a:spLocks noChangeArrowheads="1"/>
            </p:cNvSpPr>
            <p:nvPr/>
          </p:nvSpPr>
          <p:spPr bwMode="auto">
            <a:xfrm>
              <a:off x="3670" y="2226"/>
              <a:ext cx="294" cy="167"/>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pR</a:t>
              </a:r>
              <a:endParaRPr lang="en-GB" sz="1600" b="1">
                <a:latin typeface="Arial Narrow" pitchFamily="34" charset="0"/>
              </a:endParaRPr>
            </a:p>
          </p:txBody>
        </p:sp>
        <p:sp>
          <p:nvSpPr>
            <p:cNvPr id="152608" name="Oval 29"/>
            <p:cNvSpPr>
              <a:spLocks noChangeArrowheads="1"/>
            </p:cNvSpPr>
            <p:nvPr/>
          </p:nvSpPr>
          <p:spPr bwMode="auto">
            <a:xfrm>
              <a:off x="3561" y="3271"/>
              <a:ext cx="48" cy="47"/>
            </a:xfrm>
            <a:prstGeom prst="ellipse">
              <a:avLst/>
            </a:prstGeom>
            <a:solidFill>
              <a:srgbClr val="000000"/>
            </a:solidFill>
            <a:ln w="9525">
              <a:solidFill>
                <a:srgbClr val="000000"/>
              </a:solidFill>
              <a:round/>
              <a:headEnd/>
              <a:tailEnd/>
            </a:ln>
          </p:spPr>
          <p:txBody>
            <a:bodyPr/>
            <a:lstStyle/>
            <a:p>
              <a:endParaRPr lang="es-ES_tradnl"/>
            </a:p>
          </p:txBody>
        </p:sp>
      </p:grpSp>
      <p:sp>
        <p:nvSpPr>
          <p:cNvPr id="152580" name="Rectangle 30"/>
          <p:cNvSpPr>
            <a:spLocks noChangeArrowheads="1"/>
          </p:cNvSpPr>
          <p:nvPr/>
        </p:nvSpPr>
        <p:spPr bwMode="auto">
          <a:xfrm>
            <a:off x="0" y="-152400"/>
            <a:ext cx="9144000" cy="0"/>
          </a:xfrm>
          <a:prstGeom prst="rect">
            <a:avLst/>
          </a:prstGeom>
          <a:noFill/>
          <a:ln w="9525">
            <a:noFill/>
            <a:miter lim="800000"/>
            <a:headEnd/>
            <a:tailEnd/>
          </a:ln>
        </p:spPr>
        <p:txBody>
          <a:bodyPr wrap="none" tIns="152352" bIns="0" anchor="ctr">
            <a:spAutoFit/>
          </a:bodyPr>
          <a:lstStyle/>
          <a:p>
            <a:pPr algn="l"/>
            <a:endParaRPr lang="es-ES_tradnl" sz="1800">
              <a:latin typeface="Arial" charset="0"/>
            </a:endParaRPr>
          </a:p>
        </p:txBody>
      </p:sp>
      <p:sp>
        <p:nvSpPr>
          <p:cNvPr id="152581" name="Rectangle 31"/>
          <p:cNvSpPr>
            <a:spLocks noChangeArrowheads="1"/>
          </p:cNvSpPr>
          <p:nvPr/>
        </p:nvSpPr>
        <p:spPr bwMode="auto">
          <a:xfrm>
            <a:off x="0" y="7008813"/>
            <a:ext cx="9144000" cy="0"/>
          </a:xfrm>
          <a:prstGeom prst="rect">
            <a:avLst/>
          </a:prstGeom>
          <a:noFill/>
          <a:ln w="9525">
            <a:noFill/>
            <a:miter lim="800000"/>
            <a:headEnd/>
            <a:tailEnd/>
          </a:ln>
        </p:spPr>
        <p:txBody>
          <a:bodyPr wrap="none" anchor="ctr">
            <a:spAutoFit/>
          </a:bodyPr>
          <a:lstStyle/>
          <a:p>
            <a:pPr algn="l"/>
            <a:endParaRPr lang="es-ES_tradnl" sz="1800">
              <a:latin typeface="Arial" charset="0"/>
            </a:endParaRPr>
          </a:p>
        </p:txBody>
      </p:sp>
      <p:sp>
        <p:nvSpPr>
          <p:cNvPr id="152582" name="Line 32"/>
          <p:cNvSpPr>
            <a:spLocks noChangeShapeType="1"/>
          </p:cNvSpPr>
          <p:nvPr/>
        </p:nvSpPr>
        <p:spPr bwMode="auto">
          <a:xfrm>
            <a:off x="4381500" y="1422400"/>
            <a:ext cx="0" cy="4851400"/>
          </a:xfrm>
          <a:prstGeom prst="line">
            <a:avLst/>
          </a:prstGeom>
          <a:noFill/>
          <a:ln w="9525">
            <a:solidFill>
              <a:schemeClr val="tx1"/>
            </a:solidFill>
            <a:prstDash val="lgDash"/>
            <a:round/>
            <a:headEnd/>
            <a:tailEnd/>
          </a:ln>
        </p:spPr>
        <p:txBody>
          <a:bodyPr/>
          <a:lstStyle/>
          <a:p>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57200" y="274638"/>
            <a:ext cx="8686800" cy="2044700"/>
          </a:xfrm>
        </p:spPr>
        <p:txBody>
          <a:bodyPr/>
          <a:lstStyle/>
          <a:p>
            <a:pPr eaLnBrk="1" hangingPunct="1"/>
            <a:r>
              <a:rPr lang="en-GB" sz="2400" smtClean="0"/>
              <a:t>Duale Zerlegung des </a:t>
            </a:r>
            <a:br>
              <a:rPr lang="en-GB" sz="2400" smtClean="0"/>
            </a:br>
            <a:r>
              <a:rPr lang="en-GB" sz="2400" smtClean="0"/>
              <a:t>  Outputs x (links)    und des Produktionspreises pp (rechts)</a:t>
            </a:r>
            <a:br>
              <a:rPr lang="en-GB" sz="2400" smtClean="0"/>
            </a:br>
            <a:r>
              <a:rPr lang="en-GB" sz="2400" smtClean="0"/>
              <a:t>unter gleichgewichtigem Wachstum</a:t>
            </a:r>
            <a:r>
              <a:rPr lang="en-GB" sz="2800" smtClean="0"/>
              <a:t/>
            </a:r>
            <a:br>
              <a:rPr lang="en-GB" sz="2800" smtClean="0"/>
            </a:br>
            <a:r>
              <a:rPr lang="en-GB" sz="2800" smtClean="0"/>
              <a:t>x  = Rx (1 + g) =                pp  = ppR (1 + r) = </a:t>
            </a:r>
            <a:br>
              <a:rPr lang="en-GB" sz="2800" smtClean="0"/>
            </a:br>
            <a:r>
              <a:rPr lang="en-GB" sz="2800" smtClean="0"/>
              <a:t>= Rx + g Rx = Rx + Sx</a:t>
            </a:r>
            <a:r>
              <a:rPr lang="de-DE" sz="2800" smtClean="0"/>
              <a:t>     </a:t>
            </a:r>
            <a:r>
              <a:rPr lang="en-GB" sz="2800" smtClean="0"/>
              <a:t>ppR + r ppR = ppR + ppS</a:t>
            </a:r>
            <a:r>
              <a:rPr lang="de-DE" sz="3600" smtClean="0"/>
              <a:t> </a:t>
            </a:r>
          </a:p>
        </p:txBody>
      </p:sp>
      <p:sp>
        <p:nvSpPr>
          <p:cNvPr id="153603" name="Rectangle 3"/>
          <p:cNvSpPr>
            <a:spLocks noChangeArrowheads="1"/>
          </p:cNvSpPr>
          <p:nvPr/>
        </p:nvSpPr>
        <p:spPr bwMode="auto">
          <a:xfrm>
            <a:off x="0" y="-152400"/>
            <a:ext cx="9144000" cy="0"/>
          </a:xfrm>
          <a:prstGeom prst="rect">
            <a:avLst/>
          </a:prstGeom>
          <a:noFill/>
          <a:ln w="9525">
            <a:noFill/>
            <a:miter lim="800000"/>
            <a:headEnd/>
            <a:tailEnd/>
          </a:ln>
        </p:spPr>
        <p:txBody>
          <a:bodyPr wrap="none" tIns="152352" bIns="0" anchor="ctr">
            <a:spAutoFit/>
          </a:bodyPr>
          <a:lstStyle/>
          <a:p>
            <a:pPr algn="l"/>
            <a:endParaRPr lang="es-ES_tradnl" sz="1800">
              <a:latin typeface="Arial" charset="0"/>
            </a:endParaRPr>
          </a:p>
        </p:txBody>
      </p:sp>
      <p:sp>
        <p:nvSpPr>
          <p:cNvPr id="153604" name="Rectangle 4"/>
          <p:cNvSpPr>
            <a:spLocks noChangeArrowheads="1"/>
          </p:cNvSpPr>
          <p:nvPr/>
        </p:nvSpPr>
        <p:spPr bwMode="auto">
          <a:xfrm>
            <a:off x="0" y="7008813"/>
            <a:ext cx="9144000" cy="0"/>
          </a:xfrm>
          <a:prstGeom prst="rect">
            <a:avLst/>
          </a:prstGeom>
          <a:noFill/>
          <a:ln w="9525">
            <a:noFill/>
            <a:miter lim="800000"/>
            <a:headEnd/>
            <a:tailEnd/>
          </a:ln>
        </p:spPr>
        <p:txBody>
          <a:bodyPr wrap="none" anchor="ctr">
            <a:spAutoFit/>
          </a:bodyPr>
          <a:lstStyle/>
          <a:p>
            <a:pPr algn="l"/>
            <a:endParaRPr lang="es-ES_tradnl" sz="1800">
              <a:latin typeface="Arial" charset="0"/>
            </a:endParaRPr>
          </a:p>
        </p:txBody>
      </p:sp>
      <p:sp>
        <p:nvSpPr>
          <p:cNvPr id="153605" name="Line 5"/>
          <p:cNvSpPr>
            <a:spLocks noChangeShapeType="1"/>
          </p:cNvSpPr>
          <p:nvPr/>
        </p:nvSpPr>
        <p:spPr bwMode="auto">
          <a:xfrm>
            <a:off x="4686300" y="1549400"/>
            <a:ext cx="0" cy="4851400"/>
          </a:xfrm>
          <a:prstGeom prst="line">
            <a:avLst/>
          </a:prstGeom>
          <a:noFill/>
          <a:ln w="9525">
            <a:solidFill>
              <a:schemeClr val="tx1"/>
            </a:solidFill>
            <a:prstDash val="lgDash"/>
            <a:round/>
            <a:headEnd/>
            <a:tailEnd/>
          </a:ln>
        </p:spPr>
        <p:txBody>
          <a:bodyPr/>
          <a:lstStyle/>
          <a:p>
            <a:endParaRPr lang="en-US"/>
          </a:p>
        </p:txBody>
      </p:sp>
      <p:sp>
        <p:nvSpPr>
          <p:cNvPr id="153606" name="AutoShape 6"/>
          <p:cNvSpPr>
            <a:spLocks noChangeAspect="1" noChangeArrowheads="1"/>
          </p:cNvSpPr>
          <p:nvPr/>
        </p:nvSpPr>
        <p:spPr bwMode="auto">
          <a:xfrm>
            <a:off x="5448300" y="2674938"/>
            <a:ext cx="2740025" cy="3579812"/>
          </a:xfrm>
          <a:prstGeom prst="rect">
            <a:avLst/>
          </a:prstGeom>
          <a:noFill/>
          <a:ln w="9525">
            <a:noFill/>
            <a:miter lim="800000"/>
            <a:headEnd/>
            <a:tailEnd/>
          </a:ln>
        </p:spPr>
        <p:txBody>
          <a:bodyPr/>
          <a:lstStyle/>
          <a:p>
            <a:endParaRPr lang="es-ES_tradnl"/>
          </a:p>
        </p:txBody>
      </p:sp>
      <p:sp>
        <p:nvSpPr>
          <p:cNvPr id="153607" name="Line 7"/>
          <p:cNvSpPr>
            <a:spLocks noChangeShapeType="1"/>
          </p:cNvSpPr>
          <p:nvPr/>
        </p:nvSpPr>
        <p:spPr bwMode="auto">
          <a:xfrm flipV="1">
            <a:off x="5629275" y="3305175"/>
            <a:ext cx="2435225" cy="2697163"/>
          </a:xfrm>
          <a:prstGeom prst="line">
            <a:avLst/>
          </a:prstGeom>
          <a:noFill/>
          <a:ln w="28575">
            <a:solidFill>
              <a:srgbClr val="000000"/>
            </a:solidFill>
            <a:round/>
            <a:headEnd/>
            <a:tailEnd type="triangle" w="med" len="med"/>
          </a:ln>
        </p:spPr>
        <p:txBody>
          <a:bodyPr/>
          <a:lstStyle/>
          <a:p>
            <a:endParaRPr lang="en-US"/>
          </a:p>
        </p:txBody>
      </p:sp>
      <p:sp>
        <p:nvSpPr>
          <p:cNvPr id="153608" name="Text Box 8"/>
          <p:cNvSpPr txBox="1">
            <a:spLocks noChangeArrowheads="1"/>
          </p:cNvSpPr>
          <p:nvPr/>
        </p:nvSpPr>
        <p:spPr bwMode="auto">
          <a:xfrm>
            <a:off x="8093075" y="3130550"/>
            <a:ext cx="479425" cy="265113"/>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pp</a:t>
            </a:r>
            <a:endParaRPr lang="en-GB" sz="1600">
              <a:latin typeface="Arial Narrow" pitchFamily="34" charset="0"/>
            </a:endParaRPr>
          </a:p>
        </p:txBody>
      </p:sp>
      <p:sp>
        <p:nvSpPr>
          <p:cNvPr id="153609" name="Line 9"/>
          <p:cNvSpPr>
            <a:spLocks noChangeShapeType="1"/>
          </p:cNvSpPr>
          <p:nvPr/>
        </p:nvSpPr>
        <p:spPr bwMode="auto">
          <a:xfrm flipV="1">
            <a:off x="5629275" y="5218113"/>
            <a:ext cx="1457325" cy="784225"/>
          </a:xfrm>
          <a:prstGeom prst="line">
            <a:avLst/>
          </a:prstGeom>
          <a:noFill/>
          <a:ln w="9525">
            <a:solidFill>
              <a:srgbClr val="000000"/>
            </a:solidFill>
            <a:round/>
            <a:headEnd/>
            <a:tailEnd type="triangle" w="med" len="med"/>
          </a:ln>
        </p:spPr>
        <p:txBody>
          <a:bodyPr/>
          <a:lstStyle/>
          <a:p>
            <a:endParaRPr lang="en-US"/>
          </a:p>
        </p:txBody>
      </p:sp>
      <p:sp>
        <p:nvSpPr>
          <p:cNvPr id="153610" name="Line 10"/>
          <p:cNvSpPr>
            <a:spLocks noChangeShapeType="1"/>
          </p:cNvSpPr>
          <p:nvPr/>
        </p:nvSpPr>
        <p:spPr bwMode="auto">
          <a:xfrm flipV="1">
            <a:off x="7086600" y="3984625"/>
            <a:ext cx="344488" cy="1233488"/>
          </a:xfrm>
          <a:prstGeom prst="line">
            <a:avLst/>
          </a:prstGeom>
          <a:noFill/>
          <a:ln w="9525">
            <a:solidFill>
              <a:srgbClr val="000000"/>
            </a:solidFill>
            <a:round/>
            <a:headEnd/>
            <a:tailEnd type="triangle" w="med" len="med"/>
          </a:ln>
        </p:spPr>
        <p:txBody>
          <a:bodyPr/>
          <a:lstStyle/>
          <a:p>
            <a:endParaRPr lang="en-US"/>
          </a:p>
        </p:txBody>
      </p:sp>
      <p:sp>
        <p:nvSpPr>
          <p:cNvPr id="153611" name="Line 11"/>
          <p:cNvSpPr>
            <a:spLocks noChangeShapeType="1"/>
          </p:cNvSpPr>
          <p:nvPr/>
        </p:nvSpPr>
        <p:spPr bwMode="auto">
          <a:xfrm flipV="1">
            <a:off x="7412038" y="3276600"/>
            <a:ext cx="633412" cy="708025"/>
          </a:xfrm>
          <a:prstGeom prst="line">
            <a:avLst/>
          </a:prstGeom>
          <a:noFill/>
          <a:ln w="9525">
            <a:solidFill>
              <a:srgbClr val="000000"/>
            </a:solidFill>
            <a:round/>
            <a:headEnd/>
            <a:tailEnd type="triangle" w="med" len="med"/>
          </a:ln>
        </p:spPr>
        <p:txBody>
          <a:bodyPr/>
          <a:lstStyle/>
          <a:p>
            <a:endParaRPr lang="en-US"/>
          </a:p>
        </p:txBody>
      </p:sp>
      <p:sp>
        <p:nvSpPr>
          <p:cNvPr id="153612" name="Text Box 12"/>
          <p:cNvSpPr txBox="1">
            <a:spLocks noChangeArrowheads="1"/>
          </p:cNvSpPr>
          <p:nvPr/>
        </p:nvSpPr>
        <p:spPr bwMode="auto">
          <a:xfrm>
            <a:off x="6354763" y="5532438"/>
            <a:ext cx="627062" cy="265112"/>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ppA</a:t>
            </a:r>
            <a:endParaRPr lang="en-GB" sz="1600">
              <a:latin typeface="Arial Narrow" pitchFamily="34" charset="0"/>
            </a:endParaRPr>
          </a:p>
        </p:txBody>
      </p:sp>
      <p:sp>
        <p:nvSpPr>
          <p:cNvPr id="153613" name="Text Box 13"/>
          <p:cNvSpPr txBox="1">
            <a:spLocks noChangeArrowheads="1"/>
          </p:cNvSpPr>
          <p:nvPr/>
        </p:nvSpPr>
        <p:spPr bwMode="auto">
          <a:xfrm>
            <a:off x="7186613" y="4706938"/>
            <a:ext cx="642937" cy="266700"/>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ppC</a:t>
            </a:r>
            <a:endParaRPr lang="en-GB" sz="1600">
              <a:latin typeface="Arial Narrow" pitchFamily="34" charset="0"/>
            </a:endParaRPr>
          </a:p>
        </p:txBody>
      </p:sp>
      <p:sp>
        <p:nvSpPr>
          <p:cNvPr id="153614" name="Text Box 14"/>
          <p:cNvSpPr txBox="1">
            <a:spLocks noChangeArrowheads="1"/>
          </p:cNvSpPr>
          <p:nvPr/>
        </p:nvSpPr>
        <p:spPr bwMode="auto">
          <a:xfrm>
            <a:off x="5448300" y="5989638"/>
            <a:ext cx="466725" cy="265112"/>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O</a:t>
            </a:r>
            <a:endParaRPr lang="en-GB" sz="1600">
              <a:latin typeface="Arial Narrow" pitchFamily="34" charset="0"/>
            </a:endParaRPr>
          </a:p>
        </p:txBody>
      </p:sp>
      <p:sp>
        <p:nvSpPr>
          <p:cNvPr id="153615" name="Text Box 15"/>
          <p:cNvSpPr txBox="1">
            <a:spLocks noChangeArrowheads="1"/>
          </p:cNvSpPr>
          <p:nvPr/>
        </p:nvSpPr>
        <p:spPr bwMode="auto">
          <a:xfrm>
            <a:off x="7310438" y="3390900"/>
            <a:ext cx="557212" cy="265113"/>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ppS</a:t>
            </a:r>
            <a:endParaRPr lang="en-GB" sz="1600">
              <a:latin typeface="Arial Narrow" pitchFamily="34" charset="0"/>
            </a:endParaRPr>
          </a:p>
        </p:txBody>
      </p:sp>
      <p:sp>
        <p:nvSpPr>
          <p:cNvPr id="153616" name="Line 16"/>
          <p:cNvSpPr>
            <a:spLocks noChangeShapeType="1"/>
          </p:cNvSpPr>
          <p:nvPr/>
        </p:nvSpPr>
        <p:spPr bwMode="auto">
          <a:xfrm flipV="1">
            <a:off x="5605463" y="3971925"/>
            <a:ext cx="1825625" cy="2017713"/>
          </a:xfrm>
          <a:prstGeom prst="line">
            <a:avLst/>
          </a:prstGeom>
          <a:noFill/>
          <a:ln w="9525">
            <a:solidFill>
              <a:srgbClr val="000000"/>
            </a:solidFill>
            <a:prstDash val="lgDash"/>
            <a:round/>
            <a:headEnd/>
            <a:tailEnd type="triangle" w="med" len="med"/>
          </a:ln>
        </p:spPr>
        <p:txBody>
          <a:bodyPr/>
          <a:lstStyle/>
          <a:p>
            <a:endParaRPr lang="en-US"/>
          </a:p>
        </p:txBody>
      </p:sp>
      <p:sp>
        <p:nvSpPr>
          <p:cNvPr id="153617" name="Text Box 17"/>
          <p:cNvSpPr txBox="1">
            <a:spLocks noChangeArrowheads="1"/>
          </p:cNvSpPr>
          <p:nvPr/>
        </p:nvSpPr>
        <p:spPr bwMode="auto">
          <a:xfrm>
            <a:off x="6224588" y="4570413"/>
            <a:ext cx="623887" cy="265112"/>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ppR</a:t>
            </a:r>
            <a:endParaRPr lang="en-GB" sz="1600">
              <a:latin typeface="Arial Narrow" pitchFamily="34" charset="0"/>
            </a:endParaRPr>
          </a:p>
        </p:txBody>
      </p:sp>
      <p:sp>
        <p:nvSpPr>
          <p:cNvPr id="153618" name="Oval 18"/>
          <p:cNvSpPr>
            <a:spLocks noChangeArrowheads="1"/>
          </p:cNvSpPr>
          <p:nvPr/>
        </p:nvSpPr>
        <p:spPr bwMode="auto">
          <a:xfrm>
            <a:off x="5581650" y="5967413"/>
            <a:ext cx="76200" cy="74612"/>
          </a:xfrm>
          <a:prstGeom prst="ellipse">
            <a:avLst/>
          </a:prstGeom>
          <a:solidFill>
            <a:srgbClr val="000000"/>
          </a:solidFill>
          <a:ln w="9525">
            <a:solidFill>
              <a:srgbClr val="000000"/>
            </a:solidFill>
            <a:round/>
            <a:headEnd/>
            <a:tailEnd/>
          </a:ln>
        </p:spPr>
        <p:txBody>
          <a:bodyPr/>
          <a:lstStyle/>
          <a:p>
            <a:endParaRPr lang="es-ES_tradnl"/>
          </a:p>
        </p:txBody>
      </p:sp>
      <p:sp>
        <p:nvSpPr>
          <p:cNvPr id="153619" name="AutoShape 19"/>
          <p:cNvSpPr>
            <a:spLocks noChangeAspect="1" noChangeArrowheads="1"/>
          </p:cNvSpPr>
          <p:nvPr/>
        </p:nvSpPr>
        <p:spPr bwMode="auto">
          <a:xfrm>
            <a:off x="647700" y="2635250"/>
            <a:ext cx="2776538" cy="3581400"/>
          </a:xfrm>
          <a:prstGeom prst="rect">
            <a:avLst/>
          </a:prstGeom>
          <a:noFill/>
          <a:ln w="9525">
            <a:noFill/>
            <a:miter lim="800000"/>
            <a:headEnd/>
            <a:tailEnd/>
          </a:ln>
        </p:spPr>
        <p:txBody>
          <a:bodyPr/>
          <a:lstStyle/>
          <a:p>
            <a:endParaRPr lang="es-ES_tradnl"/>
          </a:p>
        </p:txBody>
      </p:sp>
      <p:sp>
        <p:nvSpPr>
          <p:cNvPr id="153620" name="Line 20"/>
          <p:cNvSpPr>
            <a:spLocks noChangeShapeType="1"/>
          </p:cNvSpPr>
          <p:nvPr/>
        </p:nvSpPr>
        <p:spPr bwMode="auto">
          <a:xfrm flipV="1">
            <a:off x="917575" y="2808288"/>
            <a:ext cx="2039938" cy="3198812"/>
          </a:xfrm>
          <a:prstGeom prst="line">
            <a:avLst/>
          </a:prstGeom>
          <a:noFill/>
          <a:ln w="28575">
            <a:solidFill>
              <a:srgbClr val="000000"/>
            </a:solidFill>
            <a:round/>
            <a:headEnd/>
            <a:tailEnd type="triangle" w="med" len="med"/>
          </a:ln>
        </p:spPr>
        <p:txBody>
          <a:bodyPr/>
          <a:lstStyle/>
          <a:p>
            <a:endParaRPr lang="en-US"/>
          </a:p>
        </p:txBody>
      </p:sp>
      <p:sp>
        <p:nvSpPr>
          <p:cNvPr id="153621" name="Text Box 21"/>
          <p:cNvSpPr txBox="1">
            <a:spLocks noChangeArrowheads="1"/>
          </p:cNvSpPr>
          <p:nvPr/>
        </p:nvSpPr>
        <p:spPr bwMode="auto">
          <a:xfrm>
            <a:off x="3008313" y="2533650"/>
            <a:ext cx="323850" cy="266700"/>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x</a:t>
            </a:r>
            <a:endParaRPr lang="en-GB" sz="1600" b="1">
              <a:latin typeface="Arial Narrow" pitchFamily="34" charset="0"/>
            </a:endParaRPr>
          </a:p>
        </p:txBody>
      </p:sp>
      <p:sp>
        <p:nvSpPr>
          <p:cNvPr id="153622" name="Line 22"/>
          <p:cNvSpPr>
            <a:spLocks noChangeShapeType="1"/>
          </p:cNvSpPr>
          <p:nvPr/>
        </p:nvSpPr>
        <p:spPr bwMode="auto">
          <a:xfrm flipV="1">
            <a:off x="917575" y="4530725"/>
            <a:ext cx="354013" cy="1443038"/>
          </a:xfrm>
          <a:prstGeom prst="line">
            <a:avLst/>
          </a:prstGeom>
          <a:noFill/>
          <a:ln w="9525">
            <a:solidFill>
              <a:srgbClr val="000000"/>
            </a:solidFill>
            <a:round/>
            <a:headEnd/>
            <a:tailEnd type="triangle" w="med" len="med"/>
          </a:ln>
        </p:spPr>
        <p:txBody>
          <a:bodyPr/>
          <a:lstStyle/>
          <a:p>
            <a:endParaRPr lang="en-US"/>
          </a:p>
        </p:txBody>
      </p:sp>
      <p:sp>
        <p:nvSpPr>
          <p:cNvPr id="153623" name="Line 23"/>
          <p:cNvSpPr>
            <a:spLocks noChangeShapeType="1"/>
          </p:cNvSpPr>
          <p:nvPr/>
        </p:nvSpPr>
        <p:spPr bwMode="auto">
          <a:xfrm flipV="1">
            <a:off x="1281113" y="3554413"/>
            <a:ext cx="1198562" cy="977900"/>
          </a:xfrm>
          <a:prstGeom prst="line">
            <a:avLst/>
          </a:prstGeom>
          <a:noFill/>
          <a:ln w="9525">
            <a:solidFill>
              <a:srgbClr val="000000"/>
            </a:solidFill>
            <a:round/>
            <a:headEnd/>
            <a:tailEnd type="triangle" w="med" len="med"/>
          </a:ln>
        </p:spPr>
        <p:txBody>
          <a:bodyPr/>
          <a:lstStyle/>
          <a:p>
            <a:endParaRPr lang="en-US"/>
          </a:p>
        </p:txBody>
      </p:sp>
      <p:sp>
        <p:nvSpPr>
          <p:cNvPr id="153624" name="Line 24"/>
          <p:cNvSpPr>
            <a:spLocks noChangeShapeType="1"/>
          </p:cNvSpPr>
          <p:nvPr/>
        </p:nvSpPr>
        <p:spPr bwMode="auto">
          <a:xfrm flipV="1">
            <a:off x="2517775" y="2774950"/>
            <a:ext cx="496888" cy="779463"/>
          </a:xfrm>
          <a:prstGeom prst="line">
            <a:avLst/>
          </a:prstGeom>
          <a:noFill/>
          <a:ln w="9525">
            <a:solidFill>
              <a:srgbClr val="000000"/>
            </a:solidFill>
            <a:round/>
            <a:headEnd/>
            <a:tailEnd type="triangle" w="med" len="med"/>
          </a:ln>
        </p:spPr>
        <p:txBody>
          <a:bodyPr/>
          <a:lstStyle/>
          <a:p>
            <a:endParaRPr lang="en-US"/>
          </a:p>
        </p:txBody>
      </p:sp>
      <p:sp>
        <p:nvSpPr>
          <p:cNvPr id="153625" name="Text Box 25"/>
          <p:cNvSpPr txBox="1">
            <a:spLocks noChangeArrowheads="1"/>
          </p:cNvSpPr>
          <p:nvPr/>
        </p:nvSpPr>
        <p:spPr bwMode="auto">
          <a:xfrm>
            <a:off x="804863" y="4579938"/>
            <a:ext cx="466725" cy="265112"/>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Ax</a:t>
            </a:r>
            <a:endParaRPr lang="en-GB" sz="1600" b="1">
              <a:latin typeface="Arial Narrow" pitchFamily="34" charset="0"/>
            </a:endParaRPr>
          </a:p>
        </p:txBody>
      </p:sp>
      <p:sp>
        <p:nvSpPr>
          <p:cNvPr id="153626" name="Text Box 26"/>
          <p:cNvSpPr txBox="1">
            <a:spLocks noChangeArrowheads="1"/>
          </p:cNvSpPr>
          <p:nvPr/>
        </p:nvSpPr>
        <p:spPr bwMode="auto">
          <a:xfrm>
            <a:off x="1519238" y="3822700"/>
            <a:ext cx="465137" cy="266700"/>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Cx</a:t>
            </a:r>
            <a:endParaRPr lang="en-GB" sz="1600" b="1">
              <a:latin typeface="Arial Narrow" pitchFamily="34" charset="0"/>
            </a:endParaRPr>
          </a:p>
        </p:txBody>
      </p:sp>
      <p:sp>
        <p:nvSpPr>
          <p:cNvPr id="153627" name="Text Box 27"/>
          <p:cNvSpPr txBox="1">
            <a:spLocks noChangeArrowheads="1"/>
          </p:cNvSpPr>
          <p:nvPr/>
        </p:nvSpPr>
        <p:spPr bwMode="auto">
          <a:xfrm>
            <a:off x="736600" y="5951538"/>
            <a:ext cx="468313" cy="265112"/>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O</a:t>
            </a:r>
            <a:endParaRPr lang="en-GB" sz="1600" b="1">
              <a:latin typeface="Arial Narrow" pitchFamily="34" charset="0"/>
            </a:endParaRPr>
          </a:p>
        </p:txBody>
      </p:sp>
      <p:sp>
        <p:nvSpPr>
          <p:cNvPr id="153628" name="Text Box 28"/>
          <p:cNvSpPr txBox="1">
            <a:spLocks noChangeArrowheads="1"/>
          </p:cNvSpPr>
          <p:nvPr/>
        </p:nvSpPr>
        <p:spPr bwMode="auto">
          <a:xfrm>
            <a:off x="2643188" y="3133725"/>
            <a:ext cx="466725" cy="265113"/>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Sx</a:t>
            </a:r>
            <a:endParaRPr lang="en-GB" sz="1600" b="1">
              <a:latin typeface="Arial Narrow" pitchFamily="34" charset="0"/>
            </a:endParaRPr>
          </a:p>
        </p:txBody>
      </p:sp>
      <p:sp>
        <p:nvSpPr>
          <p:cNvPr id="153629" name="Line 29"/>
          <p:cNvSpPr>
            <a:spLocks noChangeShapeType="1"/>
          </p:cNvSpPr>
          <p:nvPr/>
        </p:nvSpPr>
        <p:spPr bwMode="auto">
          <a:xfrm flipV="1">
            <a:off x="955675" y="3554413"/>
            <a:ext cx="1562100" cy="2443162"/>
          </a:xfrm>
          <a:prstGeom prst="line">
            <a:avLst/>
          </a:prstGeom>
          <a:noFill/>
          <a:ln w="9525">
            <a:solidFill>
              <a:srgbClr val="000000"/>
            </a:solidFill>
            <a:prstDash val="lgDash"/>
            <a:round/>
            <a:headEnd/>
            <a:tailEnd type="triangle" w="med" len="med"/>
          </a:ln>
        </p:spPr>
        <p:txBody>
          <a:bodyPr/>
          <a:lstStyle/>
          <a:p>
            <a:endParaRPr lang="en-US"/>
          </a:p>
        </p:txBody>
      </p:sp>
      <p:sp>
        <p:nvSpPr>
          <p:cNvPr id="153630" name="Text Box 30"/>
          <p:cNvSpPr txBox="1">
            <a:spLocks noChangeArrowheads="1"/>
          </p:cNvSpPr>
          <p:nvPr/>
        </p:nvSpPr>
        <p:spPr bwMode="auto">
          <a:xfrm>
            <a:off x="1736725" y="4579938"/>
            <a:ext cx="466725" cy="265112"/>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Rx</a:t>
            </a:r>
            <a:endParaRPr lang="en-GB" sz="1600" b="1">
              <a:latin typeface="Arial Narrow" pitchFamily="34" charset="0"/>
            </a:endParaRPr>
          </a:p>
        </p:txBody>
      </p:sp>
      <p:sp>
        <p:nvSpPr>
          <p:cNvPr id="153631" name="Oval 31"/>
          <p:cNvSpPr>
            <a:spLocks noChangeArrowheads="1"/>
          </p:cNvSpPr>
          <p:nvPr/>
        </p:nvSpPr>
        <p:spPr bwMode="auto">
          <a:xfrm>
            <a:off x="879475" y="5945188"/>
            <a:ext cx="76200" cy="76200"/>
          </a:xfrm>
          <a:prstGeom prst="ellipse">
            <a:avLst/>
          </a:prstGeom>
          <a:solidFill>
            <a:srgbClr val="000000"/>
          </a:solidFill>
          <a:ln w="9525">
            <a:solidFill>
              <a:srgbClr val="000000"/>
            </a:solidFill>
            <a:round/>
            <a:headEnd/>
            <a:tailEnd/>
          </a:ln>
        </p:spPr>
        <p:txBody>
          <a:bodyPr/>
          <a:lstStyle/>
          <a:p>
            <a:endParaRPr lang="es-ES_tradnl"/>
          </a:p>
        </p:txBody>
      </p:sp>
      <p:sp>
        <p:nvSpPr>
          <p:cNvPr id="153632" name="Rectangle 32"/>
          <p:cNvSpPr>
            <a:spLocks noChangeArrowheads="1"/>
          </p:cNvSpPr>
          <p:nvPr/>
        </p:nvSpPr>
        <p:spPr bwMode="auto">
          <a:xfrm>
            <a:off x="0" y="7283450"/>
            <a:ext cx="9144000" cy="0"/>
          </a:xfrm>
          <a:prstGeom prst="rect">
            <a:avLst/>
          </a:prstGeom>
          <a:noFill/>
          <a:ln w="9525">
            <a:noFill/>
            <a:miter lim="800000"/>
            <a:headEnd/>
            <a:tailEnd/>
          </a:ln>
        </p:spPr>
        <p:txBody>
          <a:bodyPr wrap="none" anchor="ctr">
            <a:spAutoFit/>
          </a:bodyPr>
          <a:lstStyle/>
          <a:p>
            <a:pPr algn="l"/>
            <a:endParaRPr lang="es-ES_tradnl" sz="1800">
              <a:latin typeface="Arial"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274638"/>
            <a:ext cx="8420100" cy="2044700"/>
          </a:xfrm>
        </p:spPr>
        <p:txBody>
          <a:bodyPr/>
          <a:lstStyle/>
          <a:p>
            <a:pPr eaLnBrk="1" hangingPunct="1"/>
            <a:r>
              <a:rPr lang="en-GB" sz="2400" smtClean="0"/>
              <a:t>Duale Zerlegung des Umsatzes “w” a la Marx</a:t>
            </a:r>
            <a:br>
              <a:rPr lang="en-GB" sz="2400" smtClean="0"/>
            </a:br>
            <a:r>
              <a:rPr lang="en-GB" sz="2400" smtClean="0"/>
              <a:t>“w” = pdiag(x) oder “w” = diag(p)x </a:t>
            </a:r>
            <a:br>
              <a:rPr lang="en-GB" sz="2400" smtClean="0"/>
            </a:br>
            <a:r>
              <a:rPr lang="en-GB" sz="2800" smtClean="0"/>
              <a:t>“w” = “c” + “v” + “m”, r = g  </a:t>
            </a:r>
            <a:br>
              <a:rPr lang="en-GB" sz="2800" smtClean="0"/>
            </a:br>
            <a:r>
              <a:rPr lang="en-GB" sz="2800" smtClean="0"/>
              <a:t>w = pAdiag(x) + pCdiag(x) + pSdiag(x) </a:t>
            </a:r>
            <a:br>
              <a:rPr lang="en-GB" sz="2800" smtClean="0"/>
            </a:br>
            <a:r>
              <a:rPr lang="en-GB" sz="2800" smtClean="0"/>
              <a:t>w’ = diag(p)Ax + diag(p)Cx + diag(p)Sx </a:t>
            </a:r>
            <a:endParaRPr lang="de-DE" sz="2800" smtClean="0"/>
          </a:p>
        </p:txBody>
      </p:sp>
      <p:sp>
        <p:nvSpPr>
          <p:cNvPr id="154627" name="Rectangle 3"/>
          <p:cNvSpPr>
            <a:spLocks noChangeArrowheads="1"/>
          </p:cNvSpPr>
          <p:nvPr/>
        </p:nvSpPr>
        <p:spPr bwMode="auto">
          <a:xfrm>
            <a:off x="0" y="-152400"/>
            <a:ext cx="9144000" cy="0"/>
          </a:xfrm>
          <a:prstGeom prst="rect">
            <a:avLst/>
          </a:prstGeom>
          <a:noFill/>
          <a:ln w="9525">
            <a:noFill/>
            <a:miter lim="800000"/>
            <a:headEnd/>
            <a:tailEnd/>
          </a:ln>
        </p:spPr>
        <p:txBody>
          <a:bodyPr wrap="none" tIns="152352" bIns="0" anchor="ctr">
            <a:spAutoFit/>
          </a:bodyPr>
          <a:lstStyle/>
          <a:p>
            <a:pPr algn="l"/>
            <a:endParaRPr lang="es-ES_tradnl" sz="1800">
              <a:latin typeface="Arial" charset="0"/>
            </a:endParaRPr>
          </a:p>
        </p:txBody>
      </p:sp>
      <p:sp>
        <p:nvSpPr>
          <p:cNvPr id="154628" name="Rectangle 4"/>
          <p:cNvSpPr>
            <a:spLocks noChangeArrowheads="1"/>
          </p:cNvSpPr>
          <p:nvPr/>
        </p:nvSpPr>
        <p:spPr bwMode="auto">
          <a:xfrm>
            <a:off x="0" y="7008813"/>
            <a:ext cx="9144000" cy="0"/>
          </a:xfrm>
          <a:prstGeom prst="rect">
            <a:avLst/>
          </a:prstGeom>
          <a:noFill/>
          <a:ln w="9525">
            <a:noFill/>
            <a:miter lim="800000"/>
            <a:headEnd/>
            <a:tailEnd/>
          </a:ln>
        </p:spPr>
        <p:txBody>
          <a:bodyPr wrap="none" anchor="ctr">
            <a:spAutoFit/>
          </a:bodyPr>
          <a:lstStyle/>
          <a:p>
            <a:pPr algn="l"/>
            <a:endParaRPr lang="es-ES_tradnl" sz="1800">
              <a:latin typeface="Arial" charset="0"/>
            </a:endParaRPr>
          </a:p>
        </p:txBody>
      </p:sp>
      <p:sp>
        <p:nvSpPr>
          <p:cNvPr id="154629" name="Rectangle 5"/>
          <p:cNvSpPr>
            <a:spLocks noChangeArrowheads="1"/>
          </p:cNvSpPr>
          <p:nvPr/>
        </p:nvSpPr>
        <p:spPr bwMode="auto">
          <a:xfrm>
            <a:off x="0" y="7283450"/>
            <a:ext cx="9144000" cy="0"/>
          </a:xfrm>
          <a:prstGeom prst="rect">
            <a:avLst/>
          </a:prstGeom>
          <a:noFill/>
          <a:ln w="9525">
            <a:noFill/>
            <a:miter lim="800000"/>
            <a:headEnd/>
            <a:tailEnd/>
          </a:ln>
        </p:spPr>
        <p:txBody>
          <a:bodyPr wrap="none" anchor="ctr">
            <a:spAutoFit/>
          </a:bodyPr>
          <a:lstStyle/>
          <a:p>
            <a:pPr algn="l"/>
            <a:endParaRPr lang="es-ES_tradnl" sz="1800">
              <a:latin typeface="Arial" charset="0"/>
            </a:endParaRPr>
          </a:p>
        </p:txBody>
      </p:sp>
      <p:sp>
        <p:nvSpPr>
          <p:cNvPr id="154630" name="Rectangle 6"/>
          <p:cNvSpPr>
            <a:spLocks noChangeArrowheads="1"/>
          </p:cNvSpPr>
          <p:nvPr/>
        </p:nvSpPr>
        <p:spPr bwMode="auto">
          <a:xfrm>
            <a:off x="0" y="1533525"/>
            <a:ext cx="9144000" cy="0"/>
          </a:xfrm>
          <a:prstGeom prst="rect">
            <a:avLst/>
          </a:prstGeom>
          <a:noFill/>
          <a:ln w="9525">
            <a:noFill/>
            <a:miter lim="800000"/>
            <a:headEnd/>
            <a:tailEnd/>
          </a:ln>
        </p:spPr>
        <p:txBody>
          <a:bodyPr wrap="none" anchor="ctr">
            <a:spAutoFit/>
          </a:bodyPr>
          <a:lstStyle/>
          <a:p>
            <a:pPr algn="l"/>
            <a:endParaRPr lang="es-ES_tradnl" sz="1800">
              <a:latin typeface="Arial" charset="0"/>
            </a:endParaRPr>
          </a:p>
        </p:txBody>
      </p:sp>
      <p:sp>
        <p:nvSpPr>
          <p:cNvPr id="154631" name="AutoShape 7"/>
          <p:cNvSpPr>
            <a:spLocks noChangeAspect="1" noChangeArrowheads="1"/>
          </p:cNvSpPr>
          <p:nvPr/>
        </p:nvSpPr>
        <p:spPr bwMode="auto">
          <a:xfrm>
            <a:off x="2997200" y="2765425"/>
            <a:ext cx="4049713" cy="3790950"/>
          </a:xfrm>
          <a:prstGeom prst="rect">
            <a:avLst/>
          </a:prstGeom>
          <a:noFill/>
          <a:ln w="9525">
            <a:noFill/>
            <a:miter lim="800000"/>
            <a:headEnd/>
            <a:tailEnd/>
          </a:ln>
        </p:spPr>
        <p:txBody>
          <a:bodyPr/>
          <a:lstStyle/>
          <a:p>
            <a:endParaRPr lang="es-ES_tradnl"/>
          </a:p>
        </p:txBody>
      </p:sp>
      <p:sp>
        <p:nvSpPr>
          <p:cNvPr id="154632" name="Line 8"/>
          <p:cNvSpPr>
            <a:spLocks noChangeShapeType="1"/>
          </p:cNvSpPr>
          <p:nvPr/>
        </p:nvSpPr>
        <p:spPr bwMode="auto">
          <a:xfrm flipV="1">
            <a:off x="3830638" y="3141663"/>
            <a:ext cx="1995487" cy="3162300"/>
          </a:xfrm>
          <a:prstGeom prst="line">
            <a:avLst/>
          </a:prstGeom>
          <a:noFill/>
          <a:ln w="38100">
            <a:solidFill>
              <a:srgbClr val="000000"/>
            </a:solidFill>
            <a:round/>
            <a:headEnd/>
            <a:tailEnd type="triangle" w="med" len="med"/>
          </a:ln>
        </p:spPr>
        <p:txBody>
          <a:bodyPr/>
          <a:lstStyle/>
          <a:p>
            <a:endParaRPr lang="en-US"/>
          </a:p>
        </p:txBody>
      </p:sp>
      <p:sp>
        <p:nvSpPr>
          <p:cNvPr id="154633" name="Text Box 9"/>
          <p:cNvSpPr txBox="1">
            <a:spLocks noChangeArrowheads="1"/>
          </p:cNvSpPr>
          <p:nvPr/>
        </p:nvSpPr>
        <p:spPr bwMode="auto">
          <a:xfrm>
            <a:off x="5853113" y="2876550"/>
            <a:ext cx="3111500" cy="355600"/>
          </a:xfrm>
          <a:prstGeom prst="rect">
            <a:avLst/>
          </a:prstGeom>
          <a:noFill/>
          <a:ln w="9525">
            <a:noFill/>
            <a:miter lim="800000"/>
            <a:headEnd/>
            <a:tailEnd/>
          </a:ln>
        </p:spPr>
        <p:txBody>
          <a:bodyPr/>
          <a:lstStyle/>
          <a:p>
            <a:pPr algn="l"/>
            <a:r>
              <a:rPr lang="de-DE" sz="1600" b="1">
                <a:latin typeface="Arial Narrow" pitchFamily="34" charset="0"/>
                <a:cs typeface="Times New Roman" pitchFamily="18" charset="0"/>
              </a:rPr>
              <a:t>„w“ = pdiag(x) = diag(p)x</a:t>
            </a:r>
            <a:endParaRPr lang="de-DE" sz="1600">
              <a:latin typeface="Arial Narrow" pitchFamily="34" charset="0"/>
            </a:endParaRPr>
          </a:p>
        </p:txBody>
      </p:sp>
      <p:sp>
        <p:nvSpPr>
          <p:cNvPr id="154634" name="Line 10"/>
          <p:cNvSpPr>
            <a:spLocks noChangeShapeType="1"/>
          </p:cNvSpPr>
          <p:nvPr/>
        </p:nvSpPr>
        <p:spPr bwMode="auto">
          <a:xfrm flipV="1">
            <a:off x="3830638" y="6022975"/>
            <a:ext cx="2330450" cy="280988"/>
          </a:xfrm>
          <a:prstGeom prst="line">
            <a:avLst/>
          </a:prstGeom>
          <a:noFill/>
          <a:ln w="9525">
            <a:solidFill>
              <a:srgbClr val="000000"/>
            </a:solidFill>
            <a:round/>
            <a:headEnd/>
            <a:tailEnd type="triangle" w="med" len="med"/>
          </a:ln>
        </p:spPr>
        <p:txBody>
          <a:bodyPr/>
          <a:lstStyle/>
          <a:p>
            <a:endParaRPr lang="en-US"/>
          </a:p>
        </p:txBody>
      </p:sp>
      <p:sp>
        <p:nvSpPr>
          <p:cNvPr id="154635" name="Line 11"/>
          <p:cNvSpPr>
            <a:spLocks noChangeShapeType="1"/>
          </p:cNvSpPr>
          <p:nvPr/>
        </p:nvSpPr>
        <p:spPr bwMode="auto">
          <a:xfrm flipH="1" flipV="1">
            <a:off x="5821363" y="3937000"/>
            <a:ext cx="339725" cy="2085975"/>
          </a:xfrm>
          <a:prstGeom prst="line">
            <a:avLst/>
          </a:prstGeom>
          <a:noFill/>
          <a:ln w="9525">
            <a:solidFill>
              <a:srgbClr val="000000"/>
            </a:solidFill>
            <a:round/>
            <a:headEnd/>
            <a:tailEnd type="triangle" w="med" len="med"/>
          </a:ln>
        </p:spPr>
        <p:txBody>
          <a:bodyPr/>
          <a:lstStyle/>
          <a:p>
            <a:endParaRPr lang="en-US"/>
          </a:p>
        </p:txBody>
      </p:sp>
      <p:sp>
        <p:nvSpPr>
          <p:cNvPr id="154636" name="Line 12"/>
          <p:cNvSpPr>
            <a:spLocks noChangeShapeType="1"/>
          </p:cNvSpPr>
          <p:nvPr/>
        </p:nvSpPr>
        <p:spPr bwMode="auto">
          <a:xfrm flipV="1">
            <a:off x="5821363" y="3141663"/>
            <a:ext cx="4762" cy="795337"/>
          </a:xfrm>
          <a:prstGeom prst="line">
            <a:avLst/>
          </a:prstGeom>
          <a:noFill/>
          <a:ln w="9525">
            <a:solidFill>
              <a:srgbClr val="000000"/>
            </a:solidFill>
            <a:round/>
            <a:headEnd/>
            <a:tailEnd type="triangle" w="med" len="med"/>
          </a:ln>
        </p:spPr>
        <p:txBody>
          <a:bodyPr/>
          <a:lstStyle/>
          <a:p>
            <a:endParaRPr lang="en-US"/>
          </a:p>
        </p:txBody>
      </p:sp>
      <p:sp>
        <p:nvSpPr>
          <p:cNvPr id="154637" name="Text Box 13"/>
          <p:cNvSpPr txBox="1">
            <a:spLocks noChangeArrowheads="1"/>
          </p:cNvSpPr>
          <p:nvPr/>
        </p:nvSpPr>
        <p:spPr bwMode="auto">
          <a:xfrm>
            <a:off x="4700588" y="6122988"/>
            <a:ext cx="1219200" cy="404812"/>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diag(p)Ax</a:t>
            </a:r>
            <a:endParaRPr lang="en-GB" sz="1600">
              <a:latin typeface="Arial Narrow" pitchFamily="34" charset="0"/>
            </a:endParaRPr>
          </a:p>
        </p:txBody>
      </p:sp>
      <p:sp>
        <p:nvSpPr>
          <p:cNvPr id="154638" name="Text Box 14"/>
          <p:cNvSpPr txBox="1">
            <a:spLocks noChangeArrowheads="1"/>
          </p:cNvSpPr>
          <p:nvPr/>
        </p:nvSpPr>
        <p:spPr bwMode="auto">
          <a:xfrm>
            <a:off x="6057900" y="5072063"/>
            <a:ext cx="1471613" cy="330200"/>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diag(p)Cx</a:t>
            </a:r>
            <a:endParaRPr lang="de-DE" sz="1600">
              <a:latin typeface="Arial Narrow" pitchFamily="34" charset="0"/>
            </a:endParaRPr>
          </a:p>
          <a:p>
            <a:pPr algn="l" eaLnBrk="0" hangingPunct="0"/>
            <a:endParaRPr lang="de-DE" sz="1600">
              <a:latin typeface="Arial Narrow" pitchFamily="34" charset="0"/>
            </a:endParaRPr>
          </a:p>
        </p:txBody>
      </p:sp>
      <p:sp>
        <p:nvSpPr>
          <p:cNvPr id="154639" name="Text Box 15"/>
          <p:cNvSpPr txBox="1">
            <a:spLocks noChangeArrowheads="1"/>
          </p:cNvSpPr>
          <p:nvPr/>
        </p:nvSpPr>
        <p:spPr bwMode="auto">
          <a:xfrm>
            <a:off x="3649663" y="6291263"/>
            <a:ext cx="468312" cy="265112"/>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O</a:t>
            </a:r>
            <a:endParaRPr lang="en-GB" sz="1600">
              <a:latin typeface="Arial Narrow" pitchFamily="34" charset="0"/>
            </a:endParaRPr>
          </a:p>
        </p:txBody>
      </p:sp>
      <p:sp>
        <p:nvSpPr>
          <p:cNvPr id="154640" name="Text Box 16"/>
          <p:cNvSpPr txBox="1">
            <a:spLocks noChangeArrowheads="1"/>
          </p:cNvSpPr>
          <p:nvPr/>
        </p:nvSpPr>
        <p:spPr bwMode="auto">
          <a:xfrm>
            <a:off x="5775325" y="3446463"/>
            <a:ext cx="1241425" cy="354012"/>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diag(p)Sx</a:t>
            </a:r>
            <a:endParaRPr lang="de-DE" sz="1600">
              <a:latin typeface="Arial Narrow" pitchFamily="34" charset="0"/>
            </a:endParaRPr>
          </a:p>
          <a:p>
            <a:pPr algn="l" eaLnBrk="0" hangingPunct="0"/>
            <a:endParaRPr lang="de-DE" sz="1600">
              <a:latin typeface="Arial Narrow" pitchFamily="34" charset="0"/>
            </a:endParaRPr>
          </a:p>
        </p:txBody>
      </p:sp>
      <p:sp>
        <p:nvSpPr>
          <p:cNvPr id="154641" name="Line 17"/>
          <p:cNvSpPr>
            <a:spLocks noChangeShapeType="1"/>
          </p:cNvSpPr>
          <p:nvPr/>
        </p:nvSpPr>
        <p:spPr bwMode="auto">
          <a:xfrm flipV="1">
            <a:off x="3830638" y="3937000"/>
            <a:ext cx="1990725" cy="2366963"/>
          </a:xfrm>
          <a:prstGeom prst="line">
            <a:avLst/>
          </a:prstGeom>
          <a:noFill/>
          <a:ln w="9525">
            <a:solidFill>
              <a:srgbClr val="000000"/>
            </a:solidFill>
            <a:prstDash val="lgDash"/>
            <a:round/>
            <a:headEnd/>
            <a:tailEnd type="triangle" w="med" len="med"/>
          </a:ln>
        </p:spPr>
        <p:txBody>
          <a:bodyPr/>
          <a:lstStyle/>
          <a:p>
            <a:endParaRPr lang="en-US"/>
          </a:p>
        </p:txBody>
      </p:sp>
      <p:sp>
        <p:nvSpPr>
          <p:cNvPr id="154642" name="Text Box 18"/>
          <p:cNvSpPr txBox="1">
            <a:spLocks noChangeArrowheads="1"/>
          </p:cNvSpPr>
          <p:nvPr/>
        </p:nvSpPr>
        <p:spPr bwMode="auto">
          <a:xfrm>
            <a:off x="4897438" y="4946650"/>
            <a:ext cx="1014412" cy="430213"/>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diag(p)Rx</a:t>
            </a:r>
            <a:endParaRPr lang="en-GB" sz="1600">
              <a:latin typeface="Arial Narrow" pitchFamily="34" charset="0"/>
            </a:endParaRPr>
          </a:p>
        </p:txBody>
      </p:sp>
      <p:sp>
        <p:nvSpPr>
          <p:cNvPr id="154643" name="Oval 19"/>
          <p:cNvSpPr>
            <a:spLocks noChangeArrowheads="1"/>
          </p:cNvSpPr>
          <p:nvPr/>
        </p:nvSpPr>
        <p:spPr bwMode="auto">
          <a:xfrm>
            <a:off x="3792538" y="6280150"/>
            <a:ext cx="76200" cy="74613"/>
          </a:xfrm>
          <a:prstGeom prst="ellipse">
            <a:avLst/>
          </a:prstGeom>
          <a:solidFill>
            <a:srgbClr val="000000"/>
          </a:solidFill>
          <a:ln w="9525">
            <a:solidFill>
              <a:srgbClr val="000000"/>
            </a:solidFill>
            <a:round/>
            <a:headEnd/>
            <a:tailEnd/>
          </a:ln>
        </p:spPr>
        <p:txBody>
          <a:bodyPr/>
          <a:lstStyle/>
          <a:p>
            <a:endParaRPr lang="es-ES_tradnl"/>
          </a:p>
        </p:txBody>
      </p:sp>
      <p:sp>
        <p:nvSpPr>
          <p:cNvPr id="154644" name="Line 20"/>
          <p:cNvSpPr>
            <a:spLocks noChangeShapeType="1"/>
          </p:cNvSpPr>
          <p:nvPr/>
        </p:nvSpPr>
        <p:spPr bwMode="auto">
          <a:xfrm flipH="1" flipV="1">
            <a:off x="2068513" y="4559300"/>
            <a:ext cx="1800225" cy="1731963"/>
          </a:xfrm>
          <a:prstGeom prst="line">
            <a:avLst/>
          </a:prstGeom>
          <a:noFill/>
          <a:ln w="9525">
            <a:solidFill>
              <a:srgbClr val="000000"/>
            </a:solidFill>
            <a:round/>
            <a:headEnd/>
            <a:tailEnd type="triangle" w="med" len="med"/>
          </a:ln>
        </p:spPr>
        <p:txBody>
          <a:bodyPr/>
          <a:lstStyle/>
          <a:p>
            <a:endParaRPr lang="en-US"/>
          </a:p>
        </p:txBody>
      </p:sp>
      <p:sp>
        <p:nvSpPr>
          <p:cNvPr id="154645" name="Line 21"/>
          <p:cNvSpPr>
            <a:spLocks noChangeShapeType="1"/>
          </p:cNvSpPr>
          <p:nvPr/>
        </p:nvSpPr>
        <p:spPr bwMode="auto">
          <a:xfrm flipV="1">
            <a:off x="2092325" y="3260725"/>
            <a:ext cx="1477963" cy="1298575"/>
          </a:xfrm>
          <a:prstGeom prst="line">
            <a:avLst/>
          </a:prstGeom>
          <a:noFill/>
          <a:ln w="9525">
            <a:solidFill>
              <a:srgbClr val="000000"/>
            </a:solidFill>
            <a:round/>
            <a:headEnd/>
            <a:tailEnd type="triangle" w="med" len="med"/>
          </a:ln>
        </p:spPr>
        <p:txBody>
          <a:bodyPr/>
          <a:lstStyle/>
          <a:p>
            <a:endParaRPr lang="en-US"/>
          </a:p>
        </p:txBody>
      </p:sp>
      <p:sp>
        <p:nvSpPr>
          <p:cNvPr id="154646" name="Line 22"/>
          <p:cNvSpPr>
            <a:spLocks noChangeShapeType="1"/>
          </p:cNvSpPr>
          <p:nvPr/>
        </p:nvSpPr>
        <p:spPr bwMode="auto">
          <a:xfrm flipV="1">
            <a:off x="3570288" y="3141663"/>
            <a:ext cx="2255837" cy="119062"/>
          </a:xfrm>
          <a:prstGeom prst="line">
            <a:avLst/>
          </a:prstGeom>
          <a:noFill/>
          <a:ln w="9525">
            <a:solidFill>
              <a:srgbClr val="000000"/>
            </a:solidFill>
            <a:round/>
            <a:headEnd/>
            <a:tailEnd type="triangle" w="med" len="med"/>
          </a:ln>
        </p:spPr>
        <p:txBody>
          <a:bodyPr/>
          <a:lstStyle/>
          <a:p>
            <a:endParaRPr lang="en-US"/>
          </a:p>
        </p:txBody>
      </p:sp>
      <p:sp>
        <p:nvSpPr>
          <p:cNvPr id="154647" name="Line 23"/>
          <p:cNvSpPr>
            <a:spLocks noChangeShapeType="1"/>
          </p:cNvSpPr>
          <p:nvPr/>
        </p:nvSpPr>
        <p:spPr bwMode="auto">
          <a:xfrm flipH="1" flipV="1">
            <a:off x="3570288" y="3260725"/>
            <a:ext cx="260350" cy="3043238"/>
          </a:xfrm>
          <a:prstGeom prst="line">
            <a:avLst/>
          </a:prstGeom>
          <a:noFill/>
          <a:ln w="9525">
            <a:solidFill>
              <a:srgbClr val="000000"/>
            </a:solidFill>
            <a:prstDash val="lgDash"/>
            <a:round/>
            <a:headEnd/>
            <a:tailEnd type="triangle" w="med" len="med"/>
          </a:ln>
        </p:spPr>
        <p:txBody>
          <a:bodyPr/>
          <a:lstStyle/>
          <a:p>
            <a:endParaRPr lang="en-US"/>
          </a:p>
        </p:txBody>
      </p:sp>
      <p:sp>
        <p:nvSpPr>
          <p:cNvPr id="154648" name="Text Box 24"/>
          <p:cNvSpPr txBox="1">
            <a:spLocks noChangeArrowheads="1"/>
          </p:cNvSpPr>
          <p:nvPr/>
        </p:nvSpPr>
        <p:spPr bwMode="auto">
          <a:xfrm>
            <a:off x="3644900" y="4402138"/>
            <a:ext cx="1065213" cy="252412"/>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pRdiag(x)</a:t>
            </a:r>
            <a:endParaRPr lang="en-GB" sz="1600">
              <a:latin typeface="Arial Narrow" pitchFamily="34" charset="0"/>
            </a:endParaRPr>
          </a:p>
        </p:txBody>
      </p:sp>
      <p:sp>
        <p:nvSpPr>
          <p:cNvPr id="154649" name="Text Box 25"/>
          <p:cNvSpPr txBox="1">
            <a:spLocks noChangeArrowheads="1"/>
          </p:cNvSpPr>
          <p:nvPr/>
        </p:nvSpPr>
        <p:spPr bwMode="auto">
          <a:xfrm>
            <a:off x="1625600" y="5249863"/>
            <a:ext cx="1422400" cy="241300"/>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„c“=pAdiag(x)</a:t>
            </a:r>
            <a:endParaRPr lang="en-GB" sz="1600">
              <a:latin typeface="Arial Narrow" pitchFamily="34" charset="0"/>
            </a:endParaRPr>
          </a:p>
        </p:txBody>
      </p:sp>
      <p:sp>
        <p:nvSpPr>
          <p:cNvPr id="154650" name="Text Box 26"/>
          <p:cNvSpPr txBox="1">
            <a:spLocks noChangeArrowheads="1"/>
          </p:cNvSpPr>
          <p:nvPr/>
        </p:nvSpPr>
        <p:spPr bwMode="auto">
          <a:xfrm>
            <a:off x="1522413" y="3733800"/>
            <a:ext cx="1457325" cy="304800"/>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„v“=pCdiag(x)</a:t>
            </a:r>
            <a:endParaRPr lang="de-DE" sz="1600">
              <a:latin typeface="Arial Narrow" pitchFamily="34" charset="0"/>
            </a:endParaRPr>
          </a:p>
          <a:p>
            <a:pPr algn="l" eaLnBrk="0" hangingPunct="0"/>
            <a:endParaRPr lang="de-DE" sz="1600">
              <a:latin typeface="Arial Narrow" pitchFamily="34" charset="0"/>
            </a:endParaRPr>
          </a:p>
        </p:txBody>
      </p:sp>
      <p:sp>
        <p:nvSpPr>
          <p:cNvPr id="154651" name="Text Box 27"/>
          <p:cNvSpPr txBox="1">
            <a:spLocks noChangeArrowheads="1"/>
          </p:cNvSpPr>
          <p:nvPr/>
        </p:nvSpPr>
        <p:spPr bwMode="auto">
          <a:xfrm>
            <a:off x="3605213" y="2830513"/>
            <a:ext cx="1558925" cy="392112"/>
          </a:xfrm>
          <a:prstGeom prst="rect">
            <a:avLst/>
          </a:prstGeom>
          <a:noFill/>
          <a:ln w="9525">
            <a:noFill/>
            <a:miter lim="800000"/>
            <a:headEnd/>
            <a:tailEnd/>
          </a:ln>
        </p:spPr>
        <p:txBody>
          <a:bodyPr/>
          <a:lstStyle/>
          <a:p>
            <a:pPr algn="l"/>
            <a:r>
              <a:rPr lang="en-GB" sz="1600" b="1">
                <a:latin typeface="Arial Narrow" pitchFamily="34" charset="0"/>
                <a:cs typeface="Times New Roman" pitchFamily="18" charset="0"/>
              </a:rPr>
              <a:t>„m“=pSdiag(x)</a:t>
            </a:r>
            <a:endParaRPr lang="de-DE" sz="1600">
              <a:latin typeface="Arial Narrow" pitchFamily="34" charset="0"/>
            </a:endParaRPr>
          </a:p>
          <a:p>
            <a:pPr algn="l" eaLnBrk="0" hangingPunct="0"/>
            <a:endParaRPr lang="de-DE" sz="1600">
              <a:latin typeface="Arial Narrow"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0" y="0"/>
            <a:ext cx="8813800" cy="1244600"/>
          </a:xfrm>
        </p:spPr>
        <p:txBody>
          <a:bodyPr/>
          <a:lstStyle/>
          <a:p>
            <a:pPr marL="838200" indent="-838200" eaLnBrk="1" hangingPunct="1"/>
            <a:r>
              <a:rPr lang="de-DE" sz="3200" smtClean="0"/>
              <a:t>transformation of labor values into prices (transformation problem)</a:t>
            </a:r>
          </a:p>
        </p:txBody>
      </p:sp>
      <p:sp>
        <p:nvSpPr>
          <p:cNvPr id="155651" name="Rectangle 3"/>
          <p:cNvSpPr>
            <a:spLocks noGrp="1" noChangeArrowheads="1"/>
          </p:cNvSpPr>
          <p:nvPr>
            <p:ph type="body" idx="1"/>
          </p:nvPr>
        </p:nvSpPr>
        <p:spPr>
          <a:xfrm>
            <a:off x="266700" y="1244600"/>
            <a:ext cx="8051800" cy="4995863"/>
          </a:xfrm>
        </p:spPr>
        <p:txBody>
          <a:bodyPr/>
          <a:lstStyle/>
          <a:p>
            <a:pPr marL="609600" indent="-609600" eaLnBrk="1" hangingPunct="1">
              <a:lnSpc>
                <a:spcPct val="90000"/>
              </a:lnSpc>
              <a:buFontTx/>
              <a:buNone/>
            </a:pPr>
            <a:r>
              <a:rPr lang="de-DE" sz="2800" b="1" smtClean="0"/>
              <a:t>Marx‘ solution</a:t>
            </a:r>
            <a:r>
              <a:rPr lang="de-DE" sz="2800" smtClean="0"/>
              <a:t> </a:t>
            </a:r>
          </a:p>
          <a:p>
            <a:pPr marL="990600" lvl="1" indent="-533400" eaLnBrk="1" hangingPunct="1">
              <a:lnSpc>
                <a:spcPct val="90000"/>
              </a:lnSpc>
              <a:buFontTx/>
              <a:buNone/>
            </a:pPr>
            <a:r>
              <a:rPr lang="de-DE" sz="2400" smtClean="0"/>
              <a:t>pp(0) = w or w*</a:t>
            </a:r>
          </a:p>
          <a:p>
            <a:pPr marL="990600" lvl="1" indent="-533400" eaLnBrk="1" hangingPunct="1">
              <a:lnSpc>
                <a:spcPct val="90000"/>
              </a:lnSpc>
              <a:buFontTx/>
              <a:buNone/>
            </a:pPr>
            <a:r>
              <a:rPr lang="de-DE" sz="2400" smtClean="0"/>
              <a:t>pp(1) = pp(0) R [1 + r(i)]</a:t>
            </a:r>
          </a:p>
          <a:p>
            <a:pPr marL="990600" lvl="1" indent="-533400" eaLnBrk="1" hangingPunct="1">
              <a:lnSpc>
                <a:spcPct val="90000"/>
              </a:lnSpc>
              <a:buFontTx/>
              <a:buNone/>
            </a:pPr>
            <a:r>
              <a:rPr lang="de-DE" sz="2400" smtClean="0"/>
              <a:t>1 + r(i) = pp(i) x / [pp(i) R x]</a:t>
            </a:r>
          </a:p>
          <a:p>
            <a:pPr marL="609600" indent="-609600" eaLnBrk="1" hangingPunct="1">
              <a:lnSpc>
                <a:spcPct val="90000"/>
              </a:lnSpc>
              <a:buFontTx/>
              <a:buNone/>
            </a:pPr>
            <a:r>
              <a:rPr lang="de-DE" sz="2800" i="1" smtClean="0"/>
              <a:t>	Difficulty: input prices ≠ output prices</a:t>
            </a:r>
          </a:p>
          <a:p>
            <a:pPr marL="609600" indent="-609600" eaLnBrk="1" hangingPunct="1">
              <a:lnSpc>
                <a:spcPct val="90000"/>
              </a:lnSpc>
              <a:buFontTx/>
              <a:buNone/>
            </a:pPr>
            <a:endParaRPr lang="de-DE" sz="1200" smtClean="0"/>
          </a:p>
          <a:p>
            <a:pPr marL="609600" indent="-609600" eaLnBrk="1" hangingPunct="1">
              <a:lnSpc>
                <a:spcPct val="90000"/>
              </a:lnSpc>
              <a:buFontTx/>
              <a:buNone/>
            </a:pPr>
            <a:r>
              <a:rPr lang="de-DE" sz="2800" b="1" smtClean="0"/>
              <a:t>von Bortkiewicz solution</a:t>
            </a:r>
          </a:p>
          <a:p>
            <a:pPr marL="609600" indent="-609600" eaLnBrk="1" hangingPunct="1">
              <a:lnSpc>
                <a:spcPct val="90000"/>
              </a:lnSpc>
              <a:buFontTx/>
              <a:buNone/>
            </a:pPr>
            <a:r>
              <a:rPr lang="de-DE" sz="2800" smtClean="0"/>
              <a:t>    two identical solutions</a:t>
            </a:r>
          </a:p>
          <a:p>
            <a:pPr marL="1371600" lvl="2" indent="-457200" eaLnBrk="1" hangingPunct="1">
              <a:lnSpc>
                <a:spcPct val="90000"/>
              </a:lnSpc>
              <a:buFontTx/>
              <a:buNone/>
            </a:pPr>
            <a:r>
              <a:rPr lang="de-DE" sz="2000" smtClean="0"/>
              <a:t>a)	 Eigenvector solution: pp ... left-hand Eigenvector of R</a:t>
            </a:r>
          </a:p>
          <a:p>
            <a:pPr marL="1752600" lvl="3" indent="-381000" eaLnBrk="1" hangingPunct="1">
              <a:lnSpc>
                <a:spcPct val="90000"/>
              </a:lnSpc>
              <a:buFontTx/>
              <a:buNone/>
            </a:pPr>
            <a:r>
              <a:rPr lang="de-DE" sz="1800" smtClean="0"/>
              <a:t>pp R (1 + r) = pp,             largest eigenvector of R:  λ=1/(1+r)</a:t>
            </a:r>
          </a:p>
          <a:p>
            <a:pPr marL="1371600" lvl="2" indent="-457200" eaLnBrk="1" hangingPunct="1">
              <a:lnSpc>
                <a:spcPct val="90000"/>
              </a:lnSpc>
              <a:buFontTx/>
              <a:buNone/>
            </a:pPr>
            <a:r>
              <a:rPr lang="de-DE" sz="2000" smtClean="0"/>
              <a:t>b)	 iterative solution: i -&gt; </a:t>
            </a:r>
            <a:r>
              <a:rPr lang="de-DE" smtClean="0"/>
              <a:t>∞</a:t>
            </a:r>
          </a:p>
          <a:p>
            <a:pPr marL="1752600" lvl="3" indent="-381000" eaLnBrk="1" hangingPunct="1">
              <a:lnSpc>
                <a:spcPct val="90000"/>
              </a:lnSpc>
              <a:buFontTx/>
              <a:buNone/>
            </a:pPr>
            <a:r>
              <a:rPr lang="de-DE" sz="1800" smtClean="0"/>
              <a:t>pp = pp(∞)</a:t>
            </a:r>
          </a:p>
          <a:p>
            <a:pPr marL="1752600" lvl="3" indent="-381000" eaLnBrk="1" hangingPunct="1">
              <a:lnSpc>
                <a:spcPct val="90000"/>
              </a:lnSpc>
              <a:buFontTx/>
              <a:buNone/>
            </a:pPr>
            <a:r>
              <a:rPr lang="de-DE" sz="1800" smtClean="0"/>
              <a:t>pp(i) = pp(i-1) R [1 + r(i-1)], 1 + r(i) = pp(i) x / [pp(i) R x]</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951163" y="4594225"/>
            <a:ext cx="298450" cy="366713"/>
          </a:xfrm>
          <a:prstGeom prst="rect">
            <a:avLst/>
          </a:prstGeom>
          <a:noFill/>
          <a:ln w="9525">
            <a:noFill/>
            <a:miter lim="800000"/>
            <a:headEnd/>
            <a:tailEnd/>
          </a:ln>
        </p:spPr>
        <p:txBody>
          <a:bodyPr wrap="none">
            <a:spAutoFit/>
          </a:bodyPr>
          <a:lstStyle/>
          <a:p>
            <a:pPr algn="l"/>
            <a:r>
              <a:rPr lang="de-DE" sz="1800">
                <a:latin typeface="Arial" charset="0"/>
              </a:rPr>
              <a:t>c</a:t>
            </a:r>
          </a:p>
        </p:txBody>
      </p:sp>
      <p:sp>
        <p:nvSpPr>
          <p:cNvPr id="156675" name="Text Box 3"/>
          <p:cNvSpPr txBox="1">
            <a:spLocks noChangeArrowheads="1"/>
          </p:cNvSpPr>
          <p:nvPr/>
        </p:nvSpPr>
        <p:spPr bwMode="auto">
          <a:xfrm>
            <a:off x="6911975" y="3262313"/>
            <a:ext cx="298450" cy="366712"/>
          </a:xfrm>
          <a:prstGeom prst="rect">
            <a:avLst/>
          </a:prstGeom>
          <a:noFill/>
          <a:ln w="9525">
            <a:noFill/>
            <a:miter lim="800000"/>
            <a:headEnd/>
            <a:tailEnd/>
          </a:ln>
        </p:spPr>
        <p:txBody>
          <a:bodyPr wrap="none">
            <a:spAutoFit/>
          </a:bodyPr>
          <a:lstStyle/>
          <a:p>
            <a:pPr algn="l"/>
            <a:r>
              <a:rPr lang="de-DE" sz="1800">
                <a:latin typeface="Arial" charset="0"/>
              </a:rPr>
              <a:t>v</a:t>
            </a:r>
          </a:p>
        </p:txBody>
      </p:sp>
      <p:sp>
        <p:nvSpPr>
          <p:cNvPr id="156676" name="Text Box 4"/>
          <p:cNvSpPr txBox="1">
            <a:spLocks noChangeArrowheads="1"/>
          </p:cNvSpPr>
          <p:nvPr/>
        </p:nvSpPr>
        <p:spPr bwMode="auto">
          <a:xfrm>
            <a:off x="4751388" y="2289175"/>
            <a:ext cx="374650" cy="366713"/>
          </a:xfrm>
          <a:prstGeom prst="rect">
            <a:avLst/>
          </a:prstGeom>
          <a:noFill/>
          <a:ln w="9525">
            <a:noFill/>
            <a:miter lim="800000"/>
            <a:headEnd/>
            <a:tailEnd/>
          </a:ln>
        </p:spPr>
        <p:txBody>
          <a:bodyPr wrap="none">
            <a:spAutoFit/>
          </a:bodyPr>
          <a:lstStyle/>
          <a:p>
            <a:pPr algn="l"/>
            <a:r>
              <a:rPr lang="de-DE" sz="1800">
                <a:latin typeface="Arial" charset="0"/>
              </a:rPr>
              <a:t>m</a:t>
            </a:r>
          </a:p>
        </p:txBody>
      </p:sp>
      <p:pic>
        <p:nvPicPr>
          <p:cNvPr id="156677" name="Picture 5"/>
          <p:cNvPicPr>
            <a:picLocks noChangeAspect="1" noChangeArrowheads="1"/>
          </p:cNvPicPr>
          <p:nvPr/>
        </p:nvPicPr>
        <p:blipFill>
          <a:blip r:embed="rId2" cstate="print"/>
          <a:srcRect/>
          <a:stretch>
            <a:fillRect/>
          </a:stretch>
        </p:blipFill>
        <p:spPr bwMode="auto">
          <a:xfrm>
            <a:off x="1320800" y="1384300"/>
            <a:ext cx="6678613" cy="4694238"/>
          </a:xfrm>
          <a:prstGeom prst="rect">
            <a:avLst/>
          </a:prstGeom>
          <a:noFill/>
          <a:ln w="9525">
            <a:noFill/>
            <a:miter lim="800000"/>
            <a:headEnd/>
            <a:tailEnd/>
          </a:ln>
        </p:spPr>
      </p:pic>
      <p:sp>
        <p:nvSpPr>
          <p:cNvPr id="156678" name="Text Box 6"/>
          <p:cNvSpPr txBox="1">
            <a:spLocks noChangeArrowheads="1"/>
          </p:cNvSpPr>
          <p:nvPr/>
        </p:nvSpPr>
        <p:spPr bwMode="auto">
          <a:xfrm>
            <a:off x="3498850" y="4900613"/>
            <a:ext cx="298450" cy="366712"/>
          </a:xfrm>
          <a:prstGeom prst="rect">
            <a:avLst/>
          </a:prstGeom>
          <a:noFill/>
          <a:ln w="9525">
            <a:noFill/>
            <a:miter lim="800000"/>
            <a:headEnd/>
            <a:tailEnd/>
          </a:ln>
        </p:spPr>
        <p:txBody>
          <a:bodyPr wrap="none">
            <a:spAutoFit/>
          </a:bodyPr>
          <a:lstStyle/>
          <a:p>
            <a:pPr algn="l"/>
            <a:r>
              <a:rPr lang="de-DE" sz="1800">
                <a:latin typeface="Arial" charset="0"/>
              </a:rPr>
              <a:t>c</a:t>
            </a:r>
          </a:p>
        </p:txBody>
      </p:sp>
      <p:sp>
        <p:nvSpPr>
          <p:cNvPr id="156679" name="Text Box 7"/>
          <p:cNvSpPr txBox="1">
            <a:spLocks noChangeArrowheads="1"/>
          </p:cNvSpPr>
          <p:nvPr/>
        </p:nvSpPr>
        <p:spPr bwMode="auto">
          <a:xfrm>
            <a:off x="6646863" y="2717800"/>
            <a:ext cx="298450" cy="366713"/>
          </a:xfrm>
          <a:prstGeom prst="rect">
            <a:avLst/>
          </a:prstGeom>
          <a:noFill/>
          <a:ln w="9525">
            <a:noFill/>
            <a:miter lim="800000"/>
            <a:headEnd/>
            <a:tailEnd/>
          </a:ln>
        </p:spPr>
        <p:txBody>
          <a:bodyPr wrap="none">
            <a:spAutoFit/>
          </a:bodyPr>
          <a:lstStyle/>
          <a:p>
            <a:pPr algn="l"/>
            <a:r>
              <a:rPr lang="de-DE" sz="1800">
                <a:latin typeface="Arial" charset="0"/>
              </a:rPr>
              <a:t>v</a:t>
            </a:r>
          </a:p>
        </p:txBody>
      </p:sp>
      <p:sp>
        <p:nvSpPr>
          <p:cNvPr id="156680" name="Text Box 8"/>
          <p:cNvSpPr txBox="1">
            <a:spLocks noChangeArrowheads="1"/>
          </p:cNvSpPr>
          <p:nvPr/>
        </p:nvSpPr>
        <p:spPr bwMode="auto">
          <a:xfrm>
            <a:off x="4092575" y="2290763"/>
            <a:ext cx="374650" cy="366712"/>
          </a:xfrm>
          <a:prstGeom prst="rect">
            <a:avLst/>
          </a:prstGeom>
          <a:noFill/>
          <a:ln w="9525">
            <a:noFill/>
            <a:miter lim="800000"/>
            <a:headEnd/>
            <a:tailEnd/>
          </a:ln>
        </p:spPr>
        <p:txBody>
          <a:bodyPr wrap="none">
            <a:spAutoFit/>
          </a:bodyPr>
          <a:lstStyle/>
          <a:p>
            <a:pPr algn="l"/>
            <a:r>
              <a:rPr lang="de-DE" sz="1800">
                <a:latin typeface="Arial" charset="0"/>
              </a:rPr>
              <a:t>m</a:t>
            </a:r>
          </a:p>
        </p:txBody>
      </p:sp>
      <p:sp>
        <p:nvSpPr>
          <p:cNvPr id="156681" name="Rectangle 9"/>
          <p:cNvSpPr>
            <a:spLocks noGrp="1" noChangeArrowheads="1"/>
          </p:cNvSpPr>
          <p:nvPr>
            <p:ph type="title"/>
          </p:nvPr>
        </p:nvSpPr>
        <p:spPr>
          <a:xfrm>
            <a:off x="0" y="139700"/>
            <a:ext cx="9144000" cy="1320800"/>
          </a:xfrm>
        </p:spPr>
        <p:txBody>
          <a:bodyPr/>
          <a:lstStyle/>
          <a:p>
            <a:pPr eaLnBrk="1" hangingPunct="1"/>
            <a:r>
              <a:rPr lang="de-DE" sz="2000" smtClean="0"/>
              <a:t>Stucture of labor values</a:t>
            </a:r>
            <a:br>
              <a:rPr lang="de-DE" sz="2000" smtClean="0"/>
            </a:br>
            <a:r>
              <a:rPr lang="de-DE" sz="2000" smtClean="0"/>
              <a:t> </a:t>
            </a:r>
            <a:r>
              <a:rPr lang="de-DE" sz="1800" smtClean="0"/>
              <a:t>no surplus for services, </a:t>
            </a:r>
            <a:r>
              <a:rPr lang="de-DE" sz="1800" smtClean="0">
                <a:solidFill>
                  <a:srgbClr val="FF0000"/>
                </a:solidFill>
              </a:rPr>
              <a:t>variable</a:t>
            </a:r>
            <a:r>
              <a:rPr lang="de-DE" sz="1800" smtClean="0"/>
              <a:t> exploitation rates </a:t>
            </a:r>
            <a:br>
              <a:rPr lang="de-DE" sz="1800" smtClean="0"/>
            </a:br>
            <a:r>
              <a:rPr lang="de-DE" sz="1800" smtClean="0"/>
              <a:t>c - constant capital, v - variable capital, m - surplus value</a:t>
            </a:r>
            <a:br>
              <a:rPr lang="de-DE" sz="1800" smtClean="0"/>
            </a:br>
            <a:r>
              <a:rPr lang="de-DE" sz="1800" smtClean="0"/>
              <a:t>Austria 2003: 57 industries (percent)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0" y="5918200"/>
            <a:ext cx="9144000" cy="939800"/>
          </a:xfrm>
          <a:prstGeom prst="rect">
            <a:avLst/>
          </a:prstGeom>
          <a:solidFill>
            <a:schemeClr val="bg1"/>
          </a:solidFill>
          <a:ln w="9525">
            <a:noFill/>
            <a:miter lim="800000"/>
            <a:headEnd/>
            <a:tailEnd/>
          </a:ln>
        </p:spPr>
        <p:txBody>
          <a:bodyPr wrap="none" anchor="ctr"/>
          <a:lstStyle/>
          <a:p>
            <a:endParaRPr lang="es-ES_tradnl"/>
          </a:p>
        </p:txBody>
      </p:sp>
      <p:pic>
        <p:nvPicPr>
          <p:cNvPr id="157699" name="Picture 3"/>
          <p:cNvPicPr>
            <a:picLocks noChangeAspect="1" noChangeArrowheads="1"/>
          </p:cNvPicPr>
          <p:nvPr/>
        </p:nvPicPr>
        <p:blipFill>
          <a:blip r:embed="rId2" cstate="print"/>
          <a:srcRect/>
          <a:stretch>
            <a:fillRect/>
          </a:stretch>
        </p:blipFill>
        <p:spPr bwMode="auto">
          <a:xfrm>
            <a:off x="1397000" y="1231900"/>
            <a:ext cx="6861175" cy="5156200"/>
          </a:xfrm>
          <a:prstGeom prst="rect">
            <a:avLst/>
          </a:prstGeom>
          <a:noFill/>
          <a:ln w="9525">
            <a:noFill/>
            <a:miter lim="800000"/>
            <a:headEnd/>
            <a:tailEnd/>
          </a:ln>
        </p:spPr>
      </p:pic>
      <p:sp>
        <p:nvSpPr>
          <p:cNvPr id="157700" name="Rectangle 4"/>
          <p:cNvSpPr>
            <a:spLocks noGrp="1" noChangeArrowheads="1"/>
          </p:cNvSpPr>
          <p:nvPr>
            <p:ph type="title"/>
          </p:nvPr>
        </p:nvSpPr>
        <p:spPr>
          <a:xfrm>
            <a:off x="0" y="0"/>
            <a:ext cx="9144000" cy="1168400"/>
          </a:xfrm>
        </p:spPr>
        <p:txBody>
          <a:bodyPr/>
          <a:lstStyle/>
          <a:p>
            <a:pPr eaLnBrk="1" hangingPunct="1"/>
            <a:r>
              <a:rPr lang="de-DE" sz="2400" smtClean="0"/>
              <a:t>Marx‘ solution: Prices of production</a:t>
            </a:r>
            <a:br>
              <a:rPr lang="de-DE" sz="2400" smtClean="0"/>
            </a:br>
            <a:r>
              <a:rPr lang="de-DE" sz="1800" smtClean="0"/>
              <a:t>c - constant capital, v - variable capital, m - surplus value</a:t>
            </a:r>
            <a:br>
              <a:rPr lang="de-DE" sz="1800" smtClean="0"/>
            </a:br>
            <a:r>
              <a:rPr lang="de-DE" sz="1800" smtClean="0"/>
              <a:t>Austria 2003: 57 industries (percent)</a:t>
            </a:r>
          </a:p>
        </p:txBody>
      </p:sp>
      <p:sp>
        <p:nvSpPr>
          <p:cNvPr id="157701" name="Text Box 5"/>
          <p:cNvSpPr txBox="1">
            <a:spLocks noChangeArrowheads="1"/>
          </p:cNvSpPr>
          <p:nvPr/>
        </p:nvSpPr>
        <p:spPr bwMode="auto">
          <a:xfrm>
            <a:off x="6543675" y="2982913"/>
            <a:ext cx="298450" cy="366712"/>
          </a:xfrm>
          <a:prstGeom prst="rect">
            <a:avLst/>
          </a:prstGeom>
          <a:noFill/>
          <a:ln w="9525">
            <a:noFill/>
            <a:miter lim="800000"/>
            <a:headEnd/>
            <a:tailEnd/>
          </a:ln>
        </p:spPr>
        <p:txBody>
          <a:bodyPr wrap="none">
            <a:spAutoFit/>
          </a:bodyPr>
          <a:lstStyle/>
          <a:p>
            <a:pPr algn="l"/>
            <a:r>
              <a:rPr lang="de-DE" sz="1800">
                <a:latin typeface="Arial" charset="0"/>
              </a:rPr>
              <a:t>v</a:t>
            </a:r>
          </a:p>
        </p:txBody>
      </p:sp>
      <p:sp>
        <p:nvSpPr>
          <p:cNvPr id="157702" name="Text Box 6"/>
          <p:cNvSpPr txBox="1">
            <a:spLocks noChangeArrowheads="1"/>
          </p:cNvSpPr>
          <p:nvPr/>
        </p:nvSpPr>
        <p:spPr bwMode="auto">
          <a:xfrm>
            <a:off x="3892550" y="4443413"/>
            <a:ext cx="298450" cy="366712"/>
          </a:xfrm>
          <a:prstGeom prst="rect">
            <a:avLst/>
          </a:prstGeom>
          <a:noFill/>
          <a:ln w="9525">
            <a:noFill/>
            <a:miter lim="800000"/>
            <a:headEnd/>
            <a:tailEnd/>
          </a:ln>
        </p:spPr>
        <p:txBody>
          <a:bodyPr wrap="none">
            <a:spAutoFit/>
          </a:bodyPr>
          <a:lstStyle/>
          <a:p>
            <a:pPr algn="l"/>
            <a:r>
              <a:rPr lang="de-DE" sz="1800">
                <a:latin typeface="Arial" charset="0"/>
              </a:rPr>
              <a:t>c</a:t>
            </a:r>
          </a:p>
        </p:txBody>
      </p:sp>
      <p:sp>
        <p:nvSpPr>
          <p:cNvPr id="157703" name="Text Box 7"/>
          <p:cNvSpPr txBox="1">
            <a:spLocks noChangeArrowheads="1"/>
          </p:cNvSpPr>
          <p:nvPr/>
        </p:nvSpPr>
        <p:spPr bwMode="auto">
          <a:xfrm>
            <a:off x="4092575" y="2062163"/>
            <a:ext cx="374650" cy="366712"/>
          </a:xfrm>
          <a:prstGeom prst="rect">
            <a:avLst/>
          </a:prstGeom>
          <a:noFill/>
          <a:ln w="9525">
            <a:noFill/>
            <a:miter lim="800000"/>
            <a:headEnd/>
            <a:tailEnd/>
          </a:ln>
        </p:spPr>
        <p:txBody>
          <a:bodyPr wrap="none">
            <a:spAutoFit/>
          </a:bodyPr>
          <a:lstStyle/>
          <a:p>
            <a:pPr algn="l"/>
            <a:r>
              <a:rPr lang="de-DE" sz="1800">
                <a:latin typeface="Arial" charset="0"/>
              </a:rPr>
              <a:t>m</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0" y="5918200"/>
            <a:ext cx="9144000" cy="939800"/>
          </a:xfrm>
          <a:prstGeom prst="rect">
            <a:avLst/>
          </a:prstGeom>
          <a:solidFill>
            <a:schemeClr val="bg1"/>
          </a:solidFill>
          <a:ln w="9525">
            <a:noFill/>
            <a:miter lim="800000"/>
            <a:headEnd/>
            <a:tailEnd/>
          </a:ln>
        </p:spPr>
        <p:txBody>
          <a:bodyPr wrap="none" anchor="ctr"/>
          <a:lstStyle/>
          <a:p>
            <a:endParaRPr lang="es-ES_tradnl"/>
          </a:p>
        </p:txBody>
      </p:sp>
      <p:pic>
        <p:nvPicPr>
          <p:cNvPr id="158723" name="Picture 3"/>
          <p:cNvPicPr>
            <a:picLocks noChangeAspect="1" noChangeArrowheads="1"/>
          </p:cNvPicPr>
          <p:nvPr/>
        </p:nvPicPr>
        <p:blipFill>
          <a:blip r:embed="rId2" cstate="print"/>
          <a:srcRect/>
          <a:stretch>
            <a:fillRect/>
          </a:stretch>
        </p:blipFill>
        <p:spPr bwMode="auto">
          <a:xfrm>
            <a:off x="1231900" y="1100138"/>
            <a:ext cx="6643688" cy="5072062"/>
          </a:xfrm>
          <a:prstGeom prst="rect">
            <a:avLst/>
          </a:prstGeom>
          <a:noFill/>
          <a:ln w="9525">
            <a:noFill/>
            <a:miter lim="800000"/>
            <a:headEnd/>
            <a:tailEnd/>
          </a:ln>
        </p:spPr>
      </p:pic>
      <p:sp>
        <p:nvSpPr>
          <p:cNvPr id="158724" name="Rectangle 4"/>
          <p:cNvSpPr>
            <a:spLocks noGrp="1" noChangeArrowheads="1"/>
          </p:cNvSpPr>
          <p:nvPr>
            <p:ph type="title"/>
          </p:nvPr>
        </p:nvSpPr>
        <p:spPr>
          <a:xfrm>
            <a:off x="0" y="0"/>
            <a:ext cx="9144000" cy="1016000"/>
          </a:xfrm>
        </p:spPr>
        <p:txBody>
          <a:bodyPr/>
          <a:lstStyle/>
          <a:p>
            <a:pPr eaLnBrk="1" hangingPunct="1"/>
            <a:r>
              <a:rPr lang="de-DE" sz="2400" smtClean="0"/>
              <a:t>von Bortkiewicz: Prices of production</a:t>
            </a:r>
            <a:br>
              <a:rPr lang="de-DE" sz="2400" smtClean="0"/>
            </a:br>
            <a:r>
              <a:rPr lang="de-DE" sz="1800" smtClean="0"/>
              <a:t>c - constant capital, v - variable capital, m - surplus value</a:t>
            </a:r>
            <a:br>
              <a:rPr lang="de-DE" sz="1800" smtClean="0"/>
            </a:br>
            <a:r>
              <a:rPr lang="de-DE" sz="1800" smtClean="0"/>
              <a:t>Austria 2003: 57 industries (percent)</a:t>
            </a:r>
          </a:p>
        </p:txBody>
      </p:sp>
      <p:sp>
        <p:nvSpPr>
          <p:cNvPr id="158725" name="Text Box 5"/>
          <p:cNvSpPr txBox="1">
            <a:spLocks noChangeArrowheads="1"/>
          </p:cNvSpPr>
          <p:nvPr/>
        </p:nvSpPr>
        <p:spPr bwMode="auto">
          <a:xfrm>
            <a:off x="6543675" y="2982913"/>
            <a:ext cx="298450" cy="366712"/>
          </a:xfrm>
          <a:prstGeom prst="rect">
            <a:avLst/>
          </a:prstGeom>
          <a:noFill/>
          <a:ln w="9525">
            <a:noFill/>
            <a:miter lim="800000"/>
            <a:headEnd/>
            <a:tailEnd/>
          </a:ln>
        </p:spPr>
        <p:txBody>
          <a:bodyPr wrap="none">
            <a:spAutoFit/>
          </a:bodyPr>
          <a:lstStyle/>
          <a:p>
            <a:pPr algn="l"/>
            <a:r>
              <a:rPr lang="de-DE" sz="1800">
                <a:latin typeface="Arial" charset="0"/>
              </a:rPr>
              <a:t>v</a:t>
            </a:r>
          </a:p>
        </p:txBody>
      </p:sp>
      <p:sp>
        <p:nvSpPr>
          <p:cNvPr id="158726" name="Text Box 6"/>
          <p:cNvSpPr txBox="1">
            <a:spLocks noChangeArrowheads="1"/>
          </p:cNvSpPr>
          <p:nvPr/>
        </p:nvSpPr>
        <p:spPr bwMode="auto">
          <a:xfrm>
            <a:off x="3892550" y="4443413"/>
            <a:ext cx="298450" cy="366712"/>
          </a:xfrm>
          <a:prstGeom prst="rect">
            <a:avLst/>
          </a:prstGeom>
          <a:noFill/>
          <a:ln w="9525">
            <a:noFill/>
            <a:miter lim="800000"/>
            <a:headEnd/>
            <a:tailEnd/>
          </a:ln>
        </p:spPr>
        <p:txBody>
          <a:bodyPr wrap="none">
            <a:spAutoFit/>
          </a:bodyPr>
          <a:lstStyle/>
          <a:p>
            <a:pPr algn="l"/>
            <a:r>
              <a:rPr lang="de-DE" sz="1800">
                <a:latin typeface="Arial" charset="0"/>
              </a:rPr>
              <a:t>c</a:t>
            </a:r>
          </a:p>
        </p:txBody>
      </p:sp>
      <p:sp>
        <p:nvSpPr>
          <p:cNvPr id="158727" name="Text Box 7"/>
          <p:cNvSpPr txBox="1">
            <a:spLocks noChangeArrowheads="1"/>
          </p:cNvSpPr>
          <p:nvPr/>
        </p:nvSpPr>
        <p:spPr bwMode="auto">
          <a:xfrm>
            <a:off x="4092575" y="2062163"/>
            <a:ext cx="374650" cy="366712"/>
          </a:xfrm>
          <a:prstGeom prst="rect">
            <a:avLst/>
          </a:prstGeom>
          <a:noFill/>
          <a:ln w="9525">
            <a:noFill/>
            <a:miter lim="800000"/>
            <a:headEnd/>
            <a:tailEnd/>
          </a:ln>
        </p:spPr>
        <p:txBody>
          <a:bodyPr wrap="none">
            <a:spAutoFit/>
          </a:bodyPr>
          <a:lstStyle/>
          <a:p>
            <a:pPr algn="l"/>
            <a:r>
              <a:rPr lang="de-DE" sz="1800">
                <a:latin typeface="Arial" charset="0"/>
              </a:rPr>
              <a:t>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2"/>
          <p:cNvSpPr txBox="1">
            <a:spLocks noChangeArrowheads="1"/>
          </p:cNvSpPr>
          <p:nvPr/>
        </p:nvSpPr>
        <p:spPr bwMode="auto">
          <a:xfrm>
            <a:off x="685800" y="304800"/>
            <a:ext cx="7772400" cy="598488"/>
          </a:xfrm>
          <a:prstGeom prst="rect">
            <a:avLst/>
          </a:prstGeom>
          <a:noFill/>
          <a:ln w="9525">
            <a:noFill/>
            <a:miter lim="800000"/>
            <a:headEnd/>
            <a:tailEnd/>
          </a:ln>
          <a:effectLst/>
        </p:spPr>
        <p:txBody>
          <a:bodyPr anchor="ctr"/>
          <a:lstStyle/>
          <a:p>
            <a:pPr fontAlgn="auto">
              <a:spcBef>
                <a:spcPts val="0"/>
              </a:spcBef>
              <a:spcAft>
                <a:spcPts val="0"/>
              </a:spcAft>
              <a:defRPr/>
            </a:pPr>
            <a:r>
              <a:rPr lang="de-DE" sz="2800" i="1" kern="0" dirty="0">
                <a:solidFill>
                  <a:schemeClr val="accent2"/>
                </a:solidFill>
                <a:latin typeface="+mj-lt"/>
                <a:ea typeface="+mj-ea"/>
                <a:cs typeface="+mj-cs"/>
              </a:rPr>
              <a:t>Veränderungszyklus und Simulation</a:t>
            </a:r>
          </a:p>
        </p:txBody>
      </p:sp>
      <p:grpSp>
        <p:nvGrpSpPr>
          <p:cNvPr id="12291" name="Group 3"/>
          <p:cNvGrpSpPr>
            <a:grpSpLocks/>
          </p:cNvGrpSpPr>
          <p:nvPr/>
        </p:nvGrpSpPr>
        <p:grpSpPr bwMode="auto">
          <a:xfrm>
            <a:off x="792163" y="1389063"/>
            <a:ext cx="8351837" cy="4344986"/>
            <a:chOff x="340" y="1071"/>
            <a:chExt cx="5430" cy="2998"/>
          </a:xfrm>
        </p:grpSpPr>
        <p:sp>
          <p:nvSpPr>
            <p:cNvPr id="12294" name="Line 4"/>
            <p:cNvSpPr>
              <a:spLocks noChangeShapeType="1"/>
            </p:cNvSpPr>
            <p:nvPr/>
          </p:nvSpPr>
          <p:spPr bwMode="auto">
            <a:xfrm rot="5400000" flipH="1" flipV="1">
              <a:off x="420" y="2557"/>
              <a:ext cx="1020" cy="0"/>
            </a:xfrm>
            <a:prstGeom prst="line">
              <a:avLst/>
            </a:prstGeom>
            <a:noFill/>
            <a:ln w="28575">
              <a:solidFill>
                <a:schemeClr val="tx1"/>
              </a:solidFill>
              <a:round/>
              <a:headEnd/>
              <a:tailEnd type="triangle" w="med" len="med"/>
            </a:ln>
          </p:spPr>
          <p:txBody>
            <a:bodyPr/>
            <a:lstStyle/>
            <a:p>
              <a:endParaRPr lang="en-US"/>
            </a:p>
          </p:txBody>
        </p:sp>
        <p:sp>
          <p:nvSpPr>
            <p:cNvPr id="12295" name="Line 5"/>
            <p:cNvSpPr>
              <a:spLocks noChangeShapeType="1"/>
            </p:cNvSpPr>
            <p:nvPr/>
          </p:nvSpPr>
          <p:spPr bwMode="auto">
            <a:xfrm flipH="1">
              <a:off x="1292" y="3430"/>
              <a:ext cx="1928" cy="0"/>
            </a:xfrm>
            <a:prstGeom prst="line">
              <a:avLst/>
            </a:prstGeom>
            <a:noFill/>
            <a:ln w="28575">
              <a:solidFill>
                <a:schemeClr val="tx1"/>
              </a:solidFill>
              <a:round/>
              <a:headEnd/>
              <a:tailEnd type="triangle" w="med" len="med"/>
            </a:ln>
          </p:spPr>
          <p:txBody>
            <a:bodyPr/>
            <a:lstStyle/>
            <a:p>
              <a:endParaRPr lang="en-US"/>
            </a:p>
          </p:txBody>
        </p:sp>
        <p:sp>
          <p:nvSpPr>
            <p:cNvPr id="12296" name="Line 6"/>
            <p:cNvSpPr>
              <a:spLocks noChangeShapeType="1"/>
            </p:cNvSpPr>
            <p:nvPr/>
          </p:nvSpPr>
          <p:spPr bwMode="auto">
            <a:xfrm flipH="1">
              <a:off x="4218" y="3430"/>
              <a:ext cx="159" cy="0"/>
            </a:xfrm>
            <a:prstGeom prst="line">
              <a:avLst/>
            </a:prstGeom>
            <a:noFill/>
            <a:ln w="28575">
              <a:solidFill>
                <a:schemeClr val="tx1"/>
              </a:solidFill>
              <a:round/>
              <a:headEnd/>
              <a:tailEnd type="triangle" w="med" len="med"/>
            </a:ln>
          </p:spPr>
          <p:txBody>
            <a:bodyPr/>
            <a:lstStyle/>
            <a:p>
              <a:endParaRPr lang="en-US"/>
            </a:p>
          </p:txBody>
        </p:sp>
        <p:sp>
          <p:nvSpPr>
            <p:cNvPr id="12297" name="Line 7"/>
            <p:cNvSpPr>
              <a:spLocks noChangeShapeType="1"/>
            </p:cNvSpPr>
            <p:nvPr/>
          </p:nvSpPr>
          <p:spPr bwMode="auto">
            <a:xfrm rot="5400000">
              <a:off x="4297" y="2512"/>
              <a:ext cx="975" cy="0"/>
            </a:xfrm>
            <a:prstGeom prst="line">
              <a:avLst/>
            </a:prstGeom>
            <a:noFill/>
            <a:ln w="28575">
              <a:solidFill>
                <a:schemeClr val="tx1"/>
              </a:solidFill>
              <a:round/>
              <a:headEnd/>
              <a:tailEnd type="triangle" w="med" len="med"/>
            </a:ln>
          </p:spPr>
          <p:txBody>
            <a:bodyPr/>
            <a:lstStyle/>
            <a:p>
              <a:endParaRPr lang="en-US"/>
            </a:p>
          </p:txBody>
        </p:sp>
        <p:sp>
          <p:nvSpPr>
            <p:cNvPr id="12298" name="Line 8"/>
            <p:cNvSpPr>
              <a:spLocks noChangeShapeType="1"/>
            </p:cNvSpPr>
            <p:nvPr/>
          </p:nvSpPr>
          <p:spPr bwMode="auto">
            <a:xfrm>
              <a:off x="1587" y="1548"/>
              <a:ext cx="975" cy="0"/>
            </a:xfrm>
            <a:prstGeom prst="line">
              <a:avLst/>
            </a:prstGeom>
            <a:noFill/>
            <a:ln w="28575">
              <a:solidFill>
                <a:schemeClr val="tx1"/>
              </a:solidFill>
              <a:round/>
              <a:headEnd/>
              <a:tailEnd type="triangle" w="med" len="med"/>
            </a:ln>
          </p:spPr>
          <p:txBody>
            <a:bodyPr/>
            <a:lstStyle/>
            <a:p>
              <a:endParaRPr lang="en-US"/>
            </a:p>
          </p:txBody>
        </p:sp>
        <p:pic>
          <p:nvPicPr>
            <p:cNvPr id="12299" name="Picture 9"/>
            <p:cNvPicPr>
              <a:picLocks noChangeAspect="1" noChangeArrowheads="1"/>
            </p:cNvPicPr>
            <p:nvPr/>
          </p:nvPicPr>
          <p:blipFill>
            <a:blip r:embed="rId2" cstate="print"/>
            <a:srcRect/>
            <a:stretch>
              <a:fillRect/>
            </a:stretch>
          </p:blipFill>
          <p:spPr bwMode="auto">
            <a:xfrm>
              <a:off x="340" y="1107"/>
              <a:ext cx="1260" cy="894"/>
            </a:xfrm>
            <a:prstGeom prst="rect">
              <a:avLst/>
            </a:prstGeom>
            <a:noFill/>
            <a:ln w="9525">
              <a:noFill/>
              <a:miter lim="800000"/>
              <a:headEnd/>
              <a:tailEnd/>
            </a:ln>
          </p:spPr>
        </p:pic>
        <p:pic>
          <p:nvPicPr>
            <p:cNvPr id="12300" name="Picture 10"/>
            <p:cNvPicPr>
              <a:picLocks noChangeAspect="1" noChangeArrowheads="1"/>
            </p:cNvPicPr>
            <p:nvPr/>
          </p:nvPicPr>
          <p:blipFill>
            <a:blip r:embed="rId3" cstate="print"/>
            <a:srcRect/>
            <a:stretch>
              <a:fillRect/>
            </a:stretch>
          </p:blipFill>
          <p:spPr bwMode="auto">
            <a:xfrm>
              <a:off x="2571" y="1094"/>
              <a:ext cx="717" cy="884"/>
            </a:xfrm>
            <a:prstGeom prst="rect">
              <a:avLst/>
            </a:prstGeom>
            <a:noFill/>
            <a:ln w="9525">
              <a:noFill/>
              <a:miter lim="800000"/>
              <a:headEnd/>
              <a:tailEnd/>
            </a:ln>
          </p:spPr>
        </p:pic>
        <p:sp>
          <p:nvSpPr>
            <p:cNvPr id="12301" name="Text Box 11"/>
            <p:cNvSpPr txBox="1">
              <a:spLocks noChangeArrowheads="1"/>
            </p:cNvSpPr>
            <p:nvPr/>
          </p:nvSpPr>
          <p:spPr bwMode="auto">
            <a:xfrm>
              <a:off x="562" y="1411"/>
              <a:ext cx="759" cy="255"/>
            </a:xfrm>
            <a:prstGeom prst="rect">
              <a:avLst/>
            </a:prstGeom>
            <a:noFill/>
            <a:ln w="9525">
              <a:noFill/>
              <a:miter lim="800000"/>
              <a:headEnd/>
              <a:tailEnd/>
            </a:ln>
          </p:spPr>
          <p:txBody>
            <a:bodyPr wrap="none">
              <a:spAutoFit/>
            </a:bodyPr>
            <a:lstStyle/>
            <a:p>
              <a:r>
                <a:rPr lang="de-DE">
                  <a:latin typeface="Calibri" pitchFamily="34" charset="0"/>
                  <a:cs typeface="Arial" charset="0"/>
                </a:rPr>
                <a:t>die „Welt“</a:t>
              </a:r>
            </a:p>
          </p:txBody>
        </p:sp>
        <p:pic>
          <p:nvPicPr>
            <p:cNvPr id="12302" name="Picture 12"/>
            <p:cNvPicPr>
              <a:picLocks noChangeAspect="1" noChangeArrowheads="1"/>
            </p:cNvPicPr>
            <p:nvPr/>
          </p:nvPicPr>
          <p:blipFill>
            <a:blip r:embed="rId4" cstate="print"/>
            <a:srcRect/>
            <a:stretch>
              <a:fillRect/>
            </a:stretch>
          </p:blipFill>
          <p:spPr bwMode="auto">
            <a:xfrm>
              <a:off x="1769" y="1298"/>
              <a:ext cx="624" cy="456"/>
            </a:xfrm>
            <a:prstGeom prst="rect">
              <a:avLst/>
            </a:prstGeom>
            <a:noFill/>
            <a:ln w="9525">
              <a:noFill/>
              <a:miter lim="800000"/>
              <a:headEnd/>
              <a:tailEnd/>
            </a:ln>
          </p:spPr>
        </p:pic>
        <p:grpSp>
          <p:nvGrpSpPr>
            <p:cNvPr id="12303" name="Group 13"/>
            <p:cNvGrpSpPr>
              <a:grpSpLocks/>
            </p:cNvGrpSpPr>
            <p:nvPr/>
          </p:nvGrpSpPr>
          <p:grpSpPr bwMode="auto">
            <a:xfrm>
              <a:off x="3402" y="1117"/>
              <a:ext cx="703" cy="538"/>
              <a:chOff x="3402" y="1580"/>
              <a:chExt cx="806" cy="635"/>
            </a:xfrm>
          </p:grpSpPr>
          <p:pic>
            <p:nvPicPr>
              <p:cNvPr id="12344" name="Picture 14"/>
              <p:cNvPicPr>
                <a:picLocks noChangeAspect="1" noChangeArrowheads="1"/>
              </p:cNvPicPr>
              <p:nvPr/>
            </p:nvPicPr>
            <p:blipFill>
              <a:blip r:embed="rId5" cstate="print"/>
              <a:srcRect/>
              <a:stretch>
                <a:fillRect/>
              </a:stretch>
            </p:blipFill>
            <p:spPr bwMode="auto">
              <a:xfrm>
                <a:off x="3470" y="1580"/>
                <a:ext cx="738" cy="444"/>
              </a:xfrm>
              <a:prstGeom prst="rect">
                <a:avLst/>
              </a:prstGeom>
              <a:solidFill>
                <a:schemeClr val="accent1">
                  <a:alpha val="0"/>
                </a:schemeClr>
              </a:solidFill>
              <a:ln w="9525">
                <a:noFill/>
                <a:miter lim="800000"/>
                <a:headEnd/>
                <a:tailEnd/>
              </a:ln>
            </p:spPr>
          </p:pic>
          <p:grpSp>
            <p:nvGrpSpPr>
              <p:cNvPr id="12345" name="Group 15"/>
              <p:cNvGrpSpPr>
                <a:grpSpLocks/>
              </p:cNvGrpSpPr>
              <p:nvPr/>
            </p:nvGrpSpPr>
            <p:grpSpPr bwMode="auto">
              <a:xfrm>
                <a:off x="3402" y="1580"/>
                <a:ext cx="738" cy="635"/>
                <a:chOff x="3447" y="1616"/>
                <a:chExt cx="738" cy="635"/>
              </a:xfrm>
            </p:grpSpPr>
            <p:pic>
              <p:nvPicPr>
                <p:cNvPr id="12346" name="Picture 16"/>
                <p:cNvPicPr>
                  <a:picLocks noChangeAspect="1" noChangeArrowheads="1"/>
                </p:cNvPicPr>
                <p:nvPr/>
              </p:nvPicPr>
              <p:blipFill>
                <a:blip r:embed="rId6" cstate="print"/>
                <a:srcRect/>
                <a:stretch>
                  <a:fillRect/>
                </a:stretch>
              </p:blipFill>
              <p:spPr bwMode="auto">
                <a:xfrm>
                  <a:off x="3447" y="1616"/>
                  <a:ext cx="738" cy="444"/>
                </a:xfrm>
                <a:prstGeom prst="rect">
                  <a:avLst/>
                </a:prstGeom>
                <a:noFill/>
                <a:ln w="9525">
                  <a:noFill/>
                  <a:miter lim="800000"/>
                  <a:headEnd/>
                  <a:tailEnd/>
                </a:ln>
              </p:spPr>
            </p:pic>
            <p:sp>
              <p:nvSpPr>
                <p:cNvPr id="12347" name="Text Box 17"/>
                <p:cNvSpPr txBox="1">
                  <a:spLocks noChangeArrowheads="1"/>
                </p:cNvSpPr>
                <p:nvPr/>
              </p:nvSpPr>
              <p:spPr bwMode="auto">
                <a:xfrm>
                  <a:off x="3538" y="1730"/>
                  <a:ext cx="612" cy="521"/>
                </a:xfrm>
                <a:prstGeom prst="rect">
                  <a:avLst/>
                </a:prstGeom>
                <a:noFill/>
                <a:ln w="9525">
                  <a:noFill/>
                  <a:miter lim="800000"/>
                  <a:headEnd/>
                  <a:tailEnd/>
                </a:ln>
              </p:spPr>
              <p:txBody>
                <a:bodyPr>
                  <a:spAutoFit/>
                </a:bodyPr>
                <a:lstStyle/>
                <a:p>
                  <a:pPr>
                    <a:spcBef>
                      <a:spcPct val="50000"/>
                    </a:spcBef>
                  </a:pPr>
                  <a:r>
                    <a:rPr lang="de-DE">
                      <a:latin typeface="Calibri" pitchFamily="34" charset="0"/>
                      <a:cs typeface="Arial" charset="0"/>
                    </a:rPr>
                    <a:t>§x“?+*</a:t>
                  </a:r>
                </a:p>
              </p:txBody>
            </p:sp>
          </p:grpSp>
        </p:grpSp>
        <p:grpSp>
          <p:nvGrpSpPr>
            <p:cNvPr id="12304" name="Group 19"/>
            <p:cNvGrpSpPr>
              <a:grpSpLocks/>
            </p:cNvGrpSpPr>
            <p:nvPr/>
          </p:nvGrpSpPr>
          <p:grpSpPr bwMode="auto">
            <a:xfrm>
              <a:off x="3402" y="1548"/>
              <a:ext cx="703" cy="402"/>
              <a:chOff x="3402" y="1580"/>
              <a:chExt cx="806" cy="444"/>
            </a:xfrm>
          </p:grpSpPr>
          <p:pic>
            <p:nvPicPr>
              <p:cNvPr id="12340" name="Picture 20"/>
              <p:cNvPicPr>
                <a:picLocks noChangeAspect="1" noChangeArrowheads="1"/>
              </p:cNvPicPr>
              <p:nvPr/>
            </p:nvPicPr>
            <p:blipFill>
              <a:blip r:embed="rId5" cstate="print"/>
              <a:srcRect/>
              <a:stretch>
                <a:fillRect/>
              </a:stretch>
            </p:blipFill>
            <p:spPr bwMode="auto">
              <a:xfrm>
                <a:off x="3470" y="1580"/>
                <a:ext cx="738" cy="444"/>
              </a:xfrm>
              <a:prstGeom prst="rect">
                <a:avLst/>
              </a:prstGeom>
              <a:solidFill>
                <a:schemeClr val="accent1">
                  <a:alpha val="0"/>
                </a:schemeClr>
              </a:solidFill>
              <a:ln w="9525">
                <a:noFill/>
                <a:miter lim="800000"/>
                <a:headEnd/>
                <a:tailEnd/>
              </a:ln>
            </p:spPr>
          </p:pic>
          <p:grpSp>
            <p:nvGrpSpPr>
              <p:cNvPr id="12341" name="Group 21"/>
              <p:cNvGrpSpPr>
                <a:grpSpLocks/>
              </p:cNvGrpSpPr>
              <p:nvPr/>
            </p:nvGrpSpPr>
            <p:grpSpPr bwMode="auto">
              <a:xfrm>
                <a:off x="3402" y="1580"/>
                <a:ext cx="738" cy="444"/>
                <a:chOff x="3447" y="1616"/>
                <a:chExt cx="738" cy="444"/>
              </a:xfrm>
            </p:grpSpPr>
            <p:pic>
              <p:nvPicPr>
                <p:cNvPr id="12342" name="Picture 22"/>
                <p:cNvPicPr>
                  <a:picLocks noChangeAspect="1" noChangeArrowheads="1"/>
                </p:cNvPicPr>
                <p:nvPr/>
              </p:nvPicPr>
              <p:blipFill>
                <a:blip r:embed="rId6" cstate="print"/>
                <a:srcRect/>
                <a:stretch>
                  <a:fillRect/>
                </a:stretch>
              </p:blipFill>
              <p:spPr bwMode="auto">
                <a:xfrm>
                  <a:off x="3447" y="1616"/>
                  <a:ext cx="738" cy="444"/>
                </a:xfrm>
                <a:prstGeom prst="rect">
                  <a:avLst/>
                </a:prstGeom>
                <a:noFill/>
                <a:ln w="9525">
                  <a:noFill/>
                  <a:miter lim="800000"/>
                  <a:headEnd/>
                  <a:tailEnd/>
                </a:ln>
              </p:spPr>
            </p:pic>
            <p:sp>
              <p:nvSpPr>
                <p:cNvPr id="12343" name="Text Box 23"/>
                <p:cNvSpPr txBox="1">
                  <a:spLocks noChangeArrowheads="1"/>
                </p:cNvSpPr>
                <p:nvPr/>
              </p:nvSpPr>
              <p:spPr bwMode="auto">
                <a:xfrm>
                  <a:off x="3538" y="1729"/>
                  <a:ext cx="612" cy="279"/>
                </a:xfrm>
                <a:prstGeom prst="rect">
                  <a:avLst/>
                </a:prstGeom>
                <a:noFill/>
                <a:ln w="9525">
                  <a:noFill/>
                  <a:miter lim="800000"/>
                  <a:headEnd/>
                  <a:tailEnd/>
                </a:ln>
              </p:spPr>
              <p:txBody>
                <a:bodyPr>
                  <a:spAutoFit/>
                </a:bodyPr>
                <a:lstStyle/>
                <a:p>
                  <a:pPr>
                    <a:spcBef>
                      <a:spcPct val="50000"/>
                    </a:spcBef>
                  </a:pPr>
                  <a:r>
                    <a:rPr lang="de-DE">
                      <a:latin typeface="Calibri" pitchFamily="34" charset="0"/>
                      <a:cs typeface="Arial" charset="0"/>
                    </a:rPr>
                    <a:t>~$}[%</a:t>
                  </a:r>
                </a:p>
              </p:txBody>
            </p:sp>
          </p:grpSp>
        </p:grpSp>
        <p:pic>
          <p:nvPicPr>
            <p:cNvPr id="12305" name="Picture 24"/>
            <p:cNvPicPr>
              <a:picLocks noChangeAspect="1" noChangeArrowheads="1"/>
            </p:cNvPicPr>
            <p:nvPr/>
          </p:nvPicPr>
          <p:blipFill>
            <a:blip r:embed="rId7" cstate="print"/>
            <a:srcRect/>
            <a:stretch>
              <a:fillRect/>
            </a:stretch>
          </p:blipFill>
          <p:spPr bwMode="auto">
            <a:xfrm>
              <a:off x="4266" y="1071"/>
              <a:ext cx="882" cy="930"/>
            </a:xfrm>
            <a:prstGeom prst="rect">
              <a:avLst/>
            </a:prstGeom>
            <a:noFill/>
            <a:ln w="9525">
              <a:noFill/>
              <a:miter lim="800000"/>
              <a:headEnd/>
              <a:tailEnd/>
            </a:ln>
          </p:spPr>
        </p:pic>
        <p:sp>
          <p:nvSpPr>
            <p:cNvPr id="12306" name="Line 25"/>
            <p:cNvSpPr>
              <a:spLocks noChangeShapeType="1"/>
            </p:cNvSpPr>
            <p:nvPr/>
          </p:nvSpPr>
          <p:spPr bwMode="auto">
            <a:xfrm>
              <a:off x="3288" y="1525"/>
              <a:ext cx="975" cy="0"/>
            </a:xfrm>
            <a:prstGeom prst="line">
              <a:avLst/>
            </a:prstGeom>
            <a:noFill/>
            <a:ln w="28575">
              <a:solidFill>
                <a:schemeClr val="tx1"/>
              </a:solidFill>
              <a:round/>
              <a:headEnd/>
              <a:tailEnd type="triangle" w="med" len="med"/>
            </a:ln>
          </p:spPr>
          <p:txBody>
            <a:bodyPr/>
            <a:lstStyle/>
            <a:p>
              <a:endParaRPr lang="en-US"/>
            </a:p>
          </p:txBody>
        </p:sp>
        <p:pic>
          <p:nvPicPr>
            <p:cNvPr id="12307" name="Picture 26"/>
            <p:cNvPicPr>
              <a:picLocks noChangeAspect="1" noChangeArrowheads="1"/>
            </p:cNvPicPr>
            <p:nvPr/>
          </p:nvPicPr>
          <p:blipFill>
            <a:blip r:embed="rId8" cstate="print"/>
            <a:srcRect/>
            <a:stretch>
              <a:fillRect/>
            </a:stretch>
          </p:blipFill>
          <p:spPr bwMode="auto">
            <a:xfrm>
              <a:off x="4423" y="3022"/>
              <a:ext cx="725" cy="787"/>
            </a:xfrm>
            <a:prstGeom prst="rect">
              <a:avLst/>
            </a:prstGeom>
            <a:noFill/>
            <a:ln w="9525">
              <a:noFill/>
              <a:miter lim="800000"/>
              <a:headEnd/>
              <a:tailEnd/>
            </a:ln>
          </p:spPr>
        </p:pic>
        <p:pic>
          <p:nvPicPr>
            <p:cNvPr id="12308" name="Picture 27"/>
            <p:cNvPicPr>
              <a:picLocks noChangeAspect="1" noChangeArrowheads="1"/>
            </p:cNvPicPr>
            <p:nvPr/>
          </p:nvPicPr>
          <p:blipFill>
            <a:blip r:embed="rId9" cstate="print"/>
            <a:srcRect/>
            <a:stretch>
              <a:fillRect/>
            </a:stretch>
          </p:blipFill>
          <p:spPr bwMode="auto">
            <a:xfrm>
              <a:off x="4490" y="2205"/>
              <a:ext cx="528" cy="612"/>
            </a:xfrm>
            <a:prstGeom prst="rect">
              <a:avLst/>
            </a:prstGeom>
            <a:noFill/>
            <a:ln w="9525">
              <a:noFill/>
              <a:miter lim="800000"/>
              <a:headEnd/>
              <a:tailEnd/>
            </a:ln>
          </p:spPr>
        </p:pic>
        <p:grpSp>
          <p:nvGrpSpPr>
            <p:cNvPr id="12309" name="Group 28"/>
            <p:cNvGrpSpPr>
              <a:grpSpLocks/>
            </p:cNvGrpSpPr>
            <p:nvPr/>
          </p:nvGrpSpPr>
          <p:grpSpPr bwMode="auto">
            <a:xfrm>
              <a:off x="1475" y="2996"/>
              <a:ext cx="590" cy="815"/>
              <a:chOff x="1020" y="3339"/>
              <a:chExt cx="897" cy="1251"/>
            </a:xfrm>
          </p:grpSpPr>
          <p:pic>
            <p:nvPicPr>
              <p:cNvPr id="12335" name="Picture 29"/>
              <p:cNvPicPr>
                <a:picLocks noChangeAspect="1" noChangeArrowheads="1"/>
              </p:cNvPicPr>
              <p:nvPr/>
            </p:nvPicPr>
            <p:blipFill>
              <a:blip r:embed="rId10" cstate="print"/>
              <a:srcRect/>
              <a:stretch>
                <a:fillRect/>
              </a:stretch>
            </p:blipFill>
            <p:spPr bwMode="auto">
              <a:xfrm>
                <a:off x="1111" y="4050"/>
                <a:ext cx="330" cy="540"/>
              </a:xfrm>
              <a:prstGeom prst="rect">
                <a:avLst/>
              </a:prstGeom>
              <a:noFill/>
              <a:ln w="9525">
                <a:noFill/>
                <a:miter lim="800000"/>
                <a:headEnd/>
                <a:tailEnd/>
              </a:ln>
            </p:spPr>
          </p:pic>
          <p:pic>
            <p:nvPicPr>
              <p:cNvPr id="12336" name="Picture 30"/>
              <p:cNvPicPr>
                <a:picLocks noChangeAspect="1" noChangeArrowheads="1"/>
              </p:cNvPicPr>
              <p:nvPr/>
            </p:nvPicPr>
            <p:blipFill>
              <a:blip r:embed="rId10" cstate="print"/>
              <a:srcRect/>
              <a:stretch>
                <a:fillRect/>
              </a:stretch>
            </p:blipFill>
            <p:spPr bwMode="auto">
              <a:xfrm>
                <a:off x="1587" y="3657"/>
                <a:ext cx="330" cy="540"/>
              </a:xfrm>
              <a:prstGeom prst="rect">
                <a:avLst/>
              </a:prstGeom>
              <a:noFill/>
              <a:ln w="9525">
                <a:noFill/>
                <a:miter lim="800000"/>
                <a:headEnd/>
                <a:tailEnd/>
              </a:ln>
            </p:spPr>
          </p:pic>
          <p:pic>
            <p:nvPicPr>
              <p:cNvPr id="12337" name="Picture 31"/>
              <p:cNvPicPr>
                <a:picLocks noChangeAspect="1" noChangeArrowheads="1"/>
              </p:cNvPicPr>
              <p:nvPr/>
            </p:nvPicPr>
            <p:blipFill>
              <a:blip r:embed="rId10" cstate="print"/>
              <a:srcRect/>
              <a:stretch>
                <a:fillRect/>
              </a:stretch>
            </p:blipFill>
            <p:spPr bwMode="auto">
              <a:xfrm>
                <a:off x="1338" y="3339"/>
                <a:ext cx="330" cy="540"/>
              </a:xfrm>
              <a:prstGeom prst="rect">
                <a:avLst/>
              </a:prstGeom>
              <a:noFill/>
              <a:ln w="9525">
                <a:noFill/>
                <a:miter lim="800000"/>
                <a:headEnd/>
                <a:tailEnd/>
              </a:ln>
            </p:spPr>
          </p:pic>
          <p:pic>
            <p:nvPicPr>
              <p:cNvPr id="12338" name="Picture 32"/>
              <p:cNvPicPr>
                <a:picLocks noChangeAspect="1" noChangeArrowheads="1"/>
              </p:cNvPicPr>
              <p:nvPr/>
            </p:nvPicPr>
            <p:blipFill>
              <a:blip r:embed="rId10" cstate="print"/>
              <a:srcRect/>
              <a:stretch>
                <a:fillRect/>
              </a:stretch>
            </p:blipFill>
            <p:spPr bwMode="auto">
              <a:xfrm>
                <a:off x="1360" y="3906"/>
                <a:ext cx="330" cy="540"/>
              </a:xfrm>
              <a:prstGeom prst="rect">
                <a:avLst/>
              </a:prstGeom>
              <a:noFill/>
              <a:ln w="9525">
                <a:noFill/>
                <a:miter lim="800000"/>
                <a:headEnd/>
                <a:tailEnd/>
              </a:ln>
            </p:spPr>
          </p:pic>
          <p:pic>
            <p:nvPicPr>
              <p:cNvPr id="12339" name="Picture 33"/>
              <p:cNvPicPr>
                <a:picLocks noChangeAspect="1" noChangeArrowheads="1"/>
              </p:cNvPicPr>
              <p:nvPr/>
            </p:nvPicPr>
            <p:blipFill>
              <a:blip r:embed="rId10" cstate="print"/>
              <a:srcRect/>
              <a:stretch>
                <a:fillRect/>
              </a:stretch>
            </p:blipFill>
            <p:spPr bwMode="auto">
              <a:xfrm>
                <a:off x="1020" y="3498"/>
                <a:ext cx="330" cy="540"/>
              </a:xfrm>
              <a:prstGeom prst="rect">
                <a:avLst/>
              </a:prstGeom>
              <a:solidFill>
                <a:schemeClr val="bg1">
                  <a:alpha val="0"/>
                </a:schemeClr>
              </a:solidFill>
              <a:ln w="9525">
                <a:noFill/>
                <a:miter lim="800000"/>
                <a:headEnd/>
                <a:tailEnd/>
              </a:ln>
            </p:spPr>
          </p:pic>
        </p:grpSp>
        <p:sp>
          <p:nvSpPr>
            <p:cNvPr id="12310" name="Line 34"/>
            <p:cNvSpPr>
              <a:spLocks noChangeShapeType="1"/>
            </p:cNvSpPr>
            <p:nvPr/>
          </p:nvSpPr>
          <p:spPr bwMode="auto">
            <a:xfrm rot="5400000">
              <a:off x="3243" y="2523"/>
              <a:ext cx="998" cy="0"/>
            </a:xfrm>
            <a:prstGeom prst="line">
              <a:avLst/>
            </a:prstGeom>
            <a:noFill/>
            <a:ln w="28575">
              <a:solidFill>
                <a:schemeClr val="tx1"/>
              </a:solidFill>
              <a:round/>
              <a:headEnd/>
              <a:tailEnd type="triangle" w="med" len="med"/>
            </a:ln>
          </p:spPr>
          <p:txBody>
            <a:bodyPr/>
            <a:lstStyle/>
            <a:p>
              <a:endParaRPr lang="en-US"/>
            </a:p>
          </p:txBody>
        </p:sp>
        <p:pic>
          <p:nvPicPr>
            <p:cNvPr id="12311" name="Picture 35"/>
            <p:cNvPicPr>
              <a:picLocks noChangeAspect="1" noChangeArrowheads="1"/>
            </p:cNvPicPr>
            <p:nvPr/>
          </p:nvPicPr>
          <p:blipFill>
            <a:blip r:embed="rId11" cstate="print"/>
            <a:srcRect/>
            <a:stretch>
              <a:fillRect/>
            </a:stretch>
          </p:blipFill>
          <p:spPr bwMode="auto">
            <a:xfrm>
              <a:off x="3266" y="3062"/>
              <a:ext cx="907" cy="733"/>
            </a:xfrm>
            <a:prstGeom prst="rect">
              <a:avLst/>
            </a:prstGeom>
            <a:noFill/>
            <a:ln w="9525">
              <a:noFill/>
              <a:miter lim="800000"/>
              <a:headEnd/>
              <a:tailEnd/>
            </a:ln>
          </p:spPr>
        </p:pic>
        <p:sp>
          <p:nvSpPr>
            <p:cNvPr id="12312" name="Text Box 36"/>
            <p:cNvSpPr txBox="1">
              <a:spLocks noChangeArrowheads="1"/>
            </p:cNvSpPr>
            <p:nvPr/>
          </p:nvSpPr>
          <p:spPr bwMode="auto">
            <a:xfrm rot="16200000">
              <a:off x="4562" y="2689"/>
              <a:ext cx="1815" cy="600"/>
            </a:xfrm>
            <a:prstGeom prst="rect">
              <a:avLst/>
            </a:prstGeom>
            <a:noFill/>
            <a:ln w="9525">
              <a:noFill/>
              <a:miter lim="800000"/>
              <a:headEnd/>
              <a:tailEnd/>
            </a:ln>
          </p:spPr>
          <p:txBody>
            <a:bodyPr>
              <a:spAutoFit/>
            </a:bodyPr>
            <a:lstStyle/>
            <a:p>
              <a:pPr>
                <a:spcBef>
                  <a:spcPct val="50000"/>
                </a:spcBef>
              </a:pPr>
              <a:r>
                <a:rPr lang="de-DE" b="1" dirty="0">
                  <a:latin typeface="Calibri" pitchFamily="34" charset="0"/>
                  <a:cs typeface="Arial" charset="0"/>
                </a:rPr>
                <a:t>Vergegenständlichung</a:t>
              </a:r>
              <a:r>
                <a:rPr lang="de-DE" dirty="0">
                  <a:latin typeface="Calibri" pitchFamily="34" charset="0"/>
                  <a:cs typeface="Arial" charset="0"/>
                </a:rPr>
                <a:t> </a:t>
              </a:r>
              <a:r>
                <a:rPr lang="de-DE" dirty="0" err="1">
                  <a:latin typeface="Calibri" pitchFamily="34" charset="0"/>
                  <a:cs typeface="Arial" charset="0"/>
                </a:rPr>
                <a:t>Versprachlichung</a:t>
              </a:r>
              <a:r>
                <a:rPr lang="de-DE" dirty="0">
                  <a:latin typeface="Calibri" pitchFamily="34" charset="0"/>
                  <a:cs typeface="Arial" charset="0"/>
                </a:rPr>
                <a:t> Verbildlichung</a:t>
              </a:r>
            </a:p>
          </p:txBody>
        </p:sp>
        <p:grpSp>
          <p:nvGrpSpPr>
            <p:cNvPr id="12313" name="Group 37"/>
            <p:cNvGrpSpPr>
              <a:grpSpLocks/>
            </p:cNvGrpSpPr>
            <p:nvPr/>
          </p:nvGrpSpPr>
          <p:grpSpPr bwMode="auto">
            <a:xfrm>
              <a:off x="2381" y="3022"/>
              <a:ext cx="703" cy="376"/>
              <a:chOff x="3402" y="1580"/>
              <a:chExt cx="806" cy="444"/>
            </a:xfrm>
          </p:grpSpPr>
          <p:pic>
            <p:nvPicPr>
              <p:cNvPr id="12331" name="Picture 38"/>
              <p:cNvPicPr>
                <a:picLocks noChangeAspect="1" noChangeArrowheads="1"/>
              </p:cNvPicPr>
              <p:nvPr/>
            </p:nvPicPr>
            <p:blipFill>
              <a:blip r:embed="rId5" cstate="print"/>
              <a:srcRect/>
              <a:stretch>
                <a:fillRect/>
              </a:stretch>
            </p:blipFill>
            <p:spPr bwMode="auto">
              <a:xfrm>
                <a:off x="3470" y="1580"/>
                <a:ext cx="738" cy="444"/>
              </a:xfrm>
              <a:prstGeom prst="rect">
                <a:avLst/>
              </a:prstGeom>
              <a:solidFill>
                <a:schemeClr val="accent1">
                  <a:alpha val="0"/>
                </a:schemeClr>
              </a:solidFill>
              <a:ln w="9525">
                <a:noFill/>
                <a:miter lim="800000"/>
                <a:headEnd/>
                <a:tailEnd/>
              </a:ln>
            </p:spPr>
          </p:pic>
          <p:grpSp>
            <p:nvGrpSpPr>
              <p:cNvPr id="12332" name="Group 39"/>
              <p:cNvGrpSpPr>
                <a:grpSpLocks/>
              </p:cNvGrpSpPr>
              <p:nvPr/>
            </p:nvGrpSpPr>
            <p:grpSpPr bwMode="auto">
              <a:xfrm>
                <a:off x="3402" y="1580"/>
                <a:ext cx="738" cy="444"/>
                <a:chOff x="3447" y="1616"/>
                <a:chExt cx="738" cy="444"/>
              </a:xfrm>
            </p:grpSpPr>
            <p:pic>
              <p:nvPicPr>
                <p:cNvPr id="12333" name="Picture 40"/>
                <p:cNvPicPr>
                  <a:picLocks noChangeAspect="1" noChangeArrowheads="1"/>
                </p:cNvPicPr>
                <p:nvPr/>
              </p:nvPicPr>
              <p:blipFill>
                <a:blip r:embed="rId6" cstate="print"/>
                <a:srcRect/>
                <a:stretch>
                  <a:fillRect/>
                </a:stretch>
              </p:blipFill>
              <p:spPr bwMode="auto">
                <a:xfrm>
                  <a:off x="3447" y="1616"/>
                  <a:ext cx="738" cy="444"/>
                </a:xfrm>
                <a:prstGeom prst="rect">
                  <a:avLst/>
                </a:prstGeom>
                <a:noFill/>
                <a:ln w="9525">
                  <a:noFill/>
                  <a:miter lim="800000"/>
                  <a:headEnd/>
                  <a:tailEnd/>
                </a:ln>
              </p:spPr>
            </p:pic>
            <p:sp>
              <p:nvSpPr>
                <p:cNvPr id="12334" name="Text Box 41"/>
                <p:cNvSpPr txBox="1">
                  <a:spLocks noChangeArrowheads="1"/>
                </p:cNvSpPr>
                <p:nvPr/>
              </p:nvSpPr>
              <p:spPr bwMode="auto">
                <a:xfrm>
                  <a:off x="3538" y="1728"/>
                  <a:ext cx="612" cy="299"/>
                </a:xfrm>
                <a:prstGeom prst="rect">
                  <a:avLst/>
                </a:prstGeom>
                <a:noFill/>
                <a:ln w="9525">
                  <a:noFill/>
                  <a:miter lim="800000"/>
                  <a:headEnd/>
                  <a:tailEnd/>
                </a:ln>
              </p:spPr>
              <p:txBody>
                <a:bodyPr>
                  <a:spAutoFit/>
                </a:bodyPr>
                <a:lstStyle/>
                <a:p>
                  <a:pPr>
                    <a:spcBef>
                      <a:spcPct val="50000"/>
                    </a:spcBef>
                  </a:pPr>
                  <a:r>
                    <a:rPr lang="de-DE">
                      <a:latin typeface="Calibri" pitchFamily="34" charset="0"/>
                      <a:cs typeface="Arial" charset="0"/>
                    </a:rPr>
                    <a:t>°^^‚#*</a:t>
                  </a:r>
                </a:p>
              </p:txBody>
            </p:sp>
          </p:grpSp>
        </p:grpSp>
        <p:grpSp>
          <p:nvGrpSpPr>
            <p:cNvPr id="12314" name="Group 42"/>
            <p:cNvGrpSpPr>
              <a:grpSpLocks/>
            </p:cNvGrpSpPr>
            <p:nvPr/>
          </p:nvGrpSpPr>
          <p:grpSpPr bwMode="auto">
            <a:xfrm>
              <a:off x="2381" y="3453"/>
              <a:ext cx="703" cy="402"/>
              <a:chOff x="3402" y="1580"/>
              <a:chExt cx="806" cy="444"/>
            </a:xfrm>
          </p:grpSpPr>
          <p:pic>
            <p:nvPicPr>
              <p:cNvPr id="12327" name="Picture 43"/>
              <p:cNvPicPr>
                <a:picLocks noChangeAspect="1" noChangeArrowheads="1"/>
              </p:cNvPicPr>
              <p:nvPr/>
            </p:nvPicPr>
            <p:blipFill>
              <a:blip r:embed="rId5" cstate="print"/>
              <a:srcRect/>
              <a:stretch>
                <a:fillRect/>
              </a:stretch>
            </p:blipFill>
            <p:spPr bwMode="auto">
              <a:xfrm>
                <a:off x="3470" y="1580"/>
                <a:ext cx="738" cy="444"/>
              </a:xfrm>
              <a:prstGeom prst="rect">
                <a:avLst/>
              </a:prstGeom>
              <a:solidFill>
                <a:schemeClr val="accent1">
                  <a:alpha val="0"/>
                </a:schemeClr>
              </a:solidFill>
              <a:ln w="9525">
                <a:noFill/>
                <a:miter lim="800000"/>
                <a:headEnd/>
                <a:tailEnd/>
              </a:ln>
            </p:spPr>
          </p:pic>
          <p:grpSp>
            <p:nvGrpSpPr>
              <p:cNvPr id="12328" name="Group 44"/>
              <p:cNvGrpSpPr>
                <a:grpSpLocks/>
              </p:cNvGrpSpPr>
              <p:nvPr/>
            </p:nvGrpSpPr>
            <p:grpSpPr bwMode="auto">
              <a:xfrm>
                <a:off x="3402" y="1580"/>
                <a:ext cx="738" cy="444"/>
                <a:chOff x="3447" y="1616"/>
                <a:chExt cx="738" cy="444"/>
              </a:xfrm>
            </p:grpSpPr>
            <p:pic>
              <p:nvPicPr>
                <p:cNvPr id="12329" name="Picture 45"/>
                <p:cNvPicPr>
                  <a:picLocks noChangeAspect="1" noChangeArrowheads="1"/>
                </p:cNvPicPr>
                <p:nvPr/>
              </p:nvPicPr>
              <p:blipFill>
                <a:blip r:embed="rId6" cstate="print"/>
                <a:srcRect/>
                <a:stretch>
                  <a:fillRect/>
                </a:stretch>
              </p:blipFill>
              <p:spPr bwMode="auto">
                <a:xfrm>
                  <a:off x="3447" y="1616"/>
                  <a:ext cx="738" cy="444"/>
                </a:xfrm>
                <a:prstGeom prst="rect">
                  <a:avLst/>
                </a:prstGeom>
                <a:noFill/>
                <a:ln w="9525">
                  <a:noFill/>
                  <a:miter lim="800000"/>
                  <a:headEnd/>
                  <a:tailEnd/>
                </a:ln>
              </p:spPr>
            </p:pic>
            <p:sp>
              <p:nvSpPr>
                <p:cNvPr id="12330" name="Text Box 46"/>
                <p:cNvSpPr txBox="1">
                  <a:spLocks noChangeArrowheads="1"/>
                </p:cNvSpPr>
                <p:nvPr/>
              </p:nvSpPr>
              <p:spPr bwMode="auto">
                <a:xfrm>
                  <a:off x="3538" y="1729"/>
                  <a:ext cx="612" cy="279"/>
                </a:xfrm>
                <a:prstGeom prst="rect">
                  <a:avLst/>
                </a:prstGeom>
                <a:noFill/>
                <a:ln w="9525">
                  <a:noFill/>
                  <a:miter lim="800000"/>
                  <a:headEnd/>
                  <a:tailEnd/>
                </a:ln>
              </p:spPr>
              <p:txBody>
                <a:bodyPr>
                  <a:spAutoFit/>
                </a:bodyPr>
                <a:lstStyle/>
                <a:p>
                  <a:pPr>
                    <a:spcBef>
                      <a:spcPct val="50000"/>
                    </a:spcBef>
                  </a:pPr>
                  <a:r>
                    <a:rPr lang="de-DE">
                      <a:latin typeface="Calibri" pitchFamily="34" charset="0"/>
                      <a:cs typeface="Arial" charset="0"/>
                    </a:rPr>
                    <a:t>.:-&gt;&gt;|</a:t>
                  </a:r>
                </a:p>
              </p:txBody>
            </p:sp>
          </p:grpSp>
        </p:grpSp>
        <p:pic>
          <p:nvPicPr>
            <p:cNvPr id="12315" name="Picture 47"/>
            <p:cNvPicPr>
              <a:picLocks noChangeAspect="1" noChangeArrowheads="1"/>
            </p:cNvPicPr>
            <p:nvPr/>
          </p:nvPicPr>
          <p:blipFill>
            <a:blip r:embed="rId12" cstate="print"/>
            <a:srcRect/>
            <a:stretch>
              <a:fillRect/>
            </a:stretch>
          </p:blipFill>
          <p:spPr bwMode="auto">
            <a:xfrm>
              <a:off x="621" y="3407"/>
              <a:ext cx="303" cy="341"/>
            </a:xfrm>
            <a:prstGeom prst="rect">
              <a:avLst/>
            </a:prstGeom>
            <a:noFill/>
            <a:ln w="9525">
              <a:noFill/>
              <a:miter lim="800000"/>
              <a:headEnd/>
              <a:tailEnd/>
            </a:ln>
          </p:spPr>
        </p:pic>
        <p:grpSp>
          <p:nvGrpSpPr>
            <p:cNvPr id="12316" name="Group 48"/>
            <p:cNvGrpSpPr>
              <a:grpSpLocks/>
            </p:cNvGrpSpPr>
            <p:nvPr/>
          </p:nvGrpSpPr>
          <p:grpSpPr bwMode="auto">
            <a:xfrm>
              <a:off x="658" y="2157"/>
              <a:ext cx="590" cy="815"/>
              <a:chOff x="1020" y="3339"/>
              <a:chExt cx="897" cy="1251"/>
            </a:xfrm>
          </p:grpSpPr>
          <p:pic>
            <p:nvPicPr>
              <p:cNvPr id="12322" name="Picture 49"/>
              <p:cNvPicPr>
                <a:picLocks noChangeAspect="1" noChangeArrowheads="1"/>
              </p:cNvPicPr>
              <p:nvPr/>
            </p:nvPicPr>
            <p:blipFill>
              <a:blip r:embed="rId10" cstate="print"/>
              <a:srcRect/>
              <a:stretch>
                <a:fillRect/>
              </a:stretch>
            </p:blipFill>
            <p:spPr bwMode="auto">
              <a:xfrm>
                <a:off x="1111" y="4050"/>
                <a:ext cx="330" cy="540"/>
              </a:xfrm>
              <a:prstGeom prst="rect">
                <a:avLst/>
              </a:prstGeom>
              <a:noFill/>
              <a:ln w="9525">
                <a:noFill/>
                <a:miter lim="800000"/>
                <a:headEnd/>
                <a:tailEnd/>
              </a:ln>
            </p:spPr>
          </p:pic>
          <p:pic>
            <p:nvPicPr>
              <p:cNvPr id="12323" name="Picture 50"/>
              <p:cNvPicPr>
                <a:picLocks noChangeAspect="1" noChangeArrowheads="1"/>
              </p:cNvPicPr>
              <p:nvPr/>
            </p:nvPicPr>
            <p:blipFill>
              <a:blip r:embed="rId10" cstate="print"/>
              <a:srcRect/>
              <a:stretch>
                <a:fillRect/>
              </a:stretch>
            </p:blipFill>
            <p:spPr bwMode="auto">
              <a:xfrm>
                <a:off x="1587" y="3657"/>
                <a:ext cx="330" cy="540"/>
              </a:xfrm>
              <a:prstGeom prst="rect">
                <a:avLst/>
              </a:prstGeom>
              <a:noFill/>
              <a:ln w="9525">
                <a:noFill/>
                <a:miter lim="800000"/>
                <a:headEnd/>
                <a:tailEnd/>
              </a:ln>
            </p:spPr>
          </p:pic>
          <p:pic>
            <p:nvPicPr>
              <p:cNvPr id="12324" name="Picture 51"/>
              <p:cNvPicPr>
                <a:picLocks noChangeAspect="1" noChangeArrowheads="1"/>
              </p:cNvPicPr>
              <p:nvPr/>
            </p:nvPicPr>
            <p:blipFill>
              <a:blip r:embed="rId10" cstate="print"/>
              <a:srcRect/>
              <a:stretch>
                <a:fillRect/>
              </a:stretch>
            </p:blipFill>
            <p:spPr bwMode="auto">
              <a:xfrm>
                <a:off x="1338" y="3339"/>
                <a:ext cx="330" cy="540"/>
              </a:xfrm>
              <a:prstGeom prst="rect">
                <a:avLst/>
              </a:prstGeom>
              <a:noFill/>
              <a:ln w="9525">
                <a:noFill/>
                <a:miter lim="800000"/>
                <a:headEnd/>
                <a:tailEnd/>
              </a:ln>
            </p:spPr>
          </p:pic>
          <p:pic>
            <p:nvPicPr>
              <p:cNvPr id="12325" name="Picture 52"/>
              <p:cNvPicPr>
                <a:picLocks noChangeAspect="1" noChangeArrowheads="1"/>
              </p:cNvPicPr>
              <p:nvPr/>
            </p:nvPicPr>
            <p:blipFill>
              <a:blip r:embed="rId10" cstate="print"/>
              <a:srcRect/>
              <a:stretch>
                <a:fillRect/>
              </a:stretch>
            </p:blipFill>
            <p:spPr bwMode="auto">
              <a:xfrm>
                <a:off x="1360" y="3906"/>
                <a:ext cx="330" cy="540"/>
              </a:xfrm>
              <a:prstGeom prst="rect">
                <a:avLst/>
              </a:prstGeom>
              <a:noFill/>
              <a:ln w="9525">
                <a:noFill/>
                <a:miter lim="800000"/>
                <a:headEnd/>
                <a:tailEnd/>
              </a:ln>
            </p:spPr>
          </p:pic>
          <p:pic>
            <p:nvPicPr>
              <p:cNvPr id="12326" name="Picture 53"/>
              <p:cNvPicPr>
                <a:picLocks noChangeAspect="1" noChangeArrowheads="1"/>
              </p:cNvPicPr>
              <p:nvPr/>
            </p:nvPicPr>
            <p:blipFill>
              <a:blip r:embed="rId10" cstate="print"/>
              <a:srcRect/>
              <a:stretch>
                <a:fillRect/>
              </a:stretch>
            </p:blipFill>
            <p:spPr bwMode="auto">
              <a:xfrm>
                <a:off x="1020" y="3498"/>
                <a:ext cx="330" cy="540"/>
              </a:xfrm>
              <a:prstGeom prst="rect">
                <a:avLst/>
              </a:prstGeom>
              <a:solidFill>
                <a:schemeClr val="bg1">
                  <a:alpha val="0"/>
                </a:schemeClr>
              </a:solidFill>
              <a:ln w="9525">
                <a:noFill/>
                <a:miter lim="800000"/>
                <a:headEnd/>
                <a:tailEnd/>
              </a:ln>
            </p:spPr>
          </p:pic>
        </p:grpSp>
        <p:sp>
          <p:nvSpPr>
            <p:cNvPr id="12317" name="Text Box 54"/>
            <p:cNvSpPr txBox="1">
              <a:spLocks noChangeArrowheads="1"/>
            </p:cNvSpPr>
            <p:nvPr/>
          </p:nvSpPr>
          <p:spPr bwMode="auto">
            <a:xfrm>
              <a:off x="544" y="3816"/>
              <a:ext cx="1815" cy="253"/>
            </a:xfrm>
            <a:prstGeom prst="rect">
              <a:avLst/>
            </a:prstGeom>
            <a:noFill/>
            <a:ln w="9525">
              <a:noFill/>
              <a:miter lim="800000"/>
              <a:headEnd/>
              <a:tailEnd/>
            </a:ln>
          </p:spPr>
          <p:txBody>
            <a:bodyPr>
              <a:spAutoFit/>
            </a:bodyPr>
            <a:lstStyle/>
            <a:p>
              <a:pPr>
                <a:spcBef>
                  <a:spcPct val="50000"/>
                </a:spcBef>
              </a:pPr>
              <a:r>
                <a:rPr lang="de-DE" b="1" dirty="0">
                  <a:latin typeface="Calibri" pitchFamily="34" charset="0"/>
                  <a:cs typeface="Arial" charset="0"/>
                </a:rPr>
                <a:t>Vergegenständlichung</a:t>
              </a:r>
            </a:p>
          </p:txBody>
        </p:sp>
        <p:pic>
          <p:nvPicPr>
            <p:cNvPr id="12318" name="Picture 55"/>
            <p:cNvPicPr>
              <a:picLocks noChangeAspect="1" noChangeArrowheads="1"/>
            </p:cNvPicPr>
            <p:nvPr/>
          </p:nvPicPr>
          <p:blipFill>
            <a:blip r:embed="rId13" cstate="print"/>
            <a:srcRect/>
            <a:stretch>
              <a:fillRect/>
            </a:stretch>
          </p:blipFill>
          <p:spPr bwMode="auto">
            <a:xfrm>
              <a:off x="635" y="3115"/>
              <a:ext cx="317" cy="314"/>
            </a:xfrm>
            <a:prstGeom prst="rect">
              <a:avLst/>
            </a:prstGeom>
            <a:noFill/>
            <a:ln w="9525">
              <a:noFill/>
              <a:miter lim="800000"/>
              <a:headEnd/>
              <a:tailEnd/>
            </a:ln>
          </p:spPr>
        </p:pic>
        <p:pic>
          <p:nvPicPr>
            <p:cNvPr id="12319" name="Picture 56"/>
            <p:cNvPicPr>
              <a:picLocks noChangeAspect="1" noChangeArrowheads="1"/>
            </p:cNvPicPr>
            <p:nvPr/>
          </p:nvPicPr>
          <p:blipFill>
            <a:blip r:embed="rId14" cstate="print"/>
            <a:srcRect/>
            <a:stretch>
              <a:fillRect/>
            </a:stretch>
          </p:blipFill>
          <p:spPr bwMode="auto">
            <a:xfrm>
              <a:off x="930" y="3090"/>
              <a:ext cx="362" cy="322"/>
            </a:xfrm>
            <a:prstGeom prst="rect">
              <a:avLst/>
            </a:prstGeom>
            <a:noFill/>
            <a:ln w="9525">
              <a:noFill/>
              <a:miter lim="800000"/>
              <a:headEnd/>
              <a:tailEnd/>
            </a:ln>
          </p:spPr>
        </p:pic>
        <p:pic>
          <p:nvPicPr>
            <p:cNvPr id="12320" name="Picture 57"/>
            <p:cNvPicPr>
              <a:picLocks noChangeAspect="1" noChangeArrowheads="1"/>
            </p:cNvPicPr>
            <p:nvPr/>
          </p:nvPicPr>
          <p:blipFill>
            <a:blip r:embed="rId15" cstate="print"/>
            <a:srcRect/>
            <a:stretch>
              <a:fillRect/>
            </a:stretch>
          </p:blipFill>
          <p:spPr bwMode="auto">
            <a:xfrm>
              <a:off x="907" y="3425"/>
              <a:ext cx="340" cy="337"/>
            </a:xfrm>
            <a:prstGeom prst="rect">
              <a:avLst/>
            </a:prstGeom>
            <a:noFill/>
            <a:ln w="9525">
              <a:noFill/>
              <a:miter lim="800000"/>
              <a:headEnd/>
              <a:tailEnd/>
            </a:ln>
          </p:spPr>
        </p:pic>
        <p:sp>
          <p:nvSpPr>
            <p:cNvPr id="12321" name="Text Box 58"/>
            <p:cNvSpPr txBox="1">
              <a:spLocks noChangeArrowheads="1"/>
            </p:cNvSpPr>
            <p:nvPr/>
          </p:nvSpPr>
          <p:spPr bwMode="auto">
            <a:xfrm>
              <a:off x="2449" y="3811"/>
              <a:ext cx="1497" cy="254"/>
            </a:xfrm>
            <a:prstGeom prst="rect">
              <a:avLst/>
            </a:prstGeom>
            <a:noFill/>
            <a:ln w="9525">
              <a:noFill/>
              <a:miter lim="800000"/>
              <a:headEnd/>
              <a:tailEnd/>
            </a:ln>
          </p:spPr>
          <p:txBody>
            <a:bodyPr>
              <a:spAutoFit/>
            </a:bodyPr>
            <a:lstStyle/>
            <a:p>
              <a:pPr>
                <a:spcBef>
                  <a:spcPct val="50000"/>
                </a:spcBef>
              </a:pPr>
              <a:r>
                <a:rPr lang="de-DE" b="1" dirty="0">
                  <a:latin typeface="Calibri" pitchFamily="34" charset="0"/>
                  <a:cs typeface="Arial" charset="0"/>
                </a:rPr>
                <a:t>Widerspiegelung</a:t>
              </a:r>
            </a:p>
          </p:txBody>
        </p:sp>
      </p:grpSp>
      <p:sp>
        <p:nvSpPr>
          <p:cNvPr id="12293" name="Text Box 18"/>
          <p:cNvSpPr txBox="1">
            <a:spLocks noChangeArrowheads="1"/>
          </p:cNvSpPr>
          <p:nvPr/>
        </p:nvSpPr>
        <p:spPr bwMode="auto">
          <a:xfrm>
            <a:off x="2813050" y="1046163"/>
            <a:ext cx="3321050" cy="646112"/>
          </a:xfrm>
          <a:prstGeom prst="rect">
            <a:avLst/>
          </a:prstGeom>
          <a:noFill/>
          <a:ln w="9525">
            <a:noFill/>
            <a:miter lim="800000"/>
            <a:headEnd/>
            <a:tailEnd/>
          </a:ln>
        </p:spPr>
        <p:txBody>
          <a:bodyPr>
            <a:spAutoFit/>
          </a:bodyPr>
          <a:lstStyle/>
          <a:p>
            <a:pPr>
              <a:spcBef>
                <a:spcPct val="50000"/>
              </a:spcBef>
            </a:pPr>
            <a:r>
              <a:rPr lang="de-DE" b="1" dirty="0">
                <a:latin typeface="Calibri" pitchFamily="34" charset="0"/>
                <a:cs typeface="Arial" charset="0"/>
              </a:rPr>
              <a:t>Widerspiegelung</a:t>
            </a:r>
            <a:r>
              <a:rPr lang="de-DE" dirty="0">
                <a:latin typeface="Calibri" pitchFamily="34" charset="0"/>
                <a:cs typeface="Arial" charset="0"/>
              </a:rPr>
              <a:t> = Abbildung und Entwurf</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cstate="print"/>
          <a:srcRect/>
          <a:stretch>
            <a:fillRect/>
          </a:stretch>
        </p:blipFill>
        <p:spPr bwMode="auto">
          <a:xfrm>
            <a:off x="2049463" y="1111250"/>
            <a:ext cx="6684962" cy="4965700"/>
          </a:xfrm>
          <a:prstGeom prst="rect">
            <a:avLst/>
          </a:prstGeom>
          <a:noFill/>
          <a:ln w="9525">
            <a:noFill/>
            <a:miter lim="800000"/>
            <a:headEnd/>
            <a:tailEnd/>
          </a:ln>
        </p:spPr>
      </p:pic>
      <p:graphicFrame>
        <p:nvGraphicFramePr>
          <p:cNvPr id="227331" name="Group 3"/>
          <p:cNvGraphicFramePr>
            <a:graphicFrameLocks noGrp="1"/>
          </p:cNvGraphicFramePr>
          <p:nvPr>
            <p:ph idx="1"/>
          </p:nvPr>
        </p:nvGraphicFramePr>
        <p:xfrm>
          <a:off x="152400" y="1193800"/>
          <a:ext cx="1689100" cy="4551365"/>
        </p:xfrm>
        <a:graphic>
          <a:graphicData uri="http://schemas.openxmlformats.org/drawingml/2006/table">
            <a:tbl>
              <a:tblPr/>
              <a:tblGrid>
                <a:gridCol w="698500"/>
                <a:gridCol w="990600"/>
              </a:tblGrid>
              <a:tr h="403225">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Iteration</a:t>
                      </a:r>
                    </a:p>
                  </a:txBody>
                  <a:tcPr marL="54000" marR="54000" marT="18000" marB="18000" anchor="b" horzOverflow="overflow">
                    <a:lnL cap="flat">
                      <a:noFill/>
                    </a:lnL>
                    <a:lnR>
                      <a:noFill/>
                    </a:lnR>
                    <a:lnT cap="flat">
                      <a:noFill/>
                    </a:lnT>
                    <a:lnB>
                      <a:noFill/>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Correlation</a:t>
                      </a:r>
                    </a:p>
                  </a:txBody>
                  <a:tcPr marL="90000" marR="90000" marT="0" marB="0" anchor="b" horzOverflow="overflow">
                    <a:lnL>
                      <a:noFill/>
                    </a:lnL>
                    <a:lnR cap="flat">
                      <a:noFill/>
                    </a:lnR>
                    <a:lnT cap="flat">
                      <a:noFill/>
                    </a:lnT>
                    <a:lnB>
                      <a:noFill/>
                    </a:lnB>
                    <a:lnTlToBr>
                      <a:noFill/>
                    </a:lnTlToBr>
                    <a:lnBlToTr>
                      <a:noFill/>
                    </a:lnBlToTr>
                    <a:noFill/>
                  </a:tcPr>
                </a:tc>
              </a:tr>
              <a:tr h="376238">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1</a:t>
                      </a:r>
                    </a:p>
                  </a:txBody>
                  <a:tcPr marL="54000" marR="54000" marT="18000" marB="18000"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0,80200000</a:t>
                      </a:r>
                    </a:p>
                  </a:txBody>
                  <a:tcPr marL="90000" marR="90000" marT="0" marB="0" anchor="b" horzOverflow="overflow">
                    <a:lnL>
                      <a:noFill/>
                    </a:lnL>
                    <a:lnR cap="flat">
                      <a:noFill/>
                    </a:lnR>
                    <a:lnT>
                      <a:noFill/>
                    </a:lnT>
                    <a:lnB>
                      <a:noFill/>
                    </a:lnB>
                    <a:lnTlToBr>
                      <a:noFill/>
                    </a:lnTlToBr>
                    <a:lnBlToTr>
                      <a:noFill/>
                    </a:lnBlToTr>
                    <a:noFill/>
                  </a:tcPr>
                </a:tc>
              </a:tr>
              <a:tr h="377825">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2</a:t>
                      </a:r>
                    </a:p>
                  </a:txBody>
                  <a:tcPr marL="54000" marR="54000" marT="18000" marB="18000"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0,90131617</a:t>
                      </a:r>
                    </a:p>
                  </a:txBody>
                  <a:tcPr marL="90000" marR="90000" marT="0" marB="0" anchor="b" horzOverflow="overflow">
                    <a:lnL>
                      <a:noFill/>
                    </a:lnL>
                    <a:lnR cap="flat">
                      <a:noFill/>
                    </a:lnR>
                    <a:lnT>
                      <a:noFill/>
                    </a:lnT>
                    <a:lnB>
                      <a:noFill/>
                    </a:lnB>
                    <a:lnTlToBr>
                      <a:noFill/>
                    </a:lnTlToBr>
                    <a:lnBlToTr>
                      <a:noFill/>
                    </a:lnBlToTr>
                    <a:noFill/>
                  </a:tcPr>
                </a:tc>
              </a:tr>
              <a:tr h="376238">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3</a:t>
                      </a:r>
                    </a:p>
                  </a:txBody>
                  <a:tcPr marL="54000" marR="54000" marT="18000" marB="18000"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0,94169690</a:t>
                      </a:r>
                    </a:p>
                  </a:txBody>
                  <a:tcPr marL="90000" marR="90000" marT="0" marB="0" anchor="b" horzOverflow="overflow">
                    <a:lnL>
                      <a:noFill/>
                    </a:lnL>
                    <a:lnR cap="flat">
                      <a:noFill/>
                    </a:lnR>
                    <a:lnT>
                      <a:noFill/>
                    </a:lnT>
                    <a:lnB>
                      <a:noFill/>
                    </a:lnB>
                    <a:lnTlToBr>
                      <a:noFill/>
                    </a:lnTlToBr>
                    <a:lnBlToTr>
                      <a:noFill/>
                    </a:lnBlToTr>
                    <a:noFill/>
                  </a:tcPr>
                </a:tc>
              </a:tr>
              <a:tr h="377825">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4</a:t>
                      </a:r>
                    </a:p>
                  </a:txBody>
                  <a:tcPr marL="54000" marR="54000" marT="18000" marB="18000"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0,95211631</a:t>
                      </a:r>
                    </a:p>
                  </a:txBody>
                  <a:tcPr marL="90000" marR="90000" marT="0" marB="0" anchor="b" horzOverflow="overflow">
                    <a:lnL>
                      <a:noFill/>
                    </a:lnL>
                    <a:lnR cap="flat">
                      <a:noFill/>
                    </a:lnR>
                    <a:lnT>
                      <a:noFill/>
                    </a:lnT>
                    <a:lnB>
                      <a:noFill/>
                    </a:lnB>
                    <a:lnTlToBr>
                      <a:noFill/>
                    </a:lnTlToBr>
                    <a:lnBlToTr>
                      <a:noFill/>
                    </a:lnBlToTr>
                    <a:noFill/>
                  </a:tcPr>
                </a:tc>
              </a:tr>
              <a:tr h="377825">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       5</a:t>
                      </a:r>
                    </a:p>
                  </a:txBody>
                  <a:tcPr marL="54000" marR="54000" marT="18000" marB="18000"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0,95373425</a:t>
                      </a:r>
                    </a:p>
                  </a:txBody>
                  <a:tcPr marL="90000" marR="90000" marT="0" marB="0" anchor="b" horzOverflow="overflow">
                    <a:lnL>
                      <a:noFill/>
                    </a:lnL>
                    <a:lnR cap="flat">
                      <a:noFill/>
                    </a:lnR>
                    <a:lnT>
                      <a:noFill/>
                    </a:lnT>
                    <a:lnB>
                      <a:noFill/>
                    </a:lnB>
                    <a:lnTlToBr>
                      <a:noFill/>
                    </a:lnTlToBr>
                    <a:lnBlToTr>
                      <a:noFill/>
                    </a:lnBlToTr>
                    <a:noFill/>
                  </a:tcPr>
                </a:tc>
              </a:tr>
              <a:tr h="376238">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6</a:t>
                      </a:r>
                    </a:p>
                  </a:txBody>
                  <a:tcPr marL="54000" marR="54000" marT="18000" marB="18000"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0,95349443</a:t>
                      </a:r>
                    </a:p>
                  </a:txBody>
                  <a:tcPr marL="90000" marR="90000" marT="0" marB="0" anchor="b" horzOverflow="overflow">
                    <a:lnL>
                      <a:noFill/>
                    </a:lnL>
                    <a:lnR cap="flat">
                      <a:noFill/>
                    </a:lnR>
                    <a:lnT>
                      <a:noFill/>
                    </a:lnT>
                    <a:lnB>
                      <a:noFill/>
                    </a:lnB>
                    <a:lnTlToBr>
                      <a:noFill/>
                    </a:lnTlToBr>
                    <a:lnBlToTr>
                      <a:noFill/>
                    </a:lnBlToTr>
                    <a:noFill/>
                  </a:tcPr>
                </a:tc>
              </a:tr>
              <a:tr h="377825">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7</a:t>
                      </a:r>
                    </a:p>
                  </a:txBody>
                  <a:tcPr marL="54000" marR="54000" marT="18000" marB="18000"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0,95306224</a:t>
                      </a:r>
                    </a:p>
                  </a:txBody>
                  <a:tcPr marL="90000" marR="90000" marT="0" marB="0" anchor="b" horzOverflow="overflow">
                    <a:lnL>
                      <a:noFill/>
                    </a:lnL>
                    <a:lnR cap="flat">
                      <a:noFill/>
                    </a:lnR>
                    <a:lnT>
                      <a:noFill/>
                    </a:lnT>
                    <a:lnB>
                      <a:noFill/>
                    </a:lnB>
                    <a:lnTlToBr>
                      <a:noFill/>
                    </a:lnTlToBr>
                    <a:lnBlToTr>
                      <a:noFill/>
                    </a:lnBlToTr>
                    <a:noFill/>
                  </a:tcPr>
                </a:tc>
              </a:tr>
              <a:tr h="376238">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8</a:t>
                      </a:r>
                    </a:p>
                  </a:txBody>
                  <a:tcPr marL="54000" marR="54000" marT="18000" marB="18000"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0,95273999</a:t>
                      </a:r>
                    </a:p>
                  </a:txBody>
                  <a:tcPr marL="90000" marR="90000" marT="0" marB="0" anchor="b" horzOverflow="overflow">
                    <a:lnL>
                      <a:noFill/>
                    </a:lnL>
                    <a:lnR cap="flat">
                      <a:noFill/>
                    </a:lnR>
                    <a:lnT>
                      <a:noFill/>
                    </a:lnT>
                    <a:lnB>
                      <a:noFill/>
                    </a:lnB>
                    <a:lnTlToBr>
                      <a:noFill/>
                    </a:lnTlToBr>
                    <a:lnBlToTr>
                      <a:noFill/>
                    </a:lnBlToTr>
                    <a:noFill/>
                  </a:tcPr>
                </a:tc>
              </a:tr>
              <a:tr h="377825">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9</a:t>
                      </a:r>
                    </a:p>
                  </a:txBody>
                  <a:tcPr marL="54000" marR="54000" marT="18000" marB="18000"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0,95253944</a:t>
                      </a:r>
                    </a:p>
                  </a:txBody>
                  <a:tcPr marL="90000" marR="90000" marT="0" marB="0" anchor="b" horzOverflow="overflow">
                    <a:lnL>
                      <a:noFill/>
                    </a:lnL>
                    <a:lnR cap="flat">
                      <a:noFill/>
                    </a:lnR>
                    <a:lnT>
                      <a:noFill/>
                    </a:lnT>
                    <a:lnB>
                      <a:noFill/>
                    </a:lnB>
                    <a:lnTlToBr>
                      <a:noFill/>
                    </a:lnTlToBr>
                    <a:lnBlToTr>
                      <a:noFill/>
                    </a:lnBlToTr>
                    <a:noFill/>
                  </a:tcPr>
                </a:tc>
              </a:tr>
              <a:tr h="376238">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10</a:t>
                      </a:r>
                    </a:p>
                  </a:txBody>
                  <a:tcPr marL="54000" marR="54000" marT="18000" marB="18000"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0,95242360</a:t>
                      </a:r>
                    </a:p>
                  </a:txBody>
                  <a:tcPr marL="90000" marR="90000" marT="0" marB="0" anchor="b" horzOverflow="overflow">
                    <a:lnL>
                      <a:noFill/>
                    </a:lnL>
                    <a:lnR cap="flat">
                      <a:noFill/>
                    </a:lnR>
                    <a:lnT>
                      <a:noFill/>
                    </a:lnT>
                    <a:lnB>
                      <a:noFill/>
                    </a:lnB>
                    <a:lnTlToBr>
                      <a:noFill/>
                    </a:lnTlToBr>
                    <a:lnBlToTr>
                      <a:noFill/>
                    </a:lnBlToTr>
                    <a:noFill/>
                  </a:tcPr>
                </a:tc>
              </a:tr>
              <a:tr h="377825">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11</a:t>
                      </a:r>
                    </a:p>
                  </a:txBody>
                  <a:tcPr marL="54000" marR="54000" marT="18000" marB="18000" anchor="b" horzOverflow="overflow">
                    <a:lnL cap="flat">
                      <a:noFill/>
                    </a:lnL>
                    <a:lnR>
                      <a:noFill/>
                    </a:lnR>
                    <a:lnT>
                      <a:noFill/>
                    </a:lnT>
                    <a:lnB cap="flat">
                      <a:noFill/>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0,95235923</a:t>
                      </a:r>
                    </a:p>
                  </a:txBody>
                  <a:tcPr marL="90000" marR="90000" marT="0" marB="0" anchor="b" horzOverflow="overflow">
                    <a:lnL>
                      <a:noFill/>
                    </a:lnL>
                    <a:lnR cap="flat">
                      <a:noFill/>
                    </a:lnR>
                    <a:lnT>
                      <a:noFill/>
                    </a:lnT>
                    <a:lnB cap="flat">
                      <a:noFill/>
                    </a:lnB>
                    <a:lnTlToBr>
                      <a:noFill/>
                    </a:lnTlToBr>
                    <a:lnBlToTr>
                      <a:noFill/>
                    </a:lnBlToTr>
                    <a:noFill/>
                  </a:tcPr>
                </a:tc>
              </a:tr>
            </a:tbl>
          </a:graphicData>
        </a:graphic>
      </p:graphicFrame>
      <p:sp>
        <p:nvSpPr>
          <p:cNvPr id="159772" name="Rectangle 32"/>
          <p:cNvSpPr>
            <a:spLocks noGrp="1" noChangeArrowheads="1"/>
          </p:cNvSpPr>
          <p:nvPr>
            <p:ph type="title"/>
          </p:nvPr>
        </p:nvSpPr>
        <p:spPr>
          <a:xfrm>
            <a:off x="457200" y="0"/>
            <a:ext cx="8229600" cy="1125538"/>
          </a:xfrm>
        </p:spPr>
        <p:txBody>
          <a:bodyPr/>
          <a:lstStyle/>
          <a:p>
            <a:pPr eaLnBrk="1" hangingPunct="1"/>
            <a:r>
              <a:rPr lang="de-DE" sz="3200" smtClean="0"/>
              <a:t>Transformation problem </a:t>
            </a:r>
            <a:br>
              <a:rPr lang="de-DE" sz="3200" smtClean="0"/>
            </a:br>
            <a:r>
              <a:rPr lang="de-DE" sz="3200" smtClean="0"/>
              <a:t>iterative solution </a:t>
            </a:r>
          </a:p>
        </p:txBody>
      </p:sp>
      <p:grpSp>
        <p:nvGrpSpPr>
          <p:cNvPr id="2" name="Group 33"/>
          <p:cNvGrpSpPr>
            <a:grpSpLocks/>
          </p:cNvGrpSpPr>
          <p:nvPr/>
        </p:nvGrpSpPr>
        <p:grpSpPr bwMode="auto">
          <a:xfrm>
            <a:off x="7353300" y="368300"/>
            <a:ext cx="1117600" cy="571500"/>
            <a:chOff x="4632" y="232"/>
            <a:chExt cx="704" cy="360"/>
          </a:xfrm>
        </p:grpSpPr>
        <p:sp>
          <p:nvSpPr>
            <p:cNvPr id="159774" name="AutoShape 34"/>
            <p:cNvSpPr>
              <a:spLocks noChangeArrowheads="1"/>
            </p:cNvSpPr>
            <p:nvPr/>
          </p:nvSpPr>
          <p:spPr bwMode="auto">
            <a:xfrm>
              <a:off x="4632" y="232"/>
              <a:ext cx="704" cy="360"/>
            </a:xfrm>
            <a:prstGeom prst="rightArrow">
              <a:avLst>
                <a:gd name="adj1" fmla="val 50000"/>
                <a:gd name="adj2" fmla="val 48889"/>
              </a:avLst>
            </a:prstGeom>
            <a:solidFill>
              <a:schemeClr val="accent1"/>
            </a:solidFill>
            <a:ln w="9525">
              <a:solidFill>
                <a:schemeClr val="tx1"/>
              </a:solidFill>
              <a:miter lim="800000"/>
              <a:headEnd/>
              <a:tailEnd/>
            </a:ln>
          </p:spPr>
          <p:txBody>
            <a:bodyPr wrap="none" anchor="ctr"/>
            <a:lstStyle/>
            <a:p>
              <a:endParaRPr lang="es-ES_tradnl"/>
            </a:p>
          </p:txBody>
        </p:sp>
        <p:sp>
          <p:nvSpPr>
            <p:cNvPr id="159775" name="Text Box 35"/>
            <p:cNvSpPr txBox="1">
              <a:spLocks noChangeArrowheads="1"/>
            </p:cNvSpPr>
            <p:nvPr/>
          </p:nvSpPr>
          <p:spPr bwMode="auto">
            <a:xfrm>
              <a:off x="4664" y="296"/>
              <a:ext cx="512" cy="231"/>
            </a:xfrm>
            <a:prstGeom prst="rect">
              <a:avLst/>
            </a:prstGeom>
            <a:noFill/>
            <a:ln w="9525">
              <a:noFill/>
              <a:miter lim="800000"/>
              <a:headEnd/>
              <a:tailEnd/>
            </a:ln>
          </p:spPr>
          <p:txBody>
            <a:bodyPr>
              <a:spAutoFit/>
            </a:bodyPr>
            <a:lstStyle/>
            <a:p>
              <a:pPr algn="l">
                <a:spcBef>
                  <a:spcPct val="50000"/>
                </a:spcBef>
              </a:pPr>
              <a:r>
                <a:rPr lang="de-DE" sz="1800">
                  <a:latin typeface="Arial" charset="0"/>
                  <a:hlinkClick r:id="rId3" action="ppaction://hlinkfile"/>
                </a:rPr>
                <a:t>Video</a:t>
              </a:r>
              <a:endParaRPr lang="de-DE" sz="1800">
                <a:latin typeface="Arial" charset="0"/>
              </a:endParaRP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69900" y="160338"/>
            <a:ext cx="8229600" cy="762000"/>
          </a:xfrm>
        </p:spPr>
        <p:txBody>
          <a:bodyPr/>
          <a:lstStyle/>
          <a:p>
            <a:pPr eaLnBrk="1" hangingPunct="1"/>
            <a:r>
              <a:rPr lang="de-DE" sz="2400" smtClean="0"/>
              <a:t>Geometrische Interpretation</a:t>
            </a:r>
            <a:r>
              <a:rPr lang="de-DE" sz="3200" smtClean="0"/>
              <a:t> </a:t>
            </a:r>
            <a:br>
              <a:rPr lang="de-DE" sz="3200" smtClean="0"/>
            </a:br>
            <a:r>
              <a:rPr lang="de-DE" sz="2000" smtClean="0"/>
              <a:t>der Input-Output Indikatoren</a:t>
            </a:r>
          </a:p>
        </p:txBody>
      </p:sp>
      <p:grpSp>
        <p:nvGrpSpPr>
          <p:cNvPr id="2" name="Group 3"/>
          <p:cNvGrpSpPr>
            <a:grpSpLocks noChangeAspect="1"/>
          </p:cNvGrpSpPr>
          <p:nvPr/>
        </p:nvGrpSpPr>
        <p:grpSpPr bwMode="auto">
          <a:xfrm>
            <a:off x="549275" y="687388"/>
            <a:ext cx="7761288" cy="5472112"/>
            <a:chOff x="2273" y="9059"/>
            <a:chExt cx="7798" cy="5499"/>
          </a:xfrm>
        </p:grpSpPr>
        <p:sp>
          <p:nvSpPr>
            <p:cNvPr id="160774" name="AutoShape 4"/>
            <p:cNvSpPr>
              <a:spLocks noChangeAspect="1" noChangeArrowheads="1"/>
            </p:cNvSpPr>
            <p:nvPr/>
          </p:nvSpPr>
          <p:spPr bwMode="auto">
            <a:xfrm>
              <a:off x="2273" y="9059"/>
              <a:ext cx="7798" cy="5499"/>
            </a:xfrm>
            <a:prstGeom prst="rect">
              <a:avLst/>
            </a:prstGeom>
            <a:noFill/>
            <a:ln w="9525" algn="ctr">
              <a:noFill/>
              <a:miter lim="800000"/>
              <a:headEnd/>
              <a:tailEnd/>
            </a:ln>
          </p:spPr>
          <p:txBody>
            <a:bodyPr/>
            <a:lstStyle/>
            <a:p>
              <a:endParaRPr lang="es-ES_tradnl"/>
            </a:p>
          </p:txBody>
        </p:sp>
        <p:sp>
          <p:nvSpPr>
            <p:cNvPr id="160775" name="Line 5"/>
            <p:cNvSpPr>
              <a:spLocks noChangeShapeType="1"/>
            </p:cNvSpPr>
            <p:nvPr/>
          </p:nvSpPr>
          <p:spPr bwMode="auto">
            <a:xfrm flipV="1">
              <a:off x="4005" y="11604"/>
              <a:ext cx="1701" cy="1790"/>
            </a:xfrm>
            <a:prstGeom prst="line">
              <a:avLst/>
            </a:prstGeom>
            <a:noFill/>
            <a:ln w="9525">
              <a:solidFill>
                <a:srgbClr val="000000"/>
              </a:solidFill>
              <a:round/>
              <a:headEnd/>
              <a:tailEnd type="triangle" w="med" len="med"/>
            </a:ln>
          </p:spPr>
          <p:txBody>
            <a:bodyPr/>
            <a:lstStyle/>
            <a:p>
              <a:endParaRPr lang="en-US"/>
            </a:p>
          </p:txBody>
        </p:sp>
        <p:sp>
          <p:nvSpPr>
            <p:cNvPr id="160776" name="Oval 6"/>
            <p:cNvSpPr>
              <a:spLocks noChangeArrowheads="1"/>
            </p:cNvSpPr>
            <p:nvPr/>
          </p:nvSpPr>
          <p:spPr bwMode="auto">
            <a:xfrm rot="1278952">
              <a:off x="4911" y="11330"/>
              <a:ext cx="579" cy="348"/>
            </a:xfrm>
            <a:prstGeom prst="ellipse">
              <a:avLst/>
            </a:prstGeom>
            <a:solidFill>
              <a:srgbClr val="FFFFFF"/>
            </a:solidFill>
            <a:ln w="9525">
              <a:solidFill>
                <a:srgbClr val="000000"/>
              </a:solidFill>
              <a:prstDash val="lgDash"/>
              <a:round/>
              <a:headEnd/>
              <a:tailEnd/>
            </a:ln>
          </p:spPr>
          <p:txBody>
            <a:bodyPr/>
            <a:lstStyle/>
            <a:p>
              <a:endParaRPr lang="es-ES_tradnl"/>
            </a:p>
          </p:txBody>
        </p:sp>
        <p:sp>
          <p:nvSpPr>
            <p:cNvPr id="160777" name="Line 7"/>
            <p:cNvSpPr>
              <a:spLocks noChangeShapeType="1"/>
            </p:cNvSpPr>
            <p:nvPr/>
          </p:nvSpPr>
          <p:spPr bwMode="auto">
            <a:xfrm>
              <a:off x="4020" y="13394"/>
              <a:ext cx="5451" cy="1"/>
            </a:xfrm>
            <a:prstGeom prst="line">
              <a:avLst/>
            </a:prstGeom>
            <a:noFill/>
            <a:ln w="9525">
              <a:solidFill>
                <a:srgbClr val="000000"/>
              </a:solidFill>
              <a:round/>
              <a:headEnd/>
              <a:tailEnd type="arrow" w="med" len="med"/>
            </a:ln>
          </p:spPr>
          <p:txBody>
            <a:bodyPr/>
            <a:lstStyle/>
            <a:p>
              <a:endParaRPr lang="en-US"/>
            </a:p>
          </p:txBody>
        </p:sp>
        <p:sp>
          <p:nvSpPr>
            <p:cNvPr id="160778" name="Line 8"/>
            <p:cNvSpPr>
              <a:spLocks noChangeShapeType="1"/>
            </p:cNvSpPr>
            <p:nvPr/>
          </p:nvSpPr>
          <p:spPr bwMode="auto">
            <a:xfrm flipH="1">
              <a:off x="2541" y="13394"/>
              <a:ext cx="1479" cy="1164"/>
            </a:xfrm>
            <a:prstGeom prst="line">
              <a:avLst/>
            </a:prstGeom>
            <a:noFill/>
            <a:ln w="9525">
              <a:solidFill>
                <a:srgbClr val="000000"/>
              </a:solidFill>
              <a:round/>
              <a:headEnd/>
              <a:tailEnd type="arrow" w="med" len="med"/>
            </a:ln>
          </p:spPr>
          <p:txBody>
            <a:bodyPr/>
            <a:lstStyle/>
            <a:p>
              <a:endParaRPr lang="en-US"/>
            </a:p>
          </p:txBody>
        </p:sp>
        <p:sp>
          <p:nvSpPr>
            <p:cNvPr id="160779" name="Line 9"/>
            <p:cNvSpPr>
              <a:spLocks noChangeShapeType="1"/>
            </p:cNvSpPr>
            <p:nvPr/>
          </p:nvSpPr>
          <p:spPr bwMode="auto">
            <a:xfrm flipV="1">
              <a:off x="4005" y="10119"/>
              <a:ext cx="2098" cy="3275"/>
            </a:xfrm>
            <a:prstGeom prst="line">
              <a:avLst/>
            </a:prstGeom>
            <a:noFill/>
            <a:ln w="28575">
              <a:solidFill>
                <a:srgbClr val="000000"/>
              </a:solidFill>
              <a:round/>
              <a:headEnd/>
              <a:tailEnd type="triangle" w="med" len="med"/>
            </a:ln>
          </p:spPr>
          <p:txBody>
            <a:bodyPr/>
            <a:lstStyle/>
            <a:p>
              <a:endParaRPr lang="en-US"/>
            </a:p>
          </p:txBody>
        </p:sp>
        <p:sp>
          <p:nvSpPr>
            <p:cNvPr id="160780" name="Text Box 10"/>
            <p:cNvSpPr txBox="1">
              <a:spLocks noChangeArrowheads="1"/>
            </p:cNvSpPr>
            <p:nvPr/>
          </p:nvSpPr>
          <p:spPr bwMode="auto">
            <a:xfrm>
              <a:off x="5706" y="11262"/>
              <a:ext cx="1005" cy="420"/>
            </a:xfrm>
            <a:prstGeom prst="rect">
              <a:avLst/>
            </a:prstGeom>
            <a:noFill/>
            <a:ln w="9525" algn="ctr">
              <a:noFill/>
              <a:miter lim="800000"/>
              <a:headEnd/>
              <a:tailEnd/>
            </a:ln>
          </p:spPr>
          <p:txBody>
            <a:bodyPr/>
            <a:lstStyle/>
            <a:p>
              <a:pPr algn="l"/>
              <a:r>
                <a:rPr lang="de-DE" sz="1600" b="1">
                  <a:latin typeface="Arial Narrow" pitchFamily="34" charset="0"/>
                </a:rPr>
                <a:t>p</a:t>
              </a:r>
            </a:p>
          </p:txBody>
        </p:sp>
        <p:sp>
          <p:nvSpPr>
            <p:cNvPr id="160781" name="Line 11"/>
            <p:cNvSpPr>
              <a:spLocks noChangeShapeType="1"/>
            </p:cNvSpPr>
            <p:nvPr/>
          </p:nvSpPr>
          <p:spPr bwMode="auto">
            <a:xfrm flipV="1">
              <a:off x="4005" y="11217"/>
              <a:ext cx="576" cy="2177"/>
            </a:xfrm>
            <a:prstGeom prst="line">
              <a:avLst/>
            </a:prstGeom>
            <a:noFill/>
            <a:ln w="9525">
              <a:solidFill>
                <a:srgbClr val="000000"/>
              </a:solidFill>
              <a:round/>
              <a:headEnd/>
              <a:tailEnd type="triangle" w="med" len="med"/>
            </a:ln>
          </p:spPr>
          <p:txBody>
            <a:bodyPr/>
            <a:lstStyle/>
            <a:p>
              <a:endParaRPr lang="en-US"/>
            </a:p>
          </p:txBody>
        </p:sp>
        <p:sp>
          <p:nvSpPr>
            <p:cNvPr id="160782" name="Text Box 12"/>
            <p:cNvSpPr txBox="1">
              <a:spLocks noChangeArrowheads="1"/>
            </p:cNvSpPr>
            <p:nvPr/>
          </p:nvSpPr>
          <p:spPr bwMode="auto">
            <a:xfrm>
              <a:off x="4455" y="10797"/>
              <a:ext cx="1005" cy="420"/>
            </a:xfrm>
            <a:prstGeom prst="rect">
              <a:avLst/>
            </a:prstGeom>
            <a:noFill/>
            <a:ln w="9525" algn="ctr">
              <a:noFill/>
              <a:miter lim="800000"/>
              <a:headEnd/>
              <a:tailEnd/>
            </a:ln>
          </p:spPr>
          <p:txBody>
            <a:bodyPr/>
            <a:lstStyle/>
            <a:p>
              <a:pPr algn="l"/>
              <a:r>
                <a:rPr lang="de-DE" sz="1600" b="1">
                  <a:latin typeface="Arial Narrow" pitchFamily="34" charset="0"/>
                </a:rPr>
                <a:t>w</a:t>
              </a:r>
            </a:p>
          </p:txBody>
        </p:sp>
        <p:sp>
          <p:nvSpPr>
            <p:cNvPr id="160783" name="Line 13"/>
            <p:cNvSpPr>
              <a:spLocks noChangeShapeType="1"/>
            </p:cNvSpPr>
            <p:nvPr/>
          </p:nvSpPr>
          <p:spPr bwMode="auto">
            <a:xfrm flipV="1">
              <a:off x="4005" y="12181"/>
              <a:ext cx="1455" cy="1228"/>
            </a:xfrm>
            <a:prstGeom prst="line">
              <a:avLst/>
            </a:prstGeom>
            <a:noFill/>
            <a:ln w="9525">
              <a:solidFill>
                <a:srgbClr val="000000"/>
              </a:solidFill>
              <a:round/>
              <a:headEnd/>
              <a:tailEnd type="triangle" w="med" len="med"/>
            </a:ln>
          </p:spPr>
          <p:txBody>
            <a:bodyPr/>
            <a:lstStyle/>
            <a:p>
              <a:endParaRPr lang="en-US"/>
            </a:p>
          </p:txBody>
        </p:sp>
        <p:sp>
          <p:nvSpPr>
            <p:cNvPr id="160784" name="Text Box 14"/>
            <p:cNvSpPr txBox="1">
              <a:spLocks noChangeArrowheads="1"/>
            </p:cNvSpPr>
            <p:nvPr/>
          </p:nvSpPr>
          <p:spPr bwMode="auto">
            <a:xfrm>
              <a:off x="6081" y="9924"/>
              <a:ext cx="510" cy="420"/>
            </a:xfrm>
            <a:prstGeom prst="rect">
              <a:avLst/>
            </a:prstGeom>
            <a:noFill/>
            <a:ln w="9525" algn="ctr">
              <a:noFill/>
              <a:miter lim="800000"/>
              <a:headEnd/>
              <a:tailEnd/>
            </a:ln>
          </p:spPr>
          <p:txBody>
            <a:bodyPr/>
            <a:lstStyle/>
            <a:p>
              <a:pPr algn="l"/>
              <a:r>
                <a:rPr lang="de-DE" sz="1600" b="1">
                  <a:latin typeface="Arial Narrow" pitchFamily="34" charset="0"/>
                </a:rPr>
                <a:t>x</a:t>
              </a:r>
            </a:p>
          </p:txBody>
        </p:sp>
        <p:sp>
          <p:nvSpPr>
            <p:cNvPr id="160785" name="Oval 15"/>
            <p:cNvSpPr>
              <a:spLocks noChangeArrowheads="1"/>
            </p:cNvSpPr>
            <p:nvPr/>
          </p:nvSpPr>
          <p:spPr bwMode="auto">
            <a:xfrm>
              <a:off x="3976" y="13305"/>
              <a:ext cx="119" cy="119"/>
            </a:xfrm>
            <a:prstGeom prst="ellipse">
              <a:avLst/>
            </a:prstGeom>
            <a:solidFill>
              <a:srgbClr val="000000"/>
            </a:solidFill>
            <a:ln w="9525">
              <a:solidFill>
                <a:srgbClr val="000000"/>
              </a:solidFill>
              <a:round/>
              <a:headEnd/>
              <a:tailEnd/>
            </a:ln>
          </p:spPr>
          <p:txBody>
            <a:bodyPr/>
            <a:lstStyle/>
            <a:p>
              <a:endParaRPr lang="es-ES_tradnl"/>
            </a:p>
          </p:txBody>
        </p:sp>
        <p:sp>
          <p:nvSpPr>
            <p:cNvPr id="160786" name="Text Box 16"/>
            <p:cNvSpPr txBox="1">
              <a:spLocks noChangeArrowheads="1"/>
            </p:cNvSpPr>
            <p:nvPr/>
          </p:nvSpPr>
          <p:spPr bwMode="auto">
            <a:xfrm>
              <a:off x="3599" y="13158"/>
              <a:ext cx="736" cy="418"/>
            </a:xfrm>
            <a:prstGeom prst="rect">
              <a:avLst/>
            </a:prstGeom>
            <a:noFill/>
            <a:ln w="9525" algn="ctr">
              <a:noFill/>
              <a:miter lim="800000"/>
              <a:headEnd/>
              <a:tailEnd/>
            </a:ln>
          </p:spPr>
          <p:txBody>
            <a:bodyPr/>
            <a:lstStyle/>
            <a:p>
              <a:pPr algn="l"/>
              <a:r>
                <a:rPr lang="de-DE" sz="1200" b="1">
                  <a:latin typeface="Arial Narrow" pitchFamily="34" charset="0"/>
                </a:rPr>
                <a:t>O</a:t>
              </a:r>
              <a:endParaRPr lang="de-DE" sz="1800">
                <a:latin typeface="Arial" charset="0"/>
              </a:endParaRPr>
            </a:p>
          </p:txBody>
        </p:sp>
        <p:sp>
          <p:nvSpPr>
            <p:cNvPr id="160787" name="Text Box 17"/>
            <p:cNvSpPr txBox="1">
              <a:spLocks noChangeArrowheads="1"/>
            </p:cNvSpPr>
            <p:nvPr/>
          </p:nvSpPr>
          <p:spPr bwMode="auto">
            <a:xfrm>
              <a:off x="5460" y="12015"/>
              <a:ext cx="2047" cy="791"/>
            </a:xfrm>
            <a:prstGeom prst="rect">
              <a:avLst/>
            </a:prstGeom>
            <a:noFill/>
            <a:ln w="9525">
              <a:noFill/>
              <a:miter lim="800000"/>
              <a:headEnd/>
              <a:tailEnd/>
            </a:ln>
          </p:spPr>
          <p:txBody>
            <a:bodyPr/>
            <a:lstStyle/>
            <a:p>
              <a:pPr algn="l"/>
              <a:r>
                <a:rPr lang="de-DE" sz="1600" b="1">
                  <a:latin typeface="Arial Narrow" pitchFamily="34" charset="0"/>
                </a:rPr>
                <a:t>pp, Produktionspreise</a:t>
              </a:r>
            </a:p>
            <a:p>
              <a:pPr algn="l"/>
              <a:endParaRPr lang="de-DE" sz="1800">
                <a:latin typeface="Arial" charset="0"/>
              </a:endParaRPr>
            </a:p>
          </p:txBody>
        </p:sp>
        <p:sp>
          <p:nvSpPr>
            <p:cNvPr id="160788" name="Line 18"/>
            <p:cNvSpPr>
              <a:spLocks noChangeShapeType="1"/>
            </p:cNvSpPr>
            <p:nvPr/>
          </p:nvSpPr>
          <p:spPr bwMode="auto">
            <a:xfrm rot="5400000" flipH="1">
              <a:off x="1902" y="11276"/>
              <a:ext cx="4192" cy="44"/>
            </a:xfrm>
            <a:prstGeom prst="line">
              <a:avLst/>
            </a:prstGeom>
            <a:noFill/>
            <a:ln w="9525">
              <a:solidFill>
                <a:srgbClr val="000000"/>
              </a:solidFill>
              <a:round/>
              <a:headEnd/>
              <a:tailEnd type="arrow" w="med" len="med"/>
            </a:ln>
          </p:spPr>
          <p:txBody>
            <a:bodyPr/>
            <a:lstStyle/>
            <a:p>
              <a:endParaRPr lang="en-US"/>
            </a:p>
          </p:txBody>
        </p:sp>
        <p:sp>
          <p:nvSpPr>
            <p:cNvPr id="160789" name="Line 19"/>
            <p:cNvSpPr>
              <a:spLocks noChangeShapeType="1"/>
            </p:cNvSpPr>
            <p:nvPr/>
          </p:nvSpPr>
          <p:spPr bwMode="auto">
            <a:xfrm>
              <a:off x="3976" y="9683"/>
              <a:ext cx="5301" cy="3726"/>
            </a:xfrm>
            <a:prstGeom prst="line">
              <a:avLst/>
            </a:prstGeom>
            <a:noFill/>
            <a:ln w="9525">
              <a:solidFill>
                <a:srgbClr val="000000"/>
              </a:solidFill>
              <a:prstDash val="lgDash"/>
              <a:round/>
              <a:headEnd/>
              <a:tailEnd/>
            </a:ln>
          </p:spPr>
          <p:txBody>
            <a:bodyPr/>
            <a:lstStyle/>
            <a:p>
              <a:endParaRPr lang="en-US"/>
            </a:p>
          </p:txBody>
        </p:sp>
        <p:sp>
          <p:nvSpPr>
            <p:cNvPr id="160790" name="Line 20"/>
            <p:cNvSpPr>
              <a:spLocks noChangeShapeType="1"/>
            </p:cNvSpPr>
            <p:nvPr/>
          </p:nvSpPr>
          <p:spPr bwMode="auto">
            <a:xfrm flipH="1">
              <a:off x="2886" y="9668"/>
              <a:ext cx="1119" cy="4620"/>
            </a:xfrm>
            <a:prstGeom prst="line">
              <a:avLst/>
            </a:prstGeom>
            <a:noFill/>
            <a:ln w="9525">
              <a:solidFill>
                <a:srgbClr val="000000"/>
              </a:solidFill>
              <a:prstDash val="lgDash"/>
              <a:round/>
              <a:headEnd/>
              <a:tailEnd/>
            </a:ln>
          </p:spPr>
          <p:txBody>
            <a:bodyPr/>
            <a:lstStyle/>
            <a:p>
              <a:endParaRPr lang="en-US"/>
            </a:p>
          </p:txBody>
        </p:sp>
        <p:sp>
          <p:nvSpPr>
            <p:cNvPr id="160791" name="Line 21"/>
            <p:cNvSpPr>
              <a:spLocks noChangeShapeType="1"/>
            </p:cNvSpPr>
            <p:nvPr/>
          </p:nvSpPr>
          <p:spPr bwMode="auto">
            <a:xfrm flipV="1">
              <a:off x="2886" y="13394"/>
              <a:ext cx="6420" cy="894"/>
            </a:xfrm>
            <a:prstGeom prst="line">
              <a:avLst/>
            </a:prstGeom>
            <a:noFill/>
            <a:ln w="9525">
              <a:solidFill>
                <a:srgbClr val="000000"/>
              </a:solidFill>
              <a:prstDash val="lgDash"/>
              <a:round/>
              <a:headEnd/>
              <a:tailEnd/>
            </a:ln>
          </p:spPr>
          <p:txBody>
            <a:bodyPr/>
            <a:lstStyle/>
            <a:p>
              <a:endParaRPr lang="en-US"/>
            </a:p>
          </p:txBody>
        </p:sp>
        <p:sp>
          <p:nvSpPr>
            <p:cNvPr id="160792" name="Text Box 22"/>
            <p:cNvSpPr txBox="1">
              <a:spLocks noChangeArrowheads="1"/>
            </p:cNvSpPr>
            <p:nvPr/>
          </p:nvSpPr>
          <p:spPr bwMode="auto">
            <a:xfrm>
              <a:off x="2273" y="14177"/>
              <a:ext cx="473" cy="381"/>
            </a:xfrm>
            <a:prstGeom prst="rect">
              <a:avLst/>
            </a:prstGeom>
            <a:noFill/>
            <a:ln w="9525" algn="ctr">
              <a:noFill/>
              <a:miter lim="800000"/>
              <a:headEnd/>
              <a:tailEnd/>
            </a:ln>
          </p:spPr>
          <p:txBody>
            <a:bodyPr/>
            <a:lstStyle/>
            <a:p>
              <a:pPr algn="l"/>
              <a:r>
                <a:rPr lang="de-DE" sz="1600" b="1">
                  <a:latin typeface="Arial Narrow" pitchFamily="34" charset="0"/>
                </a:rPr>
                <a:t>1</a:t>
              </a:r>
            </a:p>
          </p:txBody>
        </p:sp>
        <p:sp>
          <p:nvSpPr>
            <p:cNvPr id="160793" name="Text Box 23"/>
            <p:cNvSpPr txBox="1">
              <a:spLocks noChangeArrowheads="1"/>
            </p:cNvSpPr>
            <p:nvPr/>
          </p:nvSpPr>
          <p:spPr bwMode="auto">
            <a:xfrm>
              <a:off x="9277" y="12921"/>
              <a:ext cx="473" cy="534"/>
            </a:xfrm>
            <a:prstGeom prst="rect">
              <a:avLst/>
            </a:prstGeom>
            <a:noFill/>
            <a:ln w="9525">
              <a:noFill/>
              <a:miter lim="800000"/>
              <a:headEnd/>
              <a:tailEnd/>
            </a:ln>
          </p:spPr>
          <p:txBody>
            <a:bodyPr/>
            <a:lstStyle/>
            <a:p>
              <a:pPr algn="l"/>
              <a:r>
                <a:rPr lang="de-DE" sz="1200" b="1">
                  <a:latin typeface="Arial Narrow" pitchFamily="34" charset="0"/>
                </a:rPr>
                <a:t>2</a:t>
              </a:r>
              <a:endParaRPr lang="de-DE" sz="1800">
                <a:latin typeface="Arial" charset="0"/>
              </a:endParaRPr>
            </a:p>
          </p:txBody>
        </p:sp>
        <p:sp>
          <p:nvSpPr>
            <p:cNvPr id="160794" name="Text Box 24"/>
            <p:cNvSpPr txBox="1">
              <a:spLocks noChangeArrowheads="1"/>
            </p:cNvSpPr>
            <p:nvPr/>
          </p:nvSpPr>
          <p:spPr bwMode="auto">
            <a:xfrm>
              <a:off x="3593" y="9059"/>
              <a:ext cx="473" cy="353"/>
            </a:xfrm>
            <a:prstGeom prst="rect">
              <a:avLst/>
            </a:prstGeom>
            <a:noFill/>
            <a:ln w="9525" algn="ctr">
              <a:noFill/>
              <a:miter lim="800000"/>
              <a:headEnd/>
              <a:tailEnd/>
            </a:ln>
          </p:spPr>
          <p:txBody>
            <a:bodyPr/>
            <a:lstStyle/>
            <a:p>
              <a:pPr algn="l"/>
              <a:r>
                <a:rPr lang="de-DE" sz="1600" b="1">
                  <a:latin typeface="Arial Narrow" pitchFamily="34" charset="0"/>
                </a:rPr>
                <a:t>3</a:t>
              </a:r>
            </a:p>
          </p:txBody>
        </p:sp>
        <p:sp>
          <p:nvSpPr>
            <p:cNvPr id="160795" name="Rectangle 25"/>
            <p:cNvSpPr>
              <a:spLocks noChangeArrowheads="1"/>
            </p:cNvSpPr>
            <p:nvPr/>
          </p:nvSpPr>
          <p:spPr bwMode="auto">
            <a:xfrm>
              <a:off x="5127" y="11499"/>
              <a:ext cx="195" cy="149"/>
            </a:xfrm>
            <a:prstGeom prst="rect">
              <a:avLst/>
            </a:prstGeom>
            <a:solidFill>
              <a:srgbClr val="FFFFFF"/>
            </a:solidFill>
            <a:ln w="9525">
              <a:noFill/>
              <a:miter lim="800000"/>
              <a:headEnd/>
              <a:tailEnd/>
            </a:ln>
          </p:spPr>
          <p:txBody>
            <a:bodyPr/>
            <a:lstStyle/>
            <a:p>
              <a:endParaRPr lang="es-ES_tradnl"/>
            </a:p>
          </p:txBody>
        </p:sp>
      </p:grpSp>
      <p:sp>
        <p:nvSpPr>
          <p:cNvPr id="160772" name="Line 26"/>
          <p:cNvSpPr>
            <a:spLocks noChangeShapeType="1"/>
          </p:cNvSpPr>
          <p:nvPr/>
        </p:nvSpPr>
        <p:spPr bwMode="auto">
          <a:xfrm flipV="1">
            <a:off x="5359400" y="3073400"/>
            <a:ext cx="1409700" cy="1104900"/>
          </a:xfrm>
          <a:prstGeom prst="line">
            <a:avLst/>
          </a:prstGeom>
          <a:noFill/>
          <a:ln w="9525">
            <a:solidFill>
              <a:schemeClr val="tx1"/>
            </a:solidFill>
            <a:round/>
            <a:headEnd/>
            <a:tailEnd/>
          </a:ln>
        </p:spPr>
        <p:txBody>
          <a:bodyPr/>
          <a:lstStyle/>
          <a:p>
            <a:endParaRPr lang="en-US"/>
          </a:p>
        </p:txBody>
      </p:sp>
      <p:sp>
        <p:nvSpPr>
          <p:cNvPr id="160773" name="Text Box 27"/>
          <p:cNvSpPr txBox="1">
            <a:spLocks noChangeArrowheads="1"/>
          </p:cNvSpPr>
          <p:nvPr/>
        </p:nvSpPr>
        <p:spPr bwMode="auto">
          <a:xfrm>
            <a:off x="6070600" y="1422400"/>
            <a:ext cx="2311400" cy="2862263"/>
          </a:xfrm>
          <a:prstGeom prst="rect">
            <a:avLst/>
          </a:prstGeom>
          <a:noFill/>
          <a:ln w="9525">
            <a:noFill/>
            <a:miter lim="800000"/>
            <a:headEnd/>
            <a:tailEnd/>
          </a:ln>
        </p:spPr>
        <p:txBody>
          <a:bodyPr>
            <a:spAutoFit/>
          </a:bodyPr>
          <a:lstStyle/>
          <a:p>
            <a:pPr algn="l">
              <a:spcBef>
                <a:spcPct val="50000"/>
              </a:spcBef>
            </a:pPr>
            <a:r>
              <a:rPr lang="de-DE" sz="1800">
                <a:latin typeface="Arial" charset="0"/>
              </a:rPr>
              <a:t>Hyperebene aller möglichen nicht-negativen Preissysteme</a:t>
            </a:r>
          </a:p>
          <a:p>
            <a:pPr algn="l">
              <a:spcBef>
                <a:spcPct val="50000"/>
              </a:spcBef>
            </a:pPr>
            <a:r>
              <a:rPr lang="de-DE" sz="1800">
                <a:latin typeface="Arial" charset="0"/>
              </a:rPr>
              <a:t>p x = const</a:t>
            </a:r>
          </a:p>
          <a:p>
            <a:pPr algn="l">
              <a:spcBef>
                <a:spcPct val="50000"/>
              </a:spcBef>
            </a:pPr>
            <a:r>
              <a:rPr lang="de-DE" sz="1800">
                <a:latin typeface="Arial" charset="0"/>
              </a:rPr>
              <a:t>Der Gesamtwert des Umsatzes sei invariant bzgl. Preisänderungen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00050" y="152400"/>
            <a:ext cx="8562975" cy="901700"/>
          </a:xfrm>
        </p:spPr>
        <p:txBody>
          <a:bodyPr/>
          <a:lstStyle/>
          <a:p>
            <a:pPr eaLnBrk="1" hangingPunct="1"/>
            <a:r>
              <a:rPr lang="de-DE" smtClean="0"/>
              <a:t>Hyperebene (Österreich: 3 Sektoren)</a:t>
            </a:r>
          </a:p>
        </p:txBody>
      </p:sp>
      <p:pic>
        <p:nvPicPr>
          <p:cNvPr id="161795" name="Picture 3"/>
          <p:cNvPicPr>
            <a:picLocks noChangeAspect="1" noChangeArrowheads="1"/>
          </p:cNvPicPr>
          <p:nvPr/>
        </p:nvPicPr>
        <p:blipFill>
          <a:blip r:embed="rId2" cstate="print"/>
          <a:srcRect/>
          <a:stretch>
            <a:fillRect/>
          </a:stretch>
        </p:blipFill>
        <p:spPr bwMode="auto">
          <a:xfrm>
            <a:off x="1876425" y="1309688"/>
            <a:ext cx="5353050" cy="4371975"/>
          </a:xfrm>
          <a:prstGeom prst="rect">
            <a:avLst/>
          </a:prstGeom>
          <a:noFill/>
          <a:ln w="9525">
            <a:noFill/>
            <a:miter lim="800000"/>
            <a:headEnd/>
            <a:tailEnd/>
          </a:ln>
        </p:spPr>
      </p:pic>
      <p:grpSp>
        <p:nvGrpSpPr>
          <p:cNvPr id="2" name="Group 4"/>
          <p:cNvGrpSpPr>
            <a:grpSpLocks/>
          </p:cNvGrpSpPr>
          <p:nvPr/>
        </p:nvGrpSpPr>
        <p:grpSpPr bwMode="auto">
          <a:xfrm>
            <a:off x="7416800" y="2857500"/>
            <a:ext cx="1206500" cy="723900"/>
            <a:chOff x="4672" y="1800"/>
            <a:chExt cx="760" cy="456"/>
          </a:xfrm>
        </p:grpSpPr>
        <p:sp>
          <p:nvSpPr>
            <p:cNvPr id="161797" name="AutoShape 5"/>
            <p:cNvSpPr>
              <a:spLocks noChangeArrowheads="1"/>
            </p:cNvSpPr>
            <p:nvPr/>
          </p:nvSpPr>
          <p:spPr bwMode="auto">
            <a:xfrm>
              <a:off x="4672" y="1800"/>
              <a:ext cx="760" cy="456"/>
            </a:xfrm>
            <a:prstGeom prst="rightArrow">
              <a:avLst>
                <a:gd name="adj1" fmla="val 50000"/>
                <a:gd name="adj2" fmla="val 41667"/>
              </a:avLst>
            </a:prstGeom>
            <a:solidFill>
              <a:schemeClr val="accent1"/>
            </a:solidFill>
            <a:ln w="9525">
              <a:solidFill>
                <a:schemeClr val="tx1"/>
              </a:solidFill>
              <a:miter lim="800000"/>
              <a:headEnd/>
              <a:tailEnd/>
            </a:ln>
          </p:spPr>
          <p:txBody>
            <a:bodyPr wrap="none" anchor="ctr"/>
            <a:lstStyle/>
            <a:p>
              <a:endParaRPr lang="es-ES_tradnl"/>
            </a:p>
          </p:txBody>
        </p:sp>
        <p:sp>
          <p:nvSpPr>
            <p:cNvPr id="161798" name="Text Box 6"/>
            <p:cNvSpPr txBox="1">
              <a:spLocks noChangeArrowheads="1"/>
            </p:cNvSpPr>
            <p:nvPr/>
          </p:nvSpPr>
          <p:spPr bwMode="auto">
            <a:xfrm>
              <a:off x="4704" y="1904"/>
              <a:ext cx="704" cy="231"/>
            </a:xfrm>
            <a:prstGeom prst="rect">
              <a:avLst/>
            </a:prstGeom>
            <a:noFill/>
            <a:ln w="9525">
              <a:noFill/>
              <a:miter lim="800000"/>
              <a:headEnd/>
              <a:tailEnd/>
            </a:ln>
          </p:spPr>
          <p:txBody>
            <a:bodyPr>
              <a:spAutoFit/>
            </a:bodyPr>
            <a:lstStyle/>
            <a:p>
              <a:pPr algn="l">
                <a:spcBef>
                  <a:spcPct val="50000"/>
                </a:spcBef>
              </a:pPr>
              <a:r>
                <a:rPr lang="de-DE" sz="1800">
                  <a:latin typeface="Arial" charset="0"/>
                  <a:hlinkClick r:id="rId3" action="ppaction://hlinkfile"/>
                </a:rPr>
                <a:t>Video</a:t>
              </a:r>
              <a:endParaRPr lang="de-DE" sz="1800">
                <a:latin typeface="Arial" charset="0"/>
              </a:endParaRPr>
            </a:p>
          </p:txBody>
        </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cstate="print"/>
          <a:srcRect/>
          <a:stretch>
            <a:fillRect/>
          </a:stretch>
        </p:blipFill>
        <p:spPr bwMode="auto">
          <a:xfrm>
            <a:off x="1905000" y="1190625"/>
            <a:ext cx="5334000" cy="4476750"/>
          </a:xfrm>
          <a:prstGeom prst="rect">
            <a:avLst/>
          </a:prstGeom>
          <a:noFill/>
          <a:ln w="9525">
            <a:noFill/>
            <a:miter lim="800000"/>
            <a:headEnd/>
            <a:tailEnd/>
          </a:ln>
        </p:spPr>
      </p:pic>
      <p:sp>
        <p:nvSpPr>
          <p:cNvPr id="162819" name="Rectangle 3"/>
          <p:cNvSpPr>
            <a:spLocks noGrp="1" noChangeArrowheads="1"/>
          </p:cNvSpPr>
          <p:nvPr>
            <p:ph type="title"/>
          </p:nvPr>
        </p:nvSpPr>
        <p:spPr>
          <a:xfrm>
            <a:off x="0" y="0"/>
            <a:ext cx="9144000" cy="1247775"/>
          </a:xfrm>
        </p:spPr>
        <p:txBody>
          <a:bodyPr/>
          <a:lstStyle/>
          <a:p>
            <a:pPr eaLnBrk="1" hangingPunct="1"/>
            <a:r>
              <a:rPr lang="de-DE" sz="2400" smtClean="0"/>
              <a:t>Menge aller zulässigen Preise – bei invariantem Mehrprodukt, aber variabler Zuteilung der Profite </a:t>
            </a:r>
            <a:br>
              <a:rPr lang="de-DE" sz="2400" smtClean="0"/>
            </a:br>
            <a:r>
              <a:rPr lang="de-DE" sz="2400" smtClean="0"/>
              <a:t>px = const (Österreich: 3 Sektoren)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57200" y="0"/>
            <a:ext cx="8229600" cy="960438"/>
          </a:xfrm>
        </p:spPr>
        <p:txBody>
          <a:bodyPr/>
          <a:lstStyle/>
          <a:p>
            <a:pPr algn="l" eaLnBrk="1" hangingPunct="1"/>
            <a:r>
              <a:rPr lang="de-DE" sz="2800" smtClean="0"/>
              <a:t>Preise und Arbeitswerte</a:t>
            </a:r>
            <a:br>
              <a:rPr lang="de-DE" sz="2800" smtClean="0"/>
            </a:br>
            <a:r>
              <a:rPr lang="de-DE" sz="2000" smtClean="0"/>
              <a:t>(Hyperebene px = const)</a:t>
            </a:r>
          </a:p>
        </p:txBody>
      </p:sp>
      <p:pic>
        <p:nvPicPr>
          <p:cNvPr id="163843" name="Picture 3"/>
          <p:cNvPicPr>
            <a:picLocks noChangeAspect="1" noChangeArrowheads="1"/>
          </p:cNvPicPr>
          <p:nvPr/>
        </p:nvPicPr>
        <p:blipFill>
          <a:blip r:embed="rId2" cstate="print"/>
          <a:srcRect/>
          <a:stretch>
            <a:fillRect/>
          </a:stretch>
        </p:blipFill>
        <p:spPr bwMode="auto">
          <a:xfrm>
            <a:off x="1819275" y="957263"/>
            <a:ext cx="5505450" cy="5286375"/>
          </a:xfrm>
          <a:prstGeom prst="rect">
            <a:avLst/>
          </a:prstGeom>
          <a:noFill/>
          <a:ln w="9525">
            <a:noFill/>
            <a:miter lim="800000"/>
            <a:headEnd/>
            <a:tailEnd/>
          </a:ln>
        </p:spPr>
      </p:pic>
      <p:sp>
        <p:nvSpPr>
          <p:cNvPr id="163844" name="AutoShape 4"/>
          <p:cNvSpPr>
            <a:spLocks/>
          </p:cNvSpPr>
          <p:nvPr/>
        </p:nvSpPr>
        <p:spPr bwMode="auto">
          <a:xfrm rot="732393">
            <a:off x="5832475" y="3240088"/>
            <a:ext cx="323850" cy="2016125"/>
          </a:xfrm>
          <a:prstGeom prst="rightBrace">
            <a:avLst>
              <a:gd name="adj1" fmla="val 51879"/>
              <a:gd name="adj2" fmla="val 50000"/>
            </a:avLst>
          </a:prstGeom>
          <a:noFill/>
          <a:ln w="9525">
            <a:solidFill>
              <a:schemeClr val="tx1"/>
            </a:solidFill>
            <a:round/>
            <a:headEnd/>
            <a:tailEnd/>
          </a:ln>
        </p:spPr>
        <p:txBody>
          <a:bodyPr wrap="none" anchor="ctr"/>
          <a:lstStyle/>
          <a:p>
            <a:endParaRPr lang="es-ES_tradnl"/>
          </a:p>
        </p:txBody>
      </p:sp>
      <p:sp>
        <p:nvSpPr>
          <p:cNvPr id="163845" name="Text Box 5"/>
          <p:cNvSpPr txBox="1">
            <a:spLocks noChangeArrowheads="1"/>
          </p:cNvSpPr>
          <p:nvPr/>
        </p:nvSpPr>
        <p:spPr bwMode="auto">
          <a:xfrm>
            <a:off x="6316663" y="4075113"/>
            <a:ext cx="2058987" cy="581025"/>
          </a:xfrm>
          <a:prstGeom prst="rect">
            <a:avLst/>
          </a:prstGeom>
          <a:noFill/>
          <a:ln w="9525">
            <a:noFill/>
            <a:miter lim="800000"/>
            <a:headEnd/>
            <a:tailEnd/>
          </a:ln>
        </p:spPr>
        <p:txBody>
          <a:bodyPr>
            <a:spAutoFit/>
          </a:bodyPr>
          <a:lstStyle/>
          <a:p>
            <a:pPr algn="l"/>
            <a:r>
              <a:rPr lang="de-DE" sz="1600" b="1">
                <a:latin typeface="Arial Narrow" pitchFamily="34" charset="0"/>
              </a:rPr>
              <a:t>Marx‘ solution of the </a:t>
            </a:r>
          </a:p>
          <a:p>
            <a:pPr algn="l"/>
            <a:r>
              <a:rPr lang="de-DE" sz="1600" b="1">
                <a:latin typeface="Arial Narrow" pitchFamily="34" charset="0"/>
              </a:rPr>
              <a:t>transformation problem</a:t>
            </a:r>
          </a:p>
        </p:txBody>
      </p:sp>
      <p:sp>
        <p:nvSpPr>
          <p:cNvPr id="163846" name="Line 6"/>
          <p:cNvSpPr>
            <a:spLocks noChangeShapeType="1"/>
          </p:cNvSpPr>
          <p:nvPr/>
        </p:nvSpPr>
        <p:spPr bwMode="auto">
          <a:xfrm flipV="1">
            <a:off x="5381625" y="3171825"/>
            <a:ext cx="466725" cy="1976438"/>
          </a:xfrm>
          <a:prstGeom prst="line">
            <a:avLst/>
          </a:prstGeom>
          <a:noFill/>
          <a:ln w="44450">
            <a:solidFill>
              <a:srgbClr val="FF0000"/>
            </a:solidFill>
            <a:prstDash val="lgDash"/>
            <a:round/>
            <a:headEnd/>
            <a:tailEnd type="triangle" w="med" len="med"/>
          </a:ln>
        </p:spPr>
        <p:txBody>
          <a:bodyPr/>
          <a:lstStyle/>
          <a:p>
            <a:endParaRPr lang="en-US"/>
          </a:p>
        </p:txBody>
      </p:sp>
      <p:sp>
        <p:nvSpPr>
          <p:cNvPr id="163847" name="Line 7"/>
          <p:cNvSpPr>
            <a:spLocks noChangeShapeType="1"/>
          </p:cNvSpPr>
          <p:nvPr/>
        </p:nvSpPr>
        <p:spPr bwMode="auto">
          <a:xfrm>
            <a:off x="4500563" y="2259013"/>
            <a:ext cx="1079500" cy="179387"/>
          </a:xfrm>
          <a:prstGeom prst="line">
            <a:avLst/>
          </a:prstGeom>
          <a:noFill/>
          <a:ln w="44450">
            <a:solidFill>
              <a:srgbClr val="FF0000"/>
            </a:solidFill>
            <a:prstDash val="lgDash"/>
            <a:round/>
            <a:headEnd/>
            <a:tailEnd type="triangle" w="med" len="med"/>
          </a:ln>
        </p:spPr>
        <p:txBody>
          <a:bodyPr/>
          <a:lstStyle/>
          <a:p>
            <a:endParaRPr lang="en-US"/>
          </a:p>
        </p:txBody>
      </p:sp>
      <p:sp>
        <p:nvSpPr>
          <p:cNvPr id="163848" name="Line 8"/>
          <p:cNvSpPr>
            <a:spLocks noChangeShapeType="1"/>
          </p:cNvSpPr>
          <p:nvPr/>
        </p:nvSpPr>
        <p:spPr bwMode="auto">
          <a:xfrm>
            <a:off x="6599238" y="4727575"/>
            <a:ext cx="1409700" cy="4763"/>
          </a:xfrm>
          <a:prstGeom prst="line">
            <a:avLst/>
          </a:prstGeom>
          <a:noFill/>
          <a:ln w="44450">
            <a:solidFill>
              <a:srgbClr val="FF0000"/>
            </a:solidFill>
            <a:prstDash val="lgDash"/>
            <a:round/>
            <a:headEnd/>
            <a:tailEnd type="triangle" w="med" len="med"/>
          </a:ln>
        </p:spPr>
        <p:txBody>
          <a:bodyPr/>
          <a:lstStyle/>
          <a:p>
            <a:endParaRPr lang="en-US"/>
          </a:p>
        </p:txBody>
      </p:sp>
      <p:sp>
        <p:nvSpPr>
          <p:cNvPr id="163849" name="Text Box 9"/>
          <p:cNvSpPr txBox="1">
            <a:spLocks noChangeArrowheads="1"/>
          </p:cNvSpPr>
          <p:nvPr/>
        </p:nvSpPr>
        <p:spPr bwMode="auto">
          <a:xfrm>
            <a:off x="6210300" y="1692275"/>
            <a:ext cx="2058988" cy="825500"/>
          </a:xfrm>
          <a:prstGeom prst="rect">
            <a:avLst/>
          </a:prstGeom>
          <a:noFill/>
          <a:ln w="9525">
            <a:noFill/>
            <a:miter lim="800000"/>
            <a:headEnd/>
            <a:tailEnd/>
          </a:ln>
        </p:spPr>
        <p:txBody>
          <a:bodyPr>
            <a:spAutoFit/>
          </a:bodyPr>
          <a:lstStyle/>
          <a:p>
            <a:pPr algn="l"/>
            <a:r>
              <a:rPr lang="de-DE" sz="1600" b="1">
                <a:latin typeface="Arial Narrow" pitchFamily="34" charset="0"/>
              </a:rPr>
              <a:t>: von Bortkiewicz‘ solution of the </a:t>
            </a:r>
          </a:p>
          <a:p>
            <a:pPr algn="l"/>
            <a:r>
              <a:rPr lang="de-DE" sz="1600" b="1">
                <a:latin typeface="Arial Narrow" pitchFamily="34" charset="0"/>
              </a:rPr>
              <a:t>transformation problem</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7625" y="44450"/>
            <a:ext cx="9096375" cy="993775"/>
          </a:xfrm>
        </p:spPr>
        <p:txBody>
          <a:bodyPr/>
          <a:lstStyle/>
          <a:p>
            <a:pPr algn="l" eaLnBrk="1" hangingPunct="1">
              <a:lnSpc>
                <a:spcPct val="95000"/>
              </a:lnSpc>
            </a:pPr>
            <a:r>
              <a:rPr lang="de-AT" sz="1800" smtClean="0"/>
              <a:t>Combined Example: </a:t>
            </a:r>
            <a:r>
              <a:rPr lang="de-AT" sz="1800" i="0" smtClean="0"/>
              <a:t>Input-Output and Econometric Model</a:t>
            </a:r>
            <a:br>
              <a:rPr lang="de-AT" sz="1800" i="0" smtClean="0"/>
            </a:br>
            <a:r>
              <a:rPr lang="de-AT" sz="1800" i="0" smtClean="0"/>
              <a:t/>
            </a:r>
            <a:br>
              <a:rPr lang="de-AT" sz="1800" i="0" smtClean="0"/>
            </a:br>
            <a:r>
              <a:rPr lang="de-DE" sz="1200" smtClean="0"/>
              <a:t>BMWF </a:t>
            </a:r>
            <a:r>
              <a:rPr lang="de-DE" sz="1200" i="0" smtClean="0"/>
              <a:t>(Ed.) Mikroelektronik - Anwendungen, Verbreitung und Auswirkungen am Beispiel Österreichs, Wien 1981</a:t>
            </a:r>
          </a:p>
        </p:txBody>
      </p:sp>
      <p:pic>
        <p:nvPicPr>
          <p:cNvPr id="164867" name="Picture 3"/>
          <p:cNvPicPr>
            <a:picLocks noChangeAspect="1" noChangeArrowheads="1"/>
          </p:cNvPicPr>
          <p:nvPr>
            <p:ph idx="1"/>
          </p:nvPr>
        </p:nvPicPr>
        <p:blipFill>
          <a:blip r:embed="rId3" cstate="print"/>
          <a:srcRect/>
          <a:stretch>
            <a:fillRect/>
          </a:stretch>
        </p:blipFill>
        <p:spPr>
          <a:xfrm>
            <a:off x="0" y="963613"/>
            <a:ext cx="9144000" cy="5886450"/>
          </a:xfr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76263" y="274638"/>
            <a:ext cx="8208962" cy="1282700"/>
          </a:xfrm>
          <a:noFill/>
        </p:spPr>
        <p:txBody>
          <a:bodyPr/>
          <a:lstStyle/>
          <a:p>
            <a:pPr algn="l" eaLnBrk="1" hangingPunct="1"/>
            <a:r>
              <a:rPr lang="de-DE" smtClean="0"/>
              <a:t>Drei dynamische aggregierte Bilanzgleichungen</a:t>
            </a:r>
          </a:p>
        </p:txBody>
      </p:sp>
      <p:sp>
        <p:nvSpPr>
          <p:cNvPr id="48131" name="Rectangle 3"/>
          <p:cNvSpPr>
            <a:spLocks noGrp="1" noChangeArrowheads="1"/>
          </p:cNvSpPr>
          <p:nvPr>
            <p:ph type="body" idx="1"/>
          </p:nvPr>
        </p:nvSpPr>
        <p:spPr>
          <a:xfrm>
            <a:off x="627063" y="1881188"/>
            <a:ext cx="8337550" cy="4608512"/>
          </a:xfrm>
          <a:noFill/>
        </p:spPr>
        <p:txBody>
          <a:bodyPr/>
          <a:lstStyle/>
          <a:p>
            <a:pPr eaLnBrk="1" hangingPunct="1">
              <a:lnSpc>
                <a:spcPct val="80000"/>
              </a:lnSpc>
              <a:buFontTx/>
              <a:buNone/>
            </a:pPr>
            <a:r>
              <a:rPr lang="de-DE" sz="2800" smtClean="0"/>
              <a:t>Bestand(t) = Bestand(t-1) + Veränderung(t-1 -&gt; t)</a:t>
            </a:r>
          </a:p>
          <a:p>
            <a:pPr eaLnBrk="1" hangingPunct="1">
              <a:lnSpc>
                <a:spcPct val="80000"/>
              </a:lnSpc>
            </a:pPr>
            <a:endParaRPr lang="de-DE" sz="2800" smtClean="0"/>
          </a:p>
          <a:p>
            <a:pPr eaLnBrk="1" hangingPunct="1">
              <a:lnSpc>
                <a:spcPct val="80000"/>
              </a:lnSpc>
            </a:pPr>
            <a:r>
              <a:rPr lang="de-DE" sz="2800" smtClean="0"/>
              <a:t>Bevölkerungsbilanz</a:t>
            </a:r>
          </a:p>
          <a:p>
            <a:pPr lvl="1" eaLnBrk="1" hangingPunct="1">
              <a:lnSpc>
                <a:spcPct val="80000"/>
              </a:lnSpc>
            </a:pPr>
            <a:r>
              <a:rPr lang="de-DE" sz="2400" smtClean="0"/>
              <a:t>für Wohnbevölkerung</a:t>
            </a:r>
          </a:p>
          <a:p>
            <a:pPr lvl="1" eaLnBrk="1" hangingPunct="1">
              <a:lnSpc>
                <a:spcPct val="80000"/>
              </a:lnSpc>
            </a:pPr>
            <a:endParaRPr lang="de-DE" sz="2400" smtClean="0"/>
          </a:p>
          <a:p>
            <a:pPr eaLnBrk="1" hangingPunct="1">
              <a:lnSpc>
                <a:spcPct val="80000"/>
              </a:lnSpc>
            </a:pPr>
            <a:r>
              <a:rPr lang="de-DE" sz="2800" smtClean="0"/>
              <a:t>Beschäftigtenbilanz</a:t>
            </a:r>
          </a:p>
          <a:p>
            <a:pPr lvl="1" eaLnBrk="1" hangingPunct="1">
              <a:lnSpc>
                <a:spcPct val="80000"/>
              </a:lnSpc>
            </a:pPr>
            <a:r>
              <a:rPr lang="de-DE" sz="2400" smtClean="0"/>
              <a:t>für ArbeiterInnen und Angestellte</a:t>
            </a:r>
          </a:p>
          <a:p>
            <a:pPr eaLnBrk="1" hangingPunct="1">
              <a:lnSpc>
                <a:spcPct val="80000"/>
              </a:lnSpc>
            </a:pPr>
            <a:endParaRPr lang="de-DE" sz="2800" smtClean="0"/>
          </a:p>
          <a:p>
            <a:pPr eaLnBrk="1" hangingPunct="1">
              <a:lnSpc>
                <a:spcPct val="80000"/>
              </a:lnSpc>
            </a:pPr>
            <a:r>
              <a:rPr lang="de-DE" sz="2800" smtClean="0"/>
              <a:t>PensionistInnenbilanz</a:t>
            </a:r>
          </a:p>
          <a:p>
            <a:pPr lvl="1" eaLnBrk="1" hangingPunct="1">
              <a:lnSpc>
                <a:spcPct val="80000"/>
              </a:lnSpc>
            </a:pPr>
            <a:r>
              <a:rPr lang="de-DE" sz="2400" smtClean="0"/>
              <a:t>für ArbeiterInnen und Angestellte in Invaliditätspension</a:t>
            </a:r>
          </a:p>
          <a:p>
            <a:pPr lvl="1" eaLnBrk="1" hangingPunct="1">
              <a:lnSpc>
                <a:spcPct val="80000"/>
              </a:lnSpc>
            </a:pPr>
            <a:r>
              <a:rPr lang="de-DE" sz="2400" smtClean="0"/>
              <a:t>für ArbeiterInnen und Angestellte in Alterspension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98538" y="404813"/>
            <a:ext cx="6310312" cy="633412"/>
          </a:xfrm>
          <a:noFill/>
        </p:spPr>
        <p:txBody>
          <a:bodyPr/>
          <a:lstStyle/>
          <a:p>
            <a:pPr algn="l" eaLnBrk="1" hangingPunct="1"/>
            <a:r>
              <a:rPr lang="de-DE" smtClean="0"/>
              <a:t>Bevölkerungsbilanz</a:t>
            </a:r>
          </a:p>
        </p:txBody>
      </p:sp>
      <p:sp>
        <p:nvSpPr>
          <p:cNvPr id="49155" name="Rectangle 3"/>
          <p:cNvSpPr>
            <a:spLocks noGrp="1" noChangeArrowheads="1"/>
          </p:cNvSpPr>
          <p:nvPr>
            <p:ph type="body" idx="1"/>
          </p:nvPr>
        </p:nvSpPr>
        <p:spPr>
          <a:xfrm>
            <a:off x="539750" y="5516563"/>
            <a:ext cx="8181975" cy="600075"/>
          </a:xfrm>
          <a:noFill/>
        </p:spPr>
        <p:txBody>
          <a:bodyPr/>
          <a:lstStyle/>
          <a:p>
            <a:pPr algn="ctr" eaLnBrk="1" hangingPunct="1">
              <a:buFontTx/>
              <a:buNone/>
            </a:pPr>
            <a:r>
              <a:rPr lang="de-DE" sz="2400" smtClean="0"/>
              <a:t>Bev(t) = Bev(t-1) + Geburten – Tote + Einw - Ausw</a:t>
            </a:r>
          </a:p>
          <a:p>
            <a:pPr algn="ctr" eaLnBrk="1" hangingPunct="1">
              <a:buFontTx/>
              <a:buNone/>
            </a:pPr>
            <a:endParaRPr lang="de-DE" sz="2400" smtClean="0"/>
          </a:p>
        </p:txBody>
      </p:sp>
      <p:sp>
        <p:nvSpPr>
          <p:cNvPr id="137220" name="Rectangle 4"/>
          <p:cNvSpPr>
            <a:spLocks noChangeArrowheads="1"/>
          </p:cNvSpPr>
          <p:nvPr/>
        </p:nvSpPr>
        <p:spPr bwMode="auto">
          <a:xfrm>
            <a:off x="1152525" y="1809750"/>
            <a:ext cx="5975350" cy="503238"/>
          </a:xfrm>
          <a:prstGeom prst="rect">
            <a:avLst/>
          </a:prstGeom>
          <a:solidFill>
            <a:srgbClr val="FFFF00"/>
          </a:solidFill>
          <a:ln w="9525">
            <a:solidFill>
              <a:schemeClr val="tx1"/>
            </a:solidFill>
            <a:miter lim="800000"/>
            <a:headEnd/>
            <a:tailEnd/>
          </a:ln>
        </p:spPr>
        <p:txBody>
          <a:bodyPr wrap="none" anchor="ctr"/>
          <a:lstStyle/>
          <a:p>
            <a:pPr>
              <a:defRPr/>
            </a:pPr>
            <a:r>
              <a:rPr lang="de-DE" sz="1600">
                <a:latin typeface="+mn-lt"/>
              </a:rPr>
              <a:t>Bev(t-1)</a:t>
            </a:r>
          </a:p>
        </p:txBody>
      </p:sp>
      <p:sp>
        <p:nvSpPr>
          <p:cNvPr id="137221" name="Rectangle 5"/>
          <p:cNvSpPr>
            <a:spLocks noChangeArrowheads="1"/>
          </p:cNvSpPr>
          <p:nvPr/>
        </p:nvSpPr>
        <p:spPr bwMode="auto">
          <a:xfrm>
            <a:off x="7129463" y="2312988"/>
            <a:ext cx="1258887" cy="503237"/>
          </a:xfrm>
          <a:prstGeom prst="rect">
            <a:avLst/>
          </a:prstGeom>
          <a:solidFill>
            <a:schemeClr val="accent1"/>
          </a:solidFill>
          <a:ln w="9525">
            <a:solidFill>
              <a:schemeClr val="tx1"/>
            </a:solidFill>
            <a:miter lim="800000"/>
            <a:headEnd/>
            <a:tailEnd/>
          </a:ln>
        </p:spPr>
        <p:txBody>
          <a:bodyPr wrap="none" anchor="ctr"/>
          <a:lstStyle/>
          <a:p>
            <a:pPr>
              <a:defRPr/>
            </a:pPr>
            <a:endParaRPr lang="es-ES_tradnl" sz="1600">
              <a:latin typeface="+mn-lt"/>
            </a:endParaRPr>
          </a:p>
        </p:txBody>
      </p:sp>
      <p:sp>
        <p:nvSpPr>
          <p:cNvPr id="137222" name="Rectangle 6"/>
          <p:cNvSpPr>
            <a:spLocks noChangeArrowheads="1"/>
          </p:cNvSpPr>
          <p:nvPr/>
        </p:nvSpPr>
        <p:spPr bwMode="auto">
          <a:xfrm>
            <a:off x="6661150" y="3321050"/>
            <a:ext cx="1441450" cy="503238"/>
          </a:xfrm>
          <a:prstGeom prst="rect">
            <a:avLst/>
          </a:prstGeom>
          <a:solidFill>
            <a:schemeClr val="accent1"/>
          </a:solidFill>
          <a:ln w="9525">
            <a:solidFill>
              <a:schemeClr val="tx1"/>
            </a:solidFill>
            <a:miter lim="800000"/>
            <a:headEnd/>
            <a:tailEnd/>
          </a:ln>
        </p:spPr>
        <p:txBody>
          <a:bodyPr wrap="none" anchor="ctr"/>
          <a:lstStyle/>
          <a:p>
            <a:pPr>
              <a:defRPr/>
            </a:pPr>
            <a:r>
              <a:rPr lang="de-DE" sz="1600">
                <a:latin typeface="+mn-lt"/>
              </a:rPr>
              <a:t>+ Einw</a:t>
            </a:r>
          </a:p>
        </p:txBody>
      </p:sp>
      <p:sp>
        <p:nvSpPr>
          <p:cNvPr id="137223" name="Rectangle 7"/>
          <p:cNvSpPr>
            <a:spLocks noChangeArrowheads="1"/>
          </p:cNvSpPr>
          <p:nvPr/>
        </p:nvSpPr>
        <p:spPr bwMode="auto">
          <a:xfrm>
            <a:off x="1116013" y="4329113"/>
            <a:ext cx="6192837" cy="503237"/>
          </a:xfrm>
          <a:prstGeom prst="rect">
            <a:avLst/>
          </a:prstGeom>
          <a:solidFill>
            <a:srgbClr val="FFFF00"/>
          </a:solidFill>
          <a:ln w="9525">
            <a:solidFill>
              <a:schemeClr val="tx1"/>
            </a:solidFill>
            <a:miter lim="800000"/>
            <a:headEnd/>
            <a:tailEnd/>
          </a:ln>
        </p:spPr>
        <p:txBody>
          <a:bodyPr wrap="none" anchor="ctr"/>
          <a:lstStyle/>
          <a:p>
            <a:pPr>
              <a:defRPr/>
            </a:pPr>
            <a:endParaRPr lang="es-ES_tradnl" sz="1600">
              <a:latin typeface="+mn-lt"/>
            </a:endParaRPr>
          </a:p>
        </p:txBody>
      </p:sp>
      <p:sp>
        <p:nvSpPr>
          <p:cNvPr id="137224" name="Rectangle 8"/>
          <p:cNvSpPr>
            <a:spLocks noChangeArrowheads="1"/>
          </p:cNvSpPr>
          <p:nvPr/>
        </p:nvSpPr>
        <p:spPr bwMode="auto">
          <a:xfrm>
            <a:off x="7308850" y="3825875"/>
            <a:ext cx="792163" cy="503238"/>
          </a:xfrm>
          <a:prstGeom prst="rect">
            <a:avLst/>
          </a:prstGeom>
          <a:solidFill>
            <a:srgbClr val="FF6600"/>
          </a:solidFill>
          <a:ln w="9525">
            <a:solidFill>
              <a:schemeClr val="tx1"/>
            </a:solidFill>
            <a:miter lim="800000"/>
            <a:headEnd/>
            <a:tailEnd/>
          </a:ln>
        </p:spPr>
        <p:txBody>
          <a:bodyPr wrap="none" anchor="ctr"/>
          <a:lstStyle/>
          <a:p>
            <a:pPr>
              <a:defRPr/>
            </a:pPr>
            <a:r>
              <a:rPr lang="de-DE" sz="1600">
                <a:latin typeface="+mn-lt"/>
              </a:rPr>
              <a:t>- Ausw</a:t>
            </a:r>
          </a:p>
        </p:txBody>
      </p:sp>
      <p:sp>
        <p:nvSpPr>
          <p:cNvPr id="137225" name="Rectangle 9"/>
          <p:cNvSpPr>
            <a:spLocks noChangeArrowheads="1"/>
          </p:cNvSpPr>
          <p:nvPr/>
        </p:nvSpPr>
        <p:spPr bwMode="auto">
          <a:xfrm>
            <a:off x="6659563" y="2817813"/>
            <a:ext cx="1728787" cy="503237"/>
          </a:xfrm>
          <a:prstGeom prst="rect">
            <a:avLst/>
          </a:prstGeom>
          <a:solidFill>
            <a:srgbClr val="FF6600"/>
          </a:solidFill>
          <a:ln w="9525">
            <a:solidFill>
              <a:schemeClr val="tx1"/>
            </a:solidFill>
            <a:miter lim="800000"/>
            <a:headEnd/>
            <a:tailEnd/>
          </a:ln>
        </p:spPr>
        <p:txBody>
          <a:bodyPr wrap="none" anchor="ctr"/>
          <a:lstStyle/>
          <a:p>
            <a:pPr>
              <a:defRPr/>
            </a:pPr>
            <a:r>
              <a:rPr lang="de-DE" sz="1600">
                <a:latin typeface="+mn-lt"/>
              </a:rPr>
              <a:t>- Tote</a:t>
            </a:r>
          </a:p>
        </p:txBody>
      </p:sp>
      <p:sp>
        <p:nvSpPr>
          <p:cNvPr id="137226" name="Line 10"/>
          <p:cNvSpPr>
            <a:spLocks noChangeShapeType="1"/>
          </p:cNvSpPr>
          <p:nvPr/>
        </p:nvSpPr>
        <p:spPr bwMode="auto">
          <a:xfrm>
            <a:off x="7129463" y="1809750"/>
            <a:ext cx="0" cy="1008063"/>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7227" name="Line 11"/>
          <p:cNvSpPr>
            <a:spLocks noChangeShapeType="1"/>
          </p:cNvSpPr>
          <p:nvPr/>
        </p:nvSpPr>
        <p:spPr bwMode="auto">
          <a:xfrm>
            <a:off x="8388350" y="2312988"/>
            <a:ext cx="0" cy="1008062"/>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7228" name="Line 12"/>
          <p:cNvSpPr>
            <a:spLocks noChangeShapeType="1"/>
          </p:cNvSpPr>
          <p:nvPr/>
        </p:nvSpPr>
        <p:spPr bwMode="auto">
          <a:xfrm>
            <a:off x="8101013" y="3321050"/>
            <a:ext cx="0" cy="1008063"/>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7229" name="Line 13"/>
          <p:cNvSpPr>
            <a:spLocks noChangeShapeType="1"/>
          </p:cNvSpPr>
          <p:nvPr/>
        </p:nvSpPr>
        <p:spPr bwMode="auto">
          <a:xfrm>
            <a:off x="7308850" y="3825875"/>
            <a:ext cx="0" cy="1008063"/>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7230" name="Line 14"/>
          <p:cNvSpPr>
            <a:spLocks noChangeShapeType="1"/>
          </p:cNvSpPr>
          <p:nvPr/>
        </p:nvSpPr>
        <p:spPr bwMode="auto">
          <a:xfrm>
            <a:off x="6661150" y="2817813"/>
            <a:ext cx="0" cy="1008062"/>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7231" name="Line 15"/>
          <p:cNvSpPr>
            <a:spLocks noChangeShapeType="1"/>
          </p:cNvSpPr>
          <p:nvPr/>
        </p:nvSpPr>
        <p:spPr bwMode="auto">
          <a:xfrm flipH="1">
            <a:off x="1116013" y="1557338"/>
            <a:ext cx="36512" cy="3671887"/>
          </a:xfrm>
          <a:prstGeom prst="line">
            <a:avLst/>
          </a:prstGeom>
          <a:noFill/>
          <a:ln w="28575">
            <a:solidFill>
              <a:schemeClr val="tx1"/>
            </a:solidFill>
            <a:round/>
            <a:headEnd/>
            <a:tailEnd type="triangle" w="lg" len="lg"/>
          </a:ln>
        </p:spPr>
        <p:txBody>
          <a:bodyPr/>
          <a:lstStyle/>
          <a:p>
            <a:pPr>
              <a:defRPr/>
            </a:pPr>
            <a:endParaRPr lang="es-ES_tradnl" sz="1600">
              <a:latin typeface="+mn-lt"/>
            </a:endParaRPr>
          </a:p>
        </p:txBody>
      </p:sp>
      <p:sp>
        <p:nvSpPr>
          <p:cNvPr id="137232" name="Rectangle 16"/>
          <p:cNvSpPr>
            <a:spLocks noChangeArrowheads="1"/>
          </p:cNvSpPr>
          <p:nvPr/>
        </p:nvSpPr>
        <p:spPr bwMode="auto">
          <a:xfrm>
            <a:off x="1152525" y="4329113"/>
            <a:ext cx="6119813" cy="503237"/>
          </a:xfrm>
          <a:prstGeom prst="rect">
            <a:avLst/>
          </a:prstGeom>
          <a:noFill/>
          <a:ln w="9525">
            <a:noFill/>
            <a:miter lim="800000"/>
            <a:headEnd/>
            <a:tailEnd/>
          </a:ln>
        </p:spPr>
        <p:txBody>
          <a:bodyPr wrap="none" anchor="ctr"/>
          <a:lstStyle/>
          <a:p>
            <a:pPr>
              <a:defRPr/>
            </a:pPr>
            <a:r>
              <a:rPr lang="de-DE" sz="1600">
                <a:latin typeface="+mn-lt"/>
              </a:rPr>
              <a:t>Bev(t)</a:t>
            </a:r>
          </a:p>
        </p:txBody>
      </p:sp>
      <p:sp>
        <p:nvSpPr>
          <p:cNvPr id="137233" name="Text Box 17"/>
          <p:cNvSpPr txBox="1">
            <a:spLocks noChangeArrowheads="1"/>
          </p:cNvSpPr>
          <p:nvPr/>
        </p:nvSpPr>
        <p:spPr bwMode="auto">
          <a:xfrm>
            <a:off x="7164388" y="2386013"/>
            <a:ext cx="1008062" cy="338137"/>
          </a:xfrm>
          <a:prstGeom prst="rect">
            <a:avLst/>
          </a:prstGeom>
          <a:noFill/>
          <a:ln w="9525">
            <a:noFill/>
            <a:miter lim="800000"/>
            <a:headEnd/>
            <a:tailEnd/>
          </a:ln>
        </p:spPr>
        <p:txBody>
          <a:bodyPr>
            <a:spAutoFit/>
          </a:bodyPr>
          <a:lstStyle/>
          <a:p>
            <a:pPr>
              <a:spcBef>
                <a:spcPct val="50000"/>
              </a:spcBef>
              <a:defRPr/>
            </a:pPr>
            <a:r>
              <a:rPr lang="de-DE" sz="1600">
                <a:latin typeface="+mn-lt"/>
              </a:rPr>
              <a:t>+ Geb</a:t>
            </a:r>
          </a:p>
        </p:txBody>
      </p:sp>
      <p:sp>
        <p:nvSpPr>
          <p:cNvPr id="137234" name="Text Box 18"/>
          <p:cNvSpPr txBox="1">
            <a:spLocks noChangeArrowheads="1"/>
          </p:cNvSpPr>
          <p:nvPr/>
        </p:nvSpPr>
        <p:spPr bwMode="auto">
          <a:xfrm>
            <a:off x="358775" y="1844675"/>
            <a:ext cx="792163" cy="338138"/>
          </a:xfrm>
          <a:prstGeom prst="rect">
            <a:avLst/>
          </a:prstGeom>
          <a:noFill/>
          <a:ln w="9525">
            <a:noFill/>
            <a:miter lim="800000"/>
            <a:headEnd/>
            <a:tailEnd/>
          </a:ln>
        </p:spPr>
        <p:txBody>
          <a:bodyPr>
            <a:spAutoFit/>
          </a:bodyPr>
          <a:lstStyle/>
          <a:p>
            <a:pPr>
              <a:spcBef>
                <a:spcPct val="50000"/>
              </a:spcBef>
              <a:defRPr/>
            </a:pPr>
            <a:r>
              <a:rPr lang="de-DE" sz="1600">
                <a:latin typeface="+mn-lt"/>
              </a:rPr>
              <a:t>t-1</a:t>
            </a:r>
          </a:p>
        </p:txBody>
      </p:sp>
      <p:sp>
        <p:nvSpPr>
          <p:cNvPr id="137235" name="Text Box 19"/>
          <p:cNvSpPr txBox="1">
            <a:spLocks noChangeArrowheads="1"/>
          </p:cNvSpPr>
          <p:nvPr/>
        </p:nvSpPr>
        <p:spPr bwMode="auto">
          <a:xfrm>
            <a:off x="503238" y="4365625"/>
            <a:ext cx="396875" cy="338138"/>
          </a:xfrm>
          <a:prstGeom prst="rect">
            <a:avLst/>
          </a:prstGeom>
          <a:noFill/>
          <a:ln w="9525">
            <a:noFill/>
            <a:miter lim="800000"/>
            <a:headEnd/>
            <a:tailEnd/>
          </a:ln>
        </p:spPr>
        <p:txBody>
          <a:bodyPr>
            <a:spAutoFit/>
          </a:bodyPr>
          <a:lstStyle/>
          <a:p>
            <a:pPr>
              <a:spcBef>
                <a:spcPct val="50000"/>
              </a:spcBef>
              <a:defRPr/>
            </a:pPr>
            <a:r>
              <a:rPr lang="de-DE" sz="1600">
                <a:latin typeface="+mn-lt"/>
              </a:rPr>
              <a:t>t</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98538" y="260350"/>
            <a:ext cx="6310312" cy="633413"/>
          </a:xfrm>
          <a:noFill/>
        </p:spPr>
        <p:txBody>
          <a:bodyPr/>
          <a:lstStyle/>
          <a:p>
            <a:pPr algn="l" eaLnBrk="1" hangingPunct="1"/>
            <a:r>
              <a:rPr lang="de-DE" smtClean="0"/>
              <a:t>Beschäftigtenbilanz</a:t>
            </a:r>
          </a:p>
        </p:txBody>
      </p:sp>
      <p:sp>
        <p:nvSpPr>
          <p:cNvPr id="50179" name="Rectangle 3"/>
          <p:cNvSpPr>
            <a:spLocks noGrp="1" noChangeArrowheads="1"/>
          </p:cNvSpPr>
          <p:nvPr>
            <p:ph type="body" idx="1"/>
          </p:nvPr>
        </p:nvSpPr>
        <p:spPr>
          <a:xfrm>
            <a:off x="1584325" y="6069013"/>
            <a:ext cx="6264275" cy="600075"/>
          </a:xfrm>
          <a:noFill/>
        </p:spPr>
        <p:txBody>
          <a:bodyPr/>
          <a:lstStyle/>
          <a:p>
            <a:pPr eaLnBrk="1" hangingPunct="1">
              <a:lnSpc>
                <a:spcPct val="80000"/>
              </a:lnSpc>
              <a:buFontTx/>
              <a:buNone/>
            </a:pPr>
            <a:r>
              <a:rPr lang="de-DE" sz="1800" smtClean="0"/>
              <a:t>Arb/Ang(t) = Arb/Ang(t-1) + Zugg aus 0 – Abgg nach 0 -</a:t>
            </a:r>
          </a:p>
          <a:p>
            <a:pPr eaLnBrk="1" hangingPunct="1">
              <a:lnSpc>
                <a:spcPct val="80000"/>
              </a:lnSpc>
              <a:buFontTx/>
              <a:buNone/>
            </a:pPr>
            <a:r>
              <a:rPr lang="de-DE" sz="1800" smtClean="0"/>
              <a:t>- InvalPens – Alterspens -Tote - Ausw</a:t>
            </a:r>
          </a:p>
          <a:p>
            <a:pPr algn="ctr" eaLnBrk="1" hangingPunct="1">
              <a:lnSpc>
                <a:spcPct val="80000"/>
              </a:lnSpc>
              <a:buFontTx/>
              <a:buNone/>
            </a:pPr>
            <a:endParaRPr lang="de-DE" sz="1800" smtClean="0"/>
          </a:p>
        </p:txBody>
      </p:sp>
      <p:sp>
        <p:nvSpPr>
          <p:cNvPr id="138244" name="Rectangle 4"/>
          <p:cNvSpPr>
            <a:spLocks noChangeArrowheads="1"/>
          </p:cNvSpPr>
          <p:nvPr/>
        </p:nvSpPr>
        <p:spPr bwMode="auto">
          <a:xfrm>
            <a:off x="1152525" y="1196975"/>
            <a:ext cx="2603500" cy="503238"/>
          </a:xfrm>
          <a:prstGeom prst="rect">
            <a:avLst/>
          </a:prstGeom>
          <a:solidFill>
            <a:srgbClr val="FFFF00"/>
          </a:solidFill>
          <a:ln w="9525">
            <a:solidFill>
              <a:schemeClr val="tx1"/>
            </a:solidFill>
            <a:miter lim="800000"/>
            <a:headEnd/>
            <a:tailEnd/>
          </a:ln>
        </p:spPr>
        <p:txBody>
          <a:bodyPr wrap="none" anchor="ctr"/>
          <a:lstStyle/>
          <a:p>
            <a:pPr>
              <a:defRPr/>
            </a:pPr>
            <a:r>
              <a:rPr lang="de-DE" sz="1600">
                <a:latin typeface="+mn-lt"/>
              </a:rPr>
              <a:t>Arb/Ang(t-1)</a:t>
            </a:r>
          </a:p>
        </p:txBody>
      </p:sp>
      <p:sp>
        <p:nvSpPr>
          <p:cNvPr id="138245" name="Rectangle 5"/>
          <p:cNvSpPr>
            <a:spLocks noChangeArrowheads="1"/>
          </p:cNvSpPr>
          <p:nvPr/>
        </p:nvSpPr>
        <p:spPr bwMode="auto">
          <a:xfrm>
            <a:off x="3748088" y="1700213"/>
            <a:ext cx="4964112" cy="503237"/>
          </a:xfrm>
          <a:prstGeom prst="rect">
            <a:avLst/>
          </a:prstGeom>
          <a:solidFill>
            <a:schemeClr val="accent1"/>
          </a:solidFill>
          <a:ln w="9525">
            <a:solidFill>
              <a:schemeClr val="tx1"/>
            </a:solidFill>
            <a:miter lim="800000"/>
            <a:headEnd/>
            <a:tailEnd/>
          </a:ln>
        </p:spPr>
        <p:txBody>
          <a:bodyPr wrap="none" anchor="ctr"/>
          <a:lstStyle/>
          <a:p>
            <a:pPr>
              <a:defRPr/>
            </a:pPr>
            <a:endParaRPr lang="es-ES_tradnl" sz="1600">
              <a:latin typeface="+mn-lt"/>
            </a:endParaRPr>
          </a:p>
        </p:txBody>
      </p:sp>
      <p:sp>
        <p:nvSpPr>
          <p:cNvPr id="138246" name="Rectangle 6"/>
          <p:cNvSpPr>
            <a:spLocks noChangeArrowheads="1"/>
          </p:cNvSpPr>
          <p:nvPr/>
        </p:nvSpPr>
        <p:spPr bwMode="auto">
          <a:xfrm>
            <a:off x="1116013" y="4735513"/>
            <a:ext cx="2017712" cy="503237"/>
          </a:xfrm>
          <a:prstGeom prst="rect">
            <a:avLst/>
          </a:prstGeom>
          <a:solidFill>
            <a:srgbClr val="FFFF00"/>
          </a:solidFill>
          <a:ln w="9525">
            <a:solidFill>
              <a:schemeClr val="tx1"/>
            </a:solidFill>
            <a:miter lim="800000"/>
            <a:headEnd/>
            <a:tailEnd/>
          </a:ln>
        </p:spPr>
        <p:txBody>
          <a:bodyPr wrap="none" anchor="ctr"/>
          <a:lstStyle/>
          <a:p>
            <a:pPr>
              <a:defRPr/>
            </a:pPr>
            <a:endParaRPr lang="es-ES_tradnl" sz="1600">
              <a:latin typeface="+mn-lt"/>
            </a:endParaRPr>
          </a:p>
        </p:txBody>
      </p:sp>
      <p:sp>
        <p:nvSpPr>
          <p:cNvPr id="138247" name="Rectangle 7"/>
          <p:cNvSpPr>
            <a:spLocks noChangeArrowheads="1"/>
          </p:cNvSpPr>
          <p:nvPr/>
        </p:nvSpPr>
        <p:spPr bwMode="auto">
          <a:xfrm>
            <a:off x="3140075" y="4233863"/>
            <a:ext cx="728663" cy="503237"/>
          </a:xfrm>
          <a:prstGeom prst="rect">
            <a:avLst/>
          </a:prstGeom>
          <a:solidFill>
            <a:srgbClr val="FF6600"/>
          </a:solidFill>
          <a:ln w="9525">
            <a:solidFill>
              <a:schemeClr val="tx1"/>
            </a:solidFill>
            <a:miter lim="800000"/>
            <a:headEnd/>
            <a:tailEnd/>
          </a:ln>
        </p:spPr>
        <p:txBody>
          <a:bodyPr wrap="none" anchor="ctr"/>
          <a:lstStyle/>
          <a:p>
            <a:pPr>
              <a:defRPr/>
            </a:pPr>
            <a:r>
              <a:rPr lang="de-DE" sz="1600">
                <a:latin typeface="+mn-lt"/>
              </a:rPr>
              <a:t>- Tote</a:t>
            </a:r>
          </a:p>
        </p:txBody>
      </p:sp>
      <p:sp>
        <p:nvSpPr>
          <p:cNvPr id="138248" name="Line 8"/>
          <p:cNvSpPr>
            <a:spLocks noChangeShapeType="1"/>
          </p:cNvSpPr>
          <p:nvPr/>
        </p:nvSpPr>
        <p:spPr bwMode="auto">
          <a:xfrm>
            <a:off x="3756025" y="1196975"/>
            <a:ext cx="0" cy="1008063"/>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8249" name="Line 9"/>
          <p:cNvSpPr>
            <a:spLocks noChangeShapeType="1"/>
          </p:cNvSpPr>
          <p:nvPr/>
        </p:nvSpPr>
        <p:spPr bwMode="auto">
          <a:xfrm>
            <a:off x="3132138" y="4233863"/>
            <a:ext cx="1587" cy="1008062"/>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50186" name="Line 10"/>
          <p:cNvSpPr>
            <a:spLocks noChangeShapeType="1"/>
          </p:cNvSpPr>
          <p:nvPr/>
        </p:nvSpPr>
        <p:spPr bwMode="auto">
          <a:xfrm flipH="1">
            <a:off x="1116013" y="1052513"/>
            <a:ext cx="34925" cy="5472112"/>
          </a:xfrm>
          <a:prstGeom prst="line">
            <a:avLst/>
          </a:prstGeom>
          <a:noFill/>
          <a:ln w="28575">
            <a:solidFill>
              <a:schemeClr val="tx1"/>
            </a:solidFill>
            <a:round/>
            <a:headEnd/>
            <a:tailEnd type="triangle" w="lg" len="lg"/>
          </a:ln>
        </p:spPr>
        <p:txBody>
          <a:bodyPr/>
          <a:lstStyle/>
          <a:p>
            <a:endParaRPr lang="en-US"/>
          </a:p>
        </p:txBody>
      </p:sp>
      <p:sp>
        <p:nvSpPr>
          <p:cNvPr id="138251" name="Rectangle 11"/>
          <p:cNvSpPr>
            <a:spLocks noChangeArrowheads="1"/>
          </p:cNvSpPr>
          <p:nvPr/>
        </p:nvSpPr>
        <p:spPr bwMode="auto">
          <a:xfrm>
            <a:off x="360363" y="4221163"/>
            <a:ext cx="2747962" cy="503237"/>
          </a:xfrm>
          <a:prstGeom prst="rect">
            <a:avLst/>
          </a:prstGeom>
          <a:noFill/>
          <a:ln w="9525">
            <a:noFill/>
            <a:miter lim="800000"/>
            <a:headEnd/>
            <a:tailEnd/>
          </a:ln>
        </p:spPr>
        <p:txBody>
          <a:bodyPr wrap="none" anchor="ctr"/>
          <a:lstStyle/>
          <a:p>
            <a:pPr>
              <a:defRPr/>
            </a:pPr>
            <a:r>
              <a:rPr lang="de-DE" sz="1600">
                <a:latin typeface="+mn-lt"/>
              </a:rPr>
              <a:t>Arb/Ang(t)</a:t>
            </a:r>
          </a:p>
        </p:txBody>
      </p:sp>
      <p:sp>
        <p:nvSpPr>
          <p:cNvPr id="138252" name="Text Box 12"/>
          <p:cNvSpPr txBox="1">
            <a:spLocks noChangeArrowheads="1"/>
          </p:cNvSpPr>
          <p:nvPr/>
        </p:nvSpPr>
        <p:spPr bwMode="auto">
          <a:xfrm>
            <a:off x="3827463" y="1773238"/>
            <a:ext cx="4129087" cy="338137"/>
          </a:xfrm>
          <a:prstGeom prst="rect">
            <a:avLst/>
          </a:prstGeom>
          <a:noFill/>
          <a:ln w="9525">
            <a:noFill/>
            <a:miter lim="800000"/>
            <a:headEnd/>
            <a:tailEnd/>
          </a:ln>
        </p:spPr>
        <p:txBody>
          <a:bodyPr>
            <a:spAutoFit/>
          </a:bodyPr>
          <a:lstStyle/>
          <a:p>
            <a:pPr>
              <a:spcBef>
                <a:spcPct val="50000"/>
              </a:spcBef>
              <a:defRPr/>
            </a:pPr>
            <a:r>
              <a:rPr lang="de-DE" sz="1600">
                <a:latin typeface="+mn-lt"/>
              </a:rPr>
              <a:t>+ Zuggang aus 0</a:t>
            </a:r>
          </a:p>
        </p:txBody>
      </p:sp>
      <p:sp>
        <p:nvSpPr>
          <p:cNvPr id="138253" name="Text Box 13"/>
          <p:cNvSpPr txBox="1">
            <a:spLocks noChangeArrowheads="1"/>
          </p:cNvSpPr>
          <p:nvPr/>
        </p:nvSpPr>
        <p:spPr bwMode="auto">
          <a:xfrm>
            <a:off x="358775" y="1268413"/>
            <a:ext cx="792163" cy="338137"/>
          </a:xfrm>
          <a:prstGeom prst="rect">
            <a:avLst/>
          </a:prstGeom>
          <a:noFill/>
          <a:ln w="9525">
            <a:noFill/>
            <a:miter lim="800000"/>
            <a:headEnd/>
            <a:tailEnd/>
          </a:ln>
        </p:spPr>
        <p:txBody>
          <a:bodyPr>
            <a:spAutoFit/>
          </a:bodyPr>
          <a:lstStyle/>
          <a:p>
            <a:pPr>
              <a:spcBef>
                <a:spcPct val="50000"/>
              </a:spcBef>
              <a:defRPr/>
            </a:pPr>
            <a:r>
              <a:rPr lang="de-DE" sz="1600">
                <a:latin typeface="+mn-lt"/>
              </a:rPr>
              <a:t>t-1</a:t>
            </a:r>
          </a:p>
        </p:txBody>
      </p:sp>
      <p:sp>
        <p:nvSpPr>
          <p:cNvPr id="138254" name="Text Box 14"/>
          <p:cNvSpPr txBox="1">
            <a:spLocks noChangeArrowheads="1"/>
          </p:cNvSpPr>
          <p:nvPr/>
        </p:nvSpPr>
        <p:spPr bwMode="auto">
          <a:xfrm>
            <a:off x="503238" y="4805363"/>
            <a:ext cx="396875" cy="338137"/>
          </a:xfrm>
          <a:prstGeom prst="rect">
            <a:avLst/>
          </a:prstGeom>
          <a:noFill/>
          <a:ln w="9525">
            <a:noFill/>
            <a:miter lim="800000"/>
            <a:headEnd/>
            <a:tailEnd/>
          </a:ln>
        </p:spPr>
        <p:txBody>
          <a:bodyPr>
            <a:spAutoFit/>
          </a:bodyPr>
          <a:lstStyle/>
          <a:p>
            <a:pPr>
              <a:spcBef>
                <a:spcPct val="50000"/>
              </a:spcBef>
              <a:defRPr/>
            </a:pPr>
            <a:r>
              <a:rPr lang="de-DE" sz="1600">
                <a:latin typeface="+mn-lt"/>
              </a:rPr>
              <a:t>t</a:t>
            </a:r>
          </a:p>
        </p:txBody>
      </p:sp>
      <p:sp>
        <p:nvSpPr>
          <p:cNvPr id="138255" name="Rectangle 15"/>
          <p:cNvSpPr>
            <a:spLocks noChangeArrowheads="1"/>
          </p:cNvSpPr>
          <p:nvPr/>
        </p:nvSpPr>
        <p:spPr bwMode="auto">
          <a:xfrm>
            <a:off x="7200900" y="2205038"/>
            <a:ext cx="1511300" cy="503237"/>
          </a:xfrm>
          <a:prstGeom prst="rect">
            <a:avLst/>
          </a:prstGeom>
          <a:solidFill>
            <a:srgbClr val="FF6600"/>
          </a:solidFill>
          <a:ln w="9525">
            <a:solidFill>
              <a:schemeClr val="tx1"/>
            </a:solidFill>
            <a:miter lim="800000"/>
            <a:headEnd/>
            <a:tailEnd/>
          </a:ln>
        </p:spPr>
        <p:txBody>
          <a:bodyPr wrap="none" anchor="ctr"/>
          <a:lstStyle/>
          <a:p>
            <a:pPr>
              <a:defRPr/>
            </a:pPr>
            <a:endParaRPr lang="es-ES_tradnl" sz="1600">
              <a:latin typeface="+mn-lt"/>
            </a:endParaRPr>
          </a:p>
        </p:txBody>
      </p:sp>
      <p:sp>
        <p:nvSpPr>
          <p:cNvPr id="138256" name="Text Box 16"/>
          <p:cNvSpPr txBox="1">
            <a:spLocks noChangeArrowheads="1"/>
          </p:cNvSpPr>
          <p:nvPr/>
        </p:nvSpPr>
        <p:spPr bwMode="auto">
          <a:xfrm>
            <a:off x="7164388" y="2276475"/>
            <a:ext cx="1620837" cy="338138"/>
          </a:xfrm>
          <a:prstGeom prst="rect">
            <a:avLst/>
          </a:prstGeom>
          <a:noFill/>
          <a:ln w="9525">
            <a:noFill/>
            <a:miter lim="800000"/>
            <a:headEnd/>
            <a:tailEnd/>
          </a:ln>
        </p:spPr>
        <p:txBody>
          <a:bodyPr>
            <a:spAutoFit/>
          </a:bodyPr>
          <a:lstStyle/>
          <a:p>
            <a:pPr>
              <a:spcBef>
                <a:spcPct val="50000"/>
              </a:spcBef>
              <a:defRPr/>
            </a:pPr>
            <a:r>
              <a:rPr lang="de-DE" sz="1600">
                <a:latin typeface="+mn-lt"/>
              </a:rPr>
              <a:t>- Abgg nach 0</a:t>
            </a:r>
          </a:p>
        </p:txBody>
      </p:sp>
      <p:sp>
        <p:nvSpPr>
          <p:cNvPr id="138257" name="Rectangle 17"/>
          <p:cNvSpPr>
            <a:spLocks noChangeArrowheads="1"/>
          </p:cNvSpPr>
          <p:nvPr/>
        </p:nvSpPr>
        <p:spPr bwMode="auto">
          <a:xfrm>
            <a:off x="5167313" y="3222625"/>
            <a:ext cx="1166812" cy="503238"/>
          </a:xfrm>
          <a:prstGeom prst="rect">
            <a:avLst/>
          </a:prstGeom>
          <a:solidFill>
            <a:srgbClr val="FF6600"/>
          </a:solidFill>
          <a:ln w="9525">
            <a:solidFill>
              <a:schemeClr val="tx1"/>
            </a:solidFill>
            <a:miter lim="800000"/>
            <a:headEnd/>
            <a:tailEnd/>
          </a:ln>
        </p:spPr>
        <p:txBody>
          <a:bodyPr wrap="none" anchor="ctr"/>
          <a:lstStyle/>
          <a:p>
            <a:pPr>
              <a:defRPr/>
            </a:pPr>
            <a:r>
              <a:rPr lang="de-DE" sz="1600">
                <a:latin typeface="+mn-lt"/>
              </a:rPr>
              <a:t>- InvalPens</a:t>
            </a:r>
          </a:p>
        </p:txBody>
      </p:sp>
      <p:sp>
        <p:nvSpPr>
          <p:cNvPr id="138258" name="Rectangle 18"/>
          <p:cNvSpPr>
            <a:spLocks noChangeArrowheads="1"/>
          </p:cNvSpPr>
          <p:nvPr/>
        </p:nvSpPr>
        <p:spPr bwMode="auto">
          <a:xfrm>
            <a:off x="3868738" y="3727450"/>
            <a:ext cx="1298575" cy="503238"/>
          </a:xfrm>
          <a:prstGeom prst="rect">
            <a:avLst/>
          </a:prstGeom>
          <a:solidFill>
            <a:srgbClr val="FF6600"/>
          </a:solidFill>
          <a:ln w="9525">
            <a:solidFill>
              <a:schemeClr val="tx1"/>
            </a:solidFill>
            <a:miter lim="800000"/>
            <a:headEnd/>
            <a:tailEnd/>
          </a:ln>
        </p:spPr>
        <p:txBody>
          <a:bodyPr wrap="none" anchor="ctr"/>
          <a:lstStyle/>
          <a:p>
            <a:pPr>
              <a:defRPr/>
            </a:pPr>
            <a:r>
              <a:rPr lang="de-DE" sz="1600">
                <a:latin typeface="+mn-lt"/>
              </a:rPr>
              <a:t>- AltersPens</a:t>
            </a:r>
          </a:p>
        </p:txBody>
      </p:sp>
      <p:sp>
        <p:nvSpPr>
          <p:cNvPr id="138259" name="Line 19"/>
          <p:cNvSpPr>
            <a:spLocks noChangeShapeType="1"/>
          </p:cNvSpPr>
          <p:nvPr/>
        </p:nvSpPr>
        <p:spPr bwMode="auto">
          <a:xfrm>
            <a:off x="8712200" y="1700213"/>
            <a:ext cx="0" cy="1008062"/>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8260" name="Line 20"/>
          <p:cNvSpPr>
            <a:spLocks noChangeShapeType="1"/>
          </p:cNvSpPr>
          <p:nvPr/>
        </p:nvSpPr>
        <p:spPr bwMode="auto">
          <a:xfrm>
            <a:off x="7200900" y="2205038"/>
            <a:ext cx="0" cy="1008062"/>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8261" name="Line 21"/>
          <p:cNvSpPr>
            <a:spLocks noChangeShapeType="1"/>
          </p:cNvSpPr>
          <p:nvPr/>
        </p:nvSpPr>
        <p:spPr bwMode="auto">
          <a:xfrm>
            <a:off x="5167313" y="3222625"/>
            <a:ext cx="0" cy="1008063"/>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8262" name="Line 22"/>
          <p:cNvSpPr>
            <a:spLocks noChangeShapeType="1"/>
          </p:cNvSpPr>
          <p:nvPr/>
        </p:nvSpPr>
        <p:spPr bwMode="auto">
          <a:xfrm>
            <a:off x="3868738" y="3727450"/>
            <a:ext cx="0" cy="1008063"/>
          </a:xfrm>
          <a:prstGeom prst="line">
            <a:avLst/>
          </a:prstGeom>
          <a:noFill/>
          <a:ln w="28575">
            <a:solidFill>
              <a:schemeClr val="tx1"/>
            </a:solidFill>
            <a:round/>
            <a:headEnd/>
            <a:tailEnd/>
          </a:ln>
        </p:spPr>
        <p:txBody>
          <a:bodyPr/>
          <a:lstStyle/>
          <a:p>
            <a:pPr>
              <a:defRPr/>
            </a:pPr>
            <a:endParaRPr lang="es-ES_tradnl" sz="1600">
              <a:latin typeface="+mn-lt"/>
            </a:endParaRPr>
          </a:p>
        </p:txBody>
      </p:sp>
      <p:sp>
        <p:nvSpPr>
          <p:cNvPr id="138263" name="Rectangle 23"/>
          <p:cNvSpPr>
            <a:spLocks noChangeArrowheads="1"/>
          </p:cNvSpPr>
          <p:nvPr/>
        </p:nvSpPr>
        <p:spPr bwMode="auto">
          <a:xfrm>
            <a:off x="6337300" y="2711450"/>
            <a:ext cx="858838" cy="503238"/>
          </a:xfrm>
          <a:prstGeom prst="rect">
            <a:avLst/>
          </a:prstGeom>
          <a:solidFill>
            <a:srgbClr val="FF6600"/>
          </a:solidFill>
          <a:ln w="9525">
            <a:solidFill>
              <a:schemeClr val="tx1"/>
            </a:solidFill>
            <a:miter lim="800000"/>
            <a:headEnd/>
            <a:tailEnd/>
          </a:ln>
        </p:spPr>
        <p:txBody>
          <a:bodyPr wrap="none" anchor="ctr"/>
          <a:lstStyle/>
          <a:p>
            <a:pPr>
              <a:defRPr/>
            </a:pPr>
            <a:r>
              <a:rPr lang="de-DE" sz="1600">
                <a:latin typeface="+mn-lt"/>
              </a:rPr>
              <a:t>- Ausw</a:t>
            </a:r>
          </a:p>
        </p:txBody>
      </p:sp>
      <p:sp>
        <p:nvSpPr>
          <p:cNvPr id="138264" name="Line 24"/>
          <p:cNvSpPr>
            <a:spLocks noChangeShapeType="1"/>
          </p:cNvSpPr>
          <p:nvPr/>
        </p:nvSpPr>
        <p:spPr bwMode="auto">
          <a:xfrm>
            <a:off x="6337300" y="2716213"/>
            <a:ext cx="0" cy="1008062"/>
          </a:xfrm>
          <a:prstGeom prst="line">
            <a:avLst/>
          </a:prstGeom>
          <a:noFill/>
          <a:ln w="28575">
            <a:solidFill>
              <a:schemeClr val="tx1"/>
            </a:solidFill>
            <a:round/>
            <a:headEnd/>
            <a:tailEnd/>
          </a:ln>
        </p:spPr>
        <p:txBody>
          <a:bodyPr/>
          <a:lstStyle/>
          <a:p>
            <a:pPr>
              <a:defRPr/>
            </a:pPr>
            <a:endParaRPr lang="es-ES_tradnl" sz="1600">
              <a:latin typeface="+mn-lt"/>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998538" y="260350"/>
            <a:ext cx="6310312" cy="633413"/>
          </a:xfrm>
          <a:noFill/>
        </p:spPr>
        <p:txBody>
          <a:bodyPr/>
          <a:lstStyle/>
          <a:p>
            <a:pPr algn="l" eaLnBrk="1" hangingPunct="1"/>
            <a:r>
              <a:rPr lang="de-DE" smtClean="0"/>
              <a:t>PensionistInnenbilanz</a:t>
            </a:r>
          </a:p>
        </p:txBody>
      </p:sp>
      <p:sp>
        <p:nvSpPr>
          <p:cNvPr id="51203" name="Rectangle 3"/>
          <p:cNvSpPr>
            <a:spLocks noGrp="1" noChangeArrowheads="1"/>
          </p:cNvSpPr>
          <p:nvPr>
            <p:ph type="body" idx="1"/>
          </p:nvPr>
        </p:nvSpPr>
        <p:spPr>
          <a:xfrm>
            <a:off x="1258888" y="4652963"/>
            <a:ext cx="7489825" cy="1512887"/>
          </a:xfrm>
          <a:noFill/>
        </p:spPr>
        <p:txBody>
          <a:bodyPr/>
          <a:lstStyle/>
          <a:p>
            <a:pPr indent="12700" eaLnBrk="1" hangingPunct="1">
              <a:lnSpc>
                <a:spcPct val="80000"/>
              </a:lnSpc>
              <a:buFontTx/>
              <a:buNone/>
            </a:pPr>
            <a:r>
              <a:rPr lang="de-DE" sz="2400" smtClean="0"/>
              <a:t>Invalpens/Alterspens Arb/Ang(t) =</a:t>
            </a:r>
          </a:p>
          <a:p>
            <a:pPr indent="12700" eaLnBrk="1" hangingPunct="1">
              <a:lnSpc>
                <a:spcPct val="80000"/>
              </a:lnSpc>
              <a:buFontTx/>
              <a:buNone/>
            </a:pPr>
            <a:endParaRPr lang="de-DE" sz="2400" smtClean="0"/>
          </a:p>
          <a:p>
            <a:pPr indent="12700" eaLnBrk="1" hangingPunct="1">
              <a:lnSpc>
                <a:spcPct val="80000"/>
              </a:lnSpc>
              <a:buFontTx/>
              <a:buNone/>
            </a:pPr>
            <a:r>
              <a:rPr lang="de-DE" sz="2400" smtClean="0"/>
              <a:t>Invalpens/Alterspens Arb/Ang(t-1) + </a:t>
            </a:r>
          </a:p>
          <a:p>
            <a:pPr indent="12700" eaLnBrk="1" hangingPunct="1">
              <a:lnSpc>
                <a:spcPct val="80000"/>
              </a:lnSpc>
              <a:buFontTx/>
              <a:buNone/>
            </a:pPr>
            <a:r>
              <a:rPr lang="de-DE" sz="2400" smtClean="0"/>
              <a:t>+ Zugg von Arb/Ang -Tote - Ausw</a:t>
            </a:r>
          </a:p>
        </p:txBody>
      </p:sp>
      <p:sp>
        <p:nvSpPr>
          <p:cNvPr id="139268" name="Rectangle 4"/>
          <p:cNvSpPr>
            <a:spLocks noChangeArrowheads="1"/>
          </p:cNvSpPr>
          <p:nvPr/>
        </p:nvSpPr>
        <p:spPr bwMode="auto">
          <a:xfrm>
            <a:off x="1152525" y="1196975"/>
            <a:ext cx="5003800" cy="503238"/>
          </a:xfrm>
          <a:prstGeom prst="rect">
            <a:avLst/>
          </a:prstGeom>
          <a:solidFill>
            <a:srgbClr val="FFFF00"/>
          </a:solidFill>
          <a:ln w="9525">
            <a:solidFill>
              <a:schemeClr val="tx1"/>
            </a:solidFill>
            <a:miter lim="800000"/>
            <a:headEnd/>
            <a:tailEnd/>
          </a:ln>
        </p:spPr>
        <p:txBody>
          <a:bodyPr wrap="none" anchor="ctr"/>
          <a:lstStyle/>
          <a:p>
            <a:pPr>
              <a:defRPr/>
            </a:pPr>
            <a:r>
              <a:rPr lang="de-DE" sz="2000">
                <a:latin typeface="+mn-lt"/>
              </a:rPr>
              <a:t>Invalpens/Alterspens Arb/Ang(t-1)</a:t>
            </a:r>
          </a:p>
        </p:txBody>
      </p:sp>
      <p:sp>
        <p:nvSpPr>
          <p:cNvPr id="139269" name="Rectangle 5"/>
          <p:cNvSpPr>
            <a:spLocks noChangeArrowheads="1"/>
          </p:cNvSpPr>
          <p:nvPr/>
        </p:nvSpPr>
        <p:spPr bwMode="auto">
          <a:xfrm>
            <a:off x="6157913" y="1700213"/>
            <a:ext cx="2554287" cy="503237"/>
          </a:xfrm>
          <a:prstGeom prst="rect">
            <a:avLst/>
          </a:prstGeom>
          <a:solidFill>
            <a:schemeClr val="accent1"/>
          </a:solidFill>
          <a:ln w="9525">
            <a:solidFill>
              <a:schemeClr val="tx1"/>
            </a:solidFill>
            <a:miter lim="800000"/>
            <a:headEnd/>
            <a:tailEnd/>
          </a:ln>
        </p:spPr>
        <p:txBody>
          <a:bodyPr wrap="none" anchor="ctr"/>
          <a:lstStyle/>
          <a:p>
            <a:pPr>
              <a:defRPr/>
            </a:pPr>
            <a:endParaRPr lang="es-ES_tradnl" sz="2000">
              <a:latin typeface="+mn-lt"/>
            </a:endParaRPr>
          </a:p>
        </p:txBody>
      </p:sp>
      <p:sp>
        <p:nvSpPr>
          <p:cNvPr id="139270" name="Rectangle 6"/>
          <p:cNvSpPr>
            <a:spLocks noChangeArrowheads="1"/>
          </p:cNvSpPr>
          <p:nvPr/>
        </p:nvSpPr>
        <p:spPr bwMode="auto">
          <a:xfrm>
            <a:off x="1116013" y="2717800"/>
            <a:ext cx="5649912" cy="503238"/>
          </a:xfrm>
          <a:prstGeom prst="rect">
            <a:avLst/>
          </a:prstGeom>
          <a:solidFill>
            <a:srgbClr val="FFFF00"/>
          </a:solidFill>
          <a:ln w="9525">
            <a:solidFill>
              <a:schemeClr val="tx1"/>
            </a:solidFill>
            <a:miter lim="800000"/>
            <a:headEnd/>
            <a:tailEnd/>
          </a:ln>
        </p:spPr>
        <p:txBody>
          <a:bodyPr wrap="none" anchor="ctr"/>
          <a:lstStyle/>
          <a:p>
            <a:pPr>
              <a:defRPr/>
            </a:pPr>
            <a:endParaRPr lang="es-ES_tradnl" sz="2000">
              <a:latin typeface="+mn-lt"/>
            </a:endParaRPr>
          </a:p>
        </p:txBody>
      </p:sp>
      <p:sp>
        <p:nvSpPr>
          <p:cNvPr id="139271" name="Rectangle 7"/>
          <p:cNvSpPr>
            <a:spLocks noChangeArrowheads="1"/>
          </p:cNvSpPr>
          <p:nvPr/>
        </p:nvSpPr>
        <p:spPr bwMode="auto">
          <a:xfrm>
            <a:off x="6759575" y="2205038"/>
            <a:ext cx="1954213" cy="503237"/>
          </a:xfrm>
          <a:prstGeom prst="rect">
            <a:avLst/>
          </a:prstGeom>
          <a:solidFill>
            <a:srgbClr val="FF6600"/>
          </a:solidFill>
          <a:ln w="9525">
            <a:solidFill>
              <a:schemeClr val="tx1"/>
            </a:solidFill>
            <a:miter lim="800000"/>
            <a:headEnd/>
            <a:tailEnd/>
          </a:ln>
        </p:spPr>
        <p:txBody>
          <a:bodyPr wrap="none" anchor="ctr"/>
          <a:lstStyle/>
          <a:p>
            <a:pPr>
              <a:defRPr/>
            </a:pPr>
            <a:r>
              <a:rPr lang="de-DE" sz="2000">
                <a:latin typeface="+mn-lt"/>
              </a:rPr>
              <a:t>- Tote</a:t>
            </a:r>
          </a:p>
        </p:txBody>
      </p:sp>
      <p:sp>
        <p:nvSpPr>
          <p:cNvPr id="139272" name="Line 8"/>
          <p:cNvSpPr>
            <a:spLocks noChangeShapeType="1"/>
          </p:cNvSpPr>
          <p:nvPr/>
        </p:nvSpPr>
        <p:spPr bwMode="auto">
          <a:xfrm>
            <a:off x="6156325" y="1196975"/>
            <a:ext cx="0" cy="1008063"/>
          </a:xfrm>
          <a:prstGeom prst="line">
            <a:avLst/>
          </a:prstGeom>
          <a:noFill/>
          <a:ln w="28575">
            <a:solidFill>
              <a:schemeClr val="tx1"/>
            </a:solidFill>
            <a:round/>
            <a:headEnd/>
            <a:tailEnd/>
          </a:ln>
        </p:spPr>
        <p:txBody>
          <a:bodyPr/>
          <a:lstStyle/>
          <a:p>
            <a:pPr>
              <a:defRPr/>
            </a:pPr>
            <a:endParaRPr lang="es-ES_tradnl" sz="2000">
              <a:latin typeface="+mn-lt"/>
            </a:endParaRPr>
          </a:p>
        </p:txBody>
      </p:sp>
      <p:sp>
        <p:nvSpPr>
          <p:cNvPr id="139273" name="Line 9"/>
          <p:cNvSpPr>
            <a:spLocks noChangeShapeType="1"/>
          </p:cNvSpPr>
          <p:nvPr/>
        </p:nvSpPr>
        <p:spPr bwMode="auto">
          <a:xfrm>
            <a:off x="6765925" y="2212975"/>
            <a:ext cx="1588" cy="1008063"/>
          </a:xfrm>
          <a:prstGeom prst="line">
            <a:avLst/>
          </a:prstGeom>
          <a:noFill/>
          <a:ln w="28575">
            <a:solidFill>
              <a:schemeClr val="tx1"/>
            </a:solidFill>
            <a:round/>
            <a:headEnd/>
            <a:tailEnd/>
          </a:ln>
        </p:spPr>
        <p:txBody>
          <a:bodyPr/>
          <a:lstStyle/>
          <a:p>
            <a:pPr>
              <a:defRPr/>
            </a:pPr>
            <a:endParaRPr lang="es-ES_tradnl" sz="2000">
              <a:latin typeface="+mn-lt"/>
            </a:endParaRPr>
          </a:p>
        </p:txBody>
      </p:sp>
      <p:sp>
        <p:nvSpPr>
          <p:cNvPr id="139274" name="Line 10"/>
          <p:cNvSpPr>
            <a:spLocks noChangeShapeType="1"/>
          </p:cNvSpPr>
          <p:nvPr/>
        </p:nvSpPr>
        <p:spPr bwMode="auto">
          <a:xfrm flipH="1">
            <a:off x="1116013" y="1052513"/>
            <a:ext cx="34925" cy="3097212"/>
          </a:xfrm>
          <a:prstGeom prst="line">
            <a:avLst/>
          </a:prstGeom>
          <a:noFill/>
          <a:ln w="28575">
            <a:solidFill>
              <a:schemeClr val="tx1"/>
            </a:solidFill>
            <a:round/>
            <a:headEnd/>
            <a:tailEnd type="triangle" w="lg" len="lg"/>
          </a:ln>
        </p:spPr>
        <p:txBody>
          <a:bodyPr/>
          <a:lstStyle/>
          <a:p>
            <a:pPr>
              <a:defRPr/>
            </a:pPr>
            <a:endParaRPr lang="es-ES_tradnl" sz="2000">
              <a:latin typeface="+mn-lt"/>
            </a:endParaRPr>
          </a:p>
        </p:txBody>
      </p:sp>
      <p:sp>
        <p:nvSpPr>
          <p:cNvPr id="139275" name="Rectangle 11"/>
          <p:cNvSpPr>
            <a:spLocks noChangeArrowheads="1"/>
          </p:cNvSpPr>
          <p:nvPr/>
        </p:nvSpPr>
        <p:spPr bwMode="auto">
          <a:xfrm>
            <a:off x="1150938" y="2717800"/>
            <a:ext cx="5329237" cy="503238"/>
          </a:xfrm>
          <a:prstGeom prst="rect">
            <a:avLst/>
          </a:prstGeom>
          <a:noFill/>
          <a:ln w="9525">
            <a:noFill/>
            <a:miter lim="800000"/>
            <a:headEnd/>
            <a:tailEnd/>
          </a:ln>
        </p:spPr>
        <p:txBody>
          <a:bodyPr wrap="none" anchor="ctr"/>
          <a:lstStyle/>
          <a:p>
            <a:pPr>
              <a:defRPr/>
            </a:pPr>
            <a:r>
              <a:rPr lang="de-DE" sz="2000">
                <a:latin typeface="+mn-lt"/>
              </a:rPr>
              <a:t>Invalpens/Alterspens Arb/Ang(t)</a:t>
            </a:r>
          </a:p>
        </p:txBody>
      </p:sp>
      <p:sp>
        <p:nvSpPr>
          <p:cNvPr id="139276" name="Text Box 12"/>
          <p:cNvSpPr txBox="1">
            <a:spLocks noChangeArrowheads="1"/>
          </p:cNvSpPr>
          <p:nvPr/>
        </p:nvSpPr>
        <p:spPr bwMode="auto">
          <a:xfrm>
            <a:off x="6227763" y="1773238"/>
            <a:ext cx="2447925" cy="400050"/>
          </a:xfrm>
          <a:prstGeom prst="rect">
            <a:avLst/>
          </a:prstGeom>
          <a:noFill/>
          <a:ln w="9525">
            <a:noFill/>
            <a:miter lim="800000"/>
            <a:headEnd/>
            <a:tailEnd/>
          </a:ln>
        </p:spPr>
        <p:txBody>
          <a:bodyPr>
            <a:spAutoFit/>
          </a:bodyPr>
          <a:lstStyle/>
          <a:p>
            <a:pPr>
              <a:spcBef>
                <a:spcPct val="50000"/>
              </a:spcBef>
              <a:defRPr/>
            </a:pPr>
            <a:r>
              <a:rPr lang="de-DE" sz="2000">
                <a:latin typeface="+mn-lt"/>
              </a:rPr>
              <a:t>+ Zugg von Arb/Ang</a:t>
            </a:r>
          </a:p>
        </p:txBody>
      </p:sp>
      <p:sp>
        <p:nvSpPr>
          <p:cNvPr id="139277" name="Text Box 13"/>
          <p:cNvSpPr txBox="1">
            <a:spLocks noChangeArrowheads="1"/>
          </p:cNvSpPr>
          <p:nvPr/>
        </p:nvSpPr>
        <p:spPr bwMode="auto">
          <a:xfrm>
            <a:off x="358775" y="1268413"/>
            <a:ext cx="792163" cy="400050"/>
          </a:xfrm>
          <a:prstGeom prst="rect">
            <a:avLst/>
          </a:prstGeom>
          <a:noFill/>
          <a:ln w="9525">
            <a:noFill/>
            <a:miter lim="800000"/>
            <a:headEnd/>
            <a:tailEnd/>
          </a:ln>
        </p:spPr>
        <p:txBody>
          <a:bodyPr>
            <a:spAutoFit/>
          </a:bodyPr>
          <a:lstStyle/>
          <a:p>
            <a:pPr>
              <a:spcBef>
                <a:spcPct val="50000"/>
              </a:spcBef>
              <a:defRPr/>
            </a:pPr>
            <a:r>
              <a:rPr lang="de-DE" sz="2000">
                <a:latin typeface="+mn-lt"/>
              </a:rPr>
              <a:t>t-1</a:t>
            </a:r>
          </a:p>
        </p:txBody>
      </p:sp>
      <p:sp>
        <p:nvSpPr>
          <p:cNvPr id="139278" name="Text Box 14"/>
          <p:cNvSpPr txBox="1">
            <a:spLocks noChangeArrowheads="1"/>
          </p:cNvSpPr>
          <p:nvPr/>
        </p:nvSpPr>
        <p:spPr bwMode="auto">
          <a:xfrm>
            <a:off x="468313" y="2824163"/>
            <a:ext cx="396875" cy="400050"/>
          </a:xfrm>
          <a:prstGeom prst="rect">
            <a:avLst/>
          </a:prstGeom>
          <a:noFill/>
          <a:ln w="9525">
            <a:noFill/>
            <a:miter lim="800000"/>
            <a:headEnd/>
            <a:tailEnd/>
          </a:ln>
        </p:spPr>
        <p:txBody>
          <a:bodyPr>
            <a:spAutoFit/>
          </a:bodyPr>
          <a:lstStyle/>
          <a:p>
            <a:pPr>
              <a:spcBef>
                <a:spcPct val="50000"/>
              </a:spcBef>
              <a:defRPr/>
            </a:pPr>
            <a:r>
              <a:rPr lang="de-DE" sz="2000">
                <a:latin typeface="+mn-lt"/>
              </a:rPr>
              <a:t>t</a:t>
            </a:r>
          </a:p>
        </p:txBody>
      </p:sp>
      <p:sp>
        <p:nvSpPr>
          <p:cNvPr id="139279" name="Line 15"/>
          <p:cNvSpPr>
            <a:spLocks noChangeShapeType="1"/>
          </p:cNvSpPr>
          <p:nvPr/>
        </p:nvSpPr>
        <p:spPr bwMode="auto">
          <a:xfrm>
            <a:off x="8712200" y="1700213"/>
            <a:ext cx="0" cy="1008062"/>
          </a:xfrm>
          <a:prstGeom prst="line">
            <a:avLst/>
          </a:prstGeom>
          <a:noFill/>
          <a:ln w="28575">
            <a:solidFill>
              <a:schemeClr val="tx1"/>
            </a:solidFill>
            <a:round/>
            <a:headEnd/>
            <a:tailEnd/>
          </a:ln>
        </p:spPr>
        <p:txBody>
          <a:bodyPr/>
          <a:lstStyle/>
          <a:p>
            <a:pPr>
              <a:defRPr/>
            </a:pPr>
            <a:endParaRPr lang="es-ES_tradnl" sz="2000">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528" y="171450"/>
            <a:ext cx="8568952" cy="1143000"/>
          </a:xfrm>
        </p:spPr>
        <p:txBody>
          <a:bodyPr/>
          <a:lstStyle/>
          <a:p>
            <a:pPr algn="l" eaLnBrk="1" hangingPunct="1"/>
            <a:r>
              <a:rPr lang="de-DE" sz="2800" i="1" kern="0" dirty="0" smtClean="0">
                <a:solidFill>
                  <a:schemeClr val="accent2"/>
                </a:solidFill>
              </a:rPr>
              <a:t>Grundlegende mathematische Beziehungen in Simulationsmodellen</a:t>
            </a:r>
          </a:p>
        </p:txBody>
      </p:sp>
      <p:sp>
        <p:nvSpPr>
          <p:cNvPr id="16387" name="Rectangle 3"/>
          <p:cNvSpPr>
            <a:spLocks noGrp="1" noChangeArrowheads="1"/>
          </p:cNvSpPr>
          <p:nvPr>
            <p:ph type="body" idx="1"/>
          </p:nvPr>
        </p:nvSpPr>
        <p:spPr>
          <a:xfrm>
            <a:off x="700088" y="1285875"/>
            <a:ext cx="7272337" cy="4314825"/>
          </a:xfrm>
        </p:spPr>
        <p:txBody>
          <a:bodyPr/>
          <a:lstStyle/>
          <a:p>
            <a:pPr eaLnBrk="1" hangingPunct="1">
              <a:buFontTx/>
              <a:buNone/>
            </a:pPr>
            <a:r>
              <a:rPr lang="de-DE" sz="2800" dirty="0" smtClean="0"/>
              <a:t>Streng deterministische Beziehungen</a:t>
            </a:r>
          </a:p>
          <a:p>
            <a:pPr eaLnBrk="1" hangingPunct="1">
              <a:buFontTx/>
              <a:buNone/>
            </a:pPr>
            <a:r>
              <a:rPr lang="de-DE" sz="1800" dirty="0" smtClean="0"/>
              <a:t>(inspiriert durch Rainer Thiel)</a:t>
            </a:r>
          </a:p>
          <a:p>
            <a:pPr lvl="1" eaLnBrk="1" hangingPunct="1"/>
            <a:r>
              <a:rPr lang="de-DE" sz="2400" dirty="0" err="1" smtClean="0"/>
              <a:t>Definitionsgleichungen</a:t>
            </a:r>
            <a:endParaRPr lang="de-DE" sz="2400" dirty="0" smtClean="0"/>
          </a:p>
          <a:p>
            <a:pPr lvl="1" eaLnBrk="1" hangingPunct="1"/>
            <a:r>
              <a:rPr lang="de-DE" sz="2400" dirty="0" smtClean="0"/>
              <a:t>Statische </a:t>
            </a:r>
            <a:r>
              <a:rPr lang="de-DE" sz="2400" dirty="0" smtClean="0"/>
              <a:t>Bilanzgleichungen</a:t>
            </a:r>
          </a:p>
          <a:p>
            <a:pPr lvl="1" eaLnBrk="1" hangingPunct="1"/>
            <a:r>
              <a:rPr lang="de-DE" sz="2400" dirty="0" smtClean="0"/>
              <a:t>Dynamische </a:t>
            </a:r>
            <a:r>
              <a:rPr lang="de-DE" sz="2400" dirty="0" smtClean="0"/>
              <a:t>Bilanzgleichungen</a:t>
            </a:r>
          </a:p>
          <a:p>
            <a:pPr lvl="1"/>
            <a:r>
              <a:rPr lang="de-DE" sz="2400" dirty="0" smtClean="0"/>
              <a:t>Verhaltensgleichungen</a:t>
            </a:r>
            <a:endParaRPr lang="de-DE" sz="2400" dirty="0" smtClean="0"/>
          </a:p>
          <a:p>
            <a:pPr eaLnBrk="1" hangingPunct="1">
              <a:buFontTx/>
              <a:buNone/>
            </a:pPr>
            <a:r>
              <a:rPr lang="de-DE" sz="2800" dirty="0" smtClean="0"/>
              <a:t>Stochastische Beziehungen</a:t>
            </a:r>
          </a:p>
          <a:p>
            <a:pPr eaLnBrk="1" hangingPunct="1">
              <a:buFontTx/>
              <a:buNone/>
            </a:pPr>
            <a:r>
              <a:rPr lang="de-DE" sz="1800" dirty="0" smtClean="0"/>
              <a:t>(inspiriert durch Herbert </a:t>
            </a:r>
            <a:r>
              <a:rPr lang="de-DE" sz="1800" dirty="0" err="1" smtClean="0"/>
              <a:t>Hörz</a:t>
            </a:r>
            <a:r>
              <a:rPr lang="de-DE" sz="1800" dirty="0" smtClean="0"/>
              <a:t>)</a:t>
            </a:r>
          </a:p>
          <a:p>
            <a:pPr lvl="1" eaLnBrk="1" hangingPunct="1"/>
            <a:r>
              <a:rPr lang="de-DE" sz="2400" dirty="0" smtClean="0"/>
              <a:t>Zufall als Fehler/Rest</a:t>
            </a:r>
          </a:p>
          <a:p>
            <a:pPr lvl="1" eaLnBrk="1" hangingPunct="1"/>
            <a:r>
              <a:rPr lang="de-DE" sz="2400" dirty="0" smtClean="0"/>
              <a:t>Zufall wesentlich, aber konstant</a:t>
            </a:r>
          </a:p>
          <a:p>
            <a:pPr lvl="1" eaLnBrk="1" hangingPunct="1"/>
            <a:r>
              <a:rPr lang="de-DE" sz="2400" dirty="0" smtClean="0"/>
              <a:t>Zufall wesentlich, aber veränderlich</a:t>
            </a:r>
          </a:p>
          <a:p>
            <a:pPr eaLnBrk="1" hangingPunct="1"/>
            <a:endParaRPr lang="de-DE" sz="2800"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52475" y="0"/>
            <a:ext cx="7772400" cy="1143000"/>
          </a:xfrm>
          <a:noFill/>
        </p:spPr>
        <p:txBody>
          <a:bodyPr/>
          <a:lstStyle/>
          <a:p>
            <a:pPr eaLnBrk="1" hangingPunct="1"/>
            <a:r>
              <a:rPr lang="de-DE" smtClean="0"/>
              <a:t>Pensionsrechner</a:t>
            </a:r>
          </a:p>
        </p:txBody>
      </p:sp>
      <p:sp>
        <p:nvSpPr>
          <p:cNvPr id="52227" name="Rectangle 3"/>
          <p:cNvSpPr>
            <a:spLocks noGrp="1" noChangeArrowheads="1"/>
          </p:cNvSpPr>
          <p:nvPr>
            <p:ph type="body" idx="1"/>
          </p:nvPr>
        </p:nvSpPr>
        <p:spPr>
          <a:xfrm>
            <a:off x="619125" y="1257300"/>
            <a:ext cx="7772400" cy="4114800"/>
          </a:xfrm>
          <a:noFill/>
        </p:spPr>
        <p:txBody>
          <a:bodyPr/>
          <a:lstStyle/>
          <a:p>
            <a:pPr eaLnBrk="1" hangingPunct="1"/>
            <a:r>
              <a:rPr lang="de-DE" sz="2800" smtClean="0"/>
              <a:t>Der Pensionsrechner wird mit folgenden Parametern aufgerufen</a:t>
            </a:r>
          </a:p>
          <a:p>
            <a:pPr lvl="1" eaLnBrk="1" hangingPunct="1"/>
            <a:r>
              <a:rPr lang="de-DE" sz="2400" smtClean="0"/>
              <a:t>Geburtsdatum</a:t>
            </a:r>
          </a:p>
          <a:p>
            <a:pPr lvl="1" eaLnBrk="1" hangingPunct="1"/>
            <a:r>
              <a:rPr lang="de-DE" sz="2400" smtClean="0"/>
              <a:t>Geschlecht</a:t>
            </a:r>
          </a:p>
          <a:p>
            <a:pPr lvl="1" eaLnBrk="1" hangingPunct="1"/>
            <a:r>
              <a:rPr lang="de-DE" sz="2400" smtClean="0"/>
              <a:t>Stichtag</a:t>
            </a:r>
          </a:p>
          <a:p>
            <a:pPr lvl="1" eaLnBrk="1" hangingPunct="1"/>
            <a:r>
              <a:rPr lang="de-DE" sz="2400" smtClean="0"/>
              <a:t>Einkommensvektor</a:t>
            </a:r>
          </a:p>
          <a:p>
            <a:pPr lvl="2" eaLnBrk="1" hangingPunct="1"/>
            <a:r>
              <a:rPr lang="de-DE" sz="2000" smtClean="0"/>
              <a:t>Einkommen seit Beginn Erwerbstätigkeit bis zum Stichtag</a:t>
            </a:r>
          </a:p>
          <a:p>
            <a:pPr lvl="1" eaLnBrk="1" hangingPunct="1"/>
            <a:r>
              <a:rPr lang="de-DE" sz="2400" smtClean="0"/>
              <a:t>Vektor der Beitragsmonate</a:t>
            </a:r>
          </a:p>
          <a:p>
            <a:pPr lvl="1" eaLnBrk="1" hangingPunct="1"/>
            <a:r>
              <a:rPr lang="de-DE" sz="2400" smtClean="0"/>
              <a:t>Vektor der Ersatzmonate</a:t>
            </a:r>
          </a:p>
          <a:p>
            <a:pPr lvl="1" eaLnBrk="1" hangingPunct="1"/>
            <a:r>
              <a:rPr lang="de-DE" sz="2400" smtClean="0"/>
              <a:t>Invalidität eingetreten (ja/nein)</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00075" y="0"/>
            <a:ext cx="7772400" cy="1143000"/>
          </a:xfrm>
          <a:noFill/>
        </p:spPr>
        <p:txBody>
          <a:bodyPr/>
          <a:lstStyle/>
          <a:p>
            <a:pPr eaLnBrk="1" hangingPunct="1"/>
            <a:r>
              <a:rPr lang="de-DE" smtClean="0"/>
              <a:t>Pensionsrechner</a:t>
            </a:r>
          </a:p>
        </p:txBody>
      </p:sp>
      <p:sp>
        <p:nvSpPr>
          <p:cNvPr id="53251" name="Rectangle 3"/>
          <p:cNvSpPr>
            <a:spLocks noGrp="1" noChangeArrowheads="1"/>
          </p:cNvSpPr>
          <p:nvPr>
            <p:ph type="body" idx="1"/>
          </p:nvPr>
        </p:nvSpPr>
        <p:spPr>
          <a:xfrm>
            <a:off x="714375" y="1295400"/>
            <a:ext cx="7772400" cy="4114800"/>
          </a:xfrm>
          <a:noFill/>
        </p:spPr>
        <p:txBody>
          <a:bodyPr/>
          <a:lstStyle/>
          <a:p>
            <a:pPr eaLnBrk="1" hangingPunct="1"/>
            <a:r>
              <a:rPr lang="de-DE" smtClean="0"/>
              <a:t>Der Pensionsrechner liefert</a:t>
            </a:r>
          </a:p>
          <a:p>
            <a:pPr lvl="1" eaLnBrk="1" hangingPunct="1"/>
            <a:r>
              <a:rPr lang="de-DE" smtClean="0"/>
              <a:t>die Pensionshöhe,</a:t>
            </a:r>
          </a:p>
          <a:p>
            <a:pPr lvl="2" eaLnBrk="1" hangingPunct="1"/>
            <a:r>
              <a:rPr lang="de-DE" smtClean="0"/>
              <a:t>Wenn eine Person mit Geburtsdatum, Geschlecht, Einkommensvektor, Beitrags- und Ersatzzeiten (laut Parametern) – zum Stichtag – in Pension geht (bzw. gehen möchte)</a:t>
            </a:r>
          </a:p>
          <a:p>
            <a:pPr lvl="2" eaLnBrk="1" hangingPunct="1"/>
            <a:r>
              <a:rPr lang="de-DE" smtClean="0"/>
              <a:t>Sind zum Stichtag die Voraussetzungen für eine Pension nicht erfüllt, liefert der Pensionsrechner eine Fehlerbedingung</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14375" y="0"/>
            <a:ext cx="7772400" cy="1143000"/>
          </a:xfrm>
          <a:noFill/>
        </p:spPr>
        <p:txBody>
          <a:bodyPr/>
          <a:lstStyle/>
          <a:p>
            <a:pPr eaLnBrk="1" hangingPunct="1"/>
            <a:r>
              <a:rPr lang="de-DE" sz="3200" smtClean="0"/>
              <a:t>Verrentung des Pensionskapitals</a:t>
            </a:r>
          </a:p>
        </p:txBody>
      </p:sp>
      <p:sp>
        <p:nvSpPr>
          <p:cNvPr id="54275" name="Rectangle 3"/>
          <p:cNvSpPr>
            <a:spLocks noGrp="1" noChangeArrowheads="1"/>
          </p:cNvSpPr>
          <p:nvPr>
            <p:ph type="body" idx="1"/>
          </p:nvPr>
        </p:nvSpPr>
        <p:spPr>
          <a:xfrm>
            <a:off x="638175" y="1238250"/>
            <a:ext cx="7772400" cy="4114800"/>
          </a:xfrm>
          <a:noFill/>
        </p:spPr>
        <p:txBody>
          <a:bodyPr/>
          <a:lstStyle/>
          <a:p>
            <a:pPr eaLnBrk="1" hangingPunct="1">
              <a:lnSpc>
                <a:spcPct val="90000"/>
              </a:lnSpc>
            </a:pPr>
            <a:r>
              <a:rPr lang="de-DE" smtClean="0"/>
              <a:t>Das Modell sieht derzeit eine Verrentung des Pensionskapitals wie folgt vor:</a:t>
            </a:r>
          </a:p>
          <a:p>
            <a:pPr lvl="1" eaLnBrk="1" hangingPunct="1">
              <a:lnSpc>
                <a:spcPct val="90000"/>
              </a:lnSpc>
            </a:pPr>
            <a:r>
              <a:rPr lang="de-DE" smtClean="0"/>
              <a:t>Rechnungszins 3,75% p.a.</a:t>
            </a:r>
          </a:p>
          <a:p>
            <a:pPr lvl="1" eaLnBrk="1" hangingPunct="1">
              <a:lnSpc>
                <a:spcPct val="90000"/>
              </a:lnSpc>
            </a:pPr>
            <a:r>
              <a:rPr lang="de-DE" smtClean="0"/>
              <a:t>Pensionssteigerung 2,00% p.a.</a:t>
            </a:r>
          </a:p>
          <a:p>
            <a:pPr lvl="1" eaLnBrk="1" hangingPunct="1">
              <a:lnSpc>
                <a:spcPct val="90000"/>
              </a:lnSpc>
            </a:pPr>
            <a:r>
              <a:rPr lang="de-DE" smtClean="0"/>
              <a:t>Sterbetafel ÖSTZ 2000/2002</a:t>
            </a:r>
          </a:p>
          <a:p>
            <a:pPr lvl="1" eaLnBrk="1" hangingPunct="1">
              <a:lnSpc>
                <a:spcPct val="90000"/>
              </a:lnSpc>
            </a:pPr>
            <a:r>
              <a:rPr lang="de-DE" smtClean="0"/>
              <a:t>Unterjährige Zahlungsweise</a:t>
            </a:r>
          </a:p>
          <a:p>
            <a:pPr eaLnBrk="1" hangingPunct="1">
              <a:lnSpc>
                <a:spcPct val="90000"/>
              </a:lnSpc>
            </a:pPr>
            <a:r>
              <a:rPr lang="de-DE" smtClean="0"/>
              <a:t>Kosten für Abschluss und Verwaltung wurden im Rahmen der Ansparphase in Abzug gebracht</a:t>
            </a:r>
          </a:p>
          <a:p>
            <a:pPr lvl="1" eaLnBrk="1" hangingPunct="1">
              <a:lnSpc>
                <a:spcPct val="90000"/>
              </a:lnSpc>
            </a:pPr>
            <a:endParaRPr lang="de-DE"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04850" y="0"/>
            <a:ext cx="7772400" cy="933450"/>
          </a:xfrm>
          <a:noFill/>
        </p:spPr>
        <p:txBody>
          <a:bodyPr/>
          <a:lstStyle/>
          <a:p>
            <a:pPr eaLnBrk="1" hangingPunct="1"/>
            <a:r>
              <a:rPr lang="de-AT" sz="3200" smtClean="0"/>
              <a:t>Bisherige Ergebnisse/Erkenntnisse</a:t>
            </a:r>
            <a:endParaRPr lang="de-DE" sz="3200" smtClean="0"/>
          </a:p>
        </p:txBody>
      </p:sp>
      <p:sp>
        <p:nvSpPr>
          <p:cNvPr id="55299" name="Rectangle 3"/>
          <p:cNvSpPr>
            <a:spLocks noGrp="1" noChangeArrowheads="1"/>
          </p:cNvSpPr>
          <p:nvPr>
            <p:ph type="body" idx="1"/>
          </p:nvPr>
        </p:nvSpPr>
        <p:spPr>
          <a:xfrm>
            <a:off x="476250" y="990600"/>
            <a:ext cx="8439150" cy="4983163"/>
          </a:xfrm>
          <a:noFill/>
        </p:spPr>
        <p:txBody>
          <a:bodyPr/>
          <a:lstStyle/>
          <a:p>
            <a:pPr marL="609600" indent="-609600" eaLnBrk="1" hangingPunct="1"/>
            <a:r>
              <a:rPr lang="de-AT" sz="2800" smtClean="0"/>
              <a:t>Simulationen (in bestimmter Tiefe)</a:t>
            </a:r>
            <a:r>
              <a:rPr lang="de-DE" sz="2800" smtClean="0"/>
              <a:t> </a:t>
            </a:r>
            <a:r>
              <a:rPr lang="de-AT" sz="2800" smtClean="0"/>
              <a:t>berechenbar</a:t>
            </a:r>
            <a:endParaRPr lang="de-DE" sz="2800" smtClean="0"/>
          </a:p>
          <a:p>
            <a:pPr marL="609600" indent="-609600" eaLnBrk="1" hangingPunct="1"/>
            <a:r>
              <a:rPr lang="de-AT" sz="2800" smtClean="0"/>
              <a:t>Unter gegebenen Annahmen positiver „Haushalt“ der PV bis etwa 2033</a:t>
            </a:r>
          </a:p>
          <a:p>
            <a:pPr marL="609600" indent="-609600" eaLnBrk="1" hangingPunct="1"/>
            <a:r>
              <a:rPr lang="de-AT" sz="2800" smtClean="0"/>
              <a:t>Effekte der „Nachhaltigkeitsfaktoren“ können simuliert werden</a:t>
            </a:r>
            <a:r>
              <a:rPr lang="de-DE" sz="2800" smtClean="0"/>
              <a:t> </a:t>
            </a:r>
          </a:p>
          <a:p>
            <a:pPr marL="609600" indent="-609600" eaLnBrk="1" hangingPunct="1"/>
            <a:r>
              <a:rPr lang="de-AT" sz="2800" smtClean="0"/>
              <a:t>Umlagefinanzierte und kapitalfinanzierte Pension für einzelnen Pensionsempfänger/in und im Aggregat darstellbar</a:t>
            </a:r>
            <a:r>
              <a:rPr lang="de-DE" sz="2800" smtClean="0"/>
              <a:t> </a:t>
            </a:r>
          </a:p>
          <a:p>
            <a:pPr marL="609600" indent="-609600" eaLnBrk="1" hangingPunct="1"/>
            <a:r>
              <a:rPr lang="de-AT" sz="2800" smtClean="0"/>
              <a:t>„Typische“ und nicht-„typische“ Verläufe können aus dem Modell ermittelt werden</a:t>
            </a:r>
            <a:r>
              <a:rPr lang="de-DE" sz="2800" smtClean="0"/>
              <a:t> </a:t>
            </a:r>
          </a:p>
          <a:p>
            <a:pPr marL="609600" indent="-609600" eaLnBrk="1" hangingPunct="1"/>
            <a:endParaRPr lang="de-DE" sz="280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p:txBody>
          <a:bodyPr/>
          <a:lstStyle/>
          <a:p>
            <a:pPr eaLnBrk="1" hangingPunct="1"/>
            <a:endParaRPr lang="es-ES_tradnl" smtClean="0"/>
          </a:p>
        </p:txBody>
      </p:sp>
      <p:pic>
        <p:nvPicPr>
          <p:cNvPr id="56323" name="Picture 3"/>
          <p:cNvPicPr>
            <a:picLocks noChangeAspect="1" noChangeArrowheads="1"/>
          </p:cNvPicPr>
          <p:nvPr/>
        </p:nvPicPr>
        <p:blipFill>
          <a:blip r:embed="rId2" cstate="print"/>
          <a:srcRect/>
          <a:stretch>
            <a:fillRect/>
          </a:stretch>
        </p:blipFill>
        <p:spPr bwMode="auto">
          <a:xfrm>
            <a:off x="0" y="849313"/>
            <a:ext cx="9144000" cy="5984875"/>
          </a:xfrm>
          <a:prstGeom prst="rect">
            <a:avLst/>
          </a:prstGeom>
          <a:noFill/>
          <a:ln w="9525">
            <a:noFill/>
            <a:miter lim="800000"/>
            <a:headEnd/>
            <a:tailEnd/>
          </a:ln>
        </p:spPr>
      </p:pic>
      <p:sp>
        <p:nvSpPr>
          <p:cNvPr id="144388" name="Text Box 4"/>
          <p:cNvSpPr txBox="1">
            <a:spLocks noChangeArrowheads="1"/>
          </p:cNvSpPr>
          <p:nvPr/>
        </p:nvSpPr>
        <p:spPr bwMode="auto">
          <a:xfrm>
            <a:off x="209550" y="123825"/>
            <a:ext cx="8791575" cy="579438"/>
          </a:xfrm>
          <a:prstGeom prst="rect">
            <a:avLst/>
          </a:prstGeom>
          <a:noFill/>
          <a:ln w="9525">
            <a:noFill/>
            <a:miter lim="800000"/>
            <a:headEnd/>
            <a:tailEnd/>
          </a:ln>
        </p:spPr>
        <p:txBody>
          <a:bodyPr>
            <a:spAutoFit/>
          </a:bodyPr>
          <a:lstStyle/>
          <a:p>
            <a:pPr>
              <a:spcBef>
                <a:spcPct val="50000"/>
              </a:spcBef>
              <a:defRPr/>
            </a:pPr>
            <a:r>
              <a:rPr lang="de-DE" sz="3200">
                <a:latin typeface="+mn-lt"/>
              </a:rPr>
              <a:t>Modellergebnisse:   Überblicksdiagramme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79388"/>
            <a:ext cx="8258175" cy="1352550"/>
          </a:xfrm>
          <a:noFill/>
        </p:spPr>
        <p:txBody>
          <a:bodyPr/>
          <a:lstStyle/>
          <a:p>
            <a:pPr eaLnBrk="1" hangingPunct="1"/>
            <a:r>
              <a:rPr lang="de-DE" sz="2000" smtClean="0"/>
              <a:t>Bevölkerung und ASVG-Versicherte nach Ein-Jahres-Altersklassen</a:t>
            </a:r>
            <a:br>
              <a:rPr lang="de-DE" sz="2000" smtClean="0"/>
            </a:br>
            <a:r>
              <a:rPr lang="de-DE" sz="2000" smtClean="0"/>
              <a:t> </a:t>
            </a:r>
            <a:br>
              <a:rPr lang="de-DE" sz="2000" smtClean="0"/>
            </a:br>
            <a:r>
              <a:rPr lang="de-DE" sz="2000" smtClean="0"/>
              <a:t>2003                                                     2050</a:t>
            </a:r>
            <a:br>
              <a:rPr lang="de-DE" sz="2000" smtClean="0"/>
            </a:br>
            <a:r>
              <a:rPr lang="de-DE" sz="2000" smtClean="0"/>
              <a:t>männlich    weiblich                             männlich      weiblich</a:t>
            </a:r>
          </a:p>
        </p:txBody>
      </p:sp>
      <p:pic>
        <p:nvPicPr>
          <p:cNvPr id="57347" name="Picture 3"/>
          <p:cNvPicPr>
            <a:picLocks noChangeAspect="1" noChangeArrowheads="1"/>
          </p:cNvPicPr>
          <p:nvPr/>
        </p:nvPicPr>
        <p:blipFill>
          <a:blip r:embed="rId2" cstate="print"/>
          <a:srcRect/>
          <a:stretch>
            <a:fillRect/>
          </a:stretch>
        </p:blipFill>
        <p:spPr bwMode="auto">
          <a:xfrm>
            <a:off x="4610100" y="1676400"/>
            <a:ext cx="4533900" cy="5181600"/>
          </a:xfrm>
          <a:prstGeom prst="rect">
            <a:avLst/>
          </a:prstGeom>
          <a:noFill/>
          <a:ln w="9525">
            <a:noFill/>
            <a:miter lim="800000"/>
            <a:headEnd/>
            <a:tailEnd/>
          </a:ln>
        </p:spPr>
      </p:pic>
      <p:pic>
        <p:nvPicPr>
          <p:cNvPr id="57348" name="Picture 4"/>
          <p:cNvPicPr>
            <a:picLocks noChangeAspect="1" noChangeArrowheads="1"/>
          </p:cNvPicPr>
          <p:nvPr/>
        </p:nvPicPr>
        <p:blipFill>
          <a:blip r:embed="rId3" cstate="print"/>
          <a:srcRect/>
          <a:stretch>
            <a:fillRect/>
          </a:stretch>
        </p:blipFill>
        <p:spPr bwMode="auto">
          <a:xfrm>
            <a:off x="266700" y="1638300"/>
            <a:ext cx="4572000" cy="520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0" y="0"/>
            <a:ext cx="3524250" cy="2247900"/>
          </a:xfrm>
          <a:prstGeom prst="rect">
            <a:avLst/>
          </a:prstGeom>
          <a:noFill/>
          <a:ln w="9525">
            <a:noFill/>
            <a:miter lim="800000"/>
            <a:headEnd/>
            <a:tailEnd/>
          </a:ln>
        </p:spPr>
      </p:pic>
      <p:pic>
        <p:nvPicPr>
          <p:cNvPr id="58371" name="Picture 3"/>
          <p:cNvPicPr>
            <a:picLocks noChangeAspect="1" noChangeArrowheads="1"/>
          </p:cNvPicPr>
          <p:nvPr/>
        </p:nvPicPr>
        <p:blipFill>
          <a:blip r:embed="rId3" cstate="print"/>
          <a:srcRect/>
          <a:stretch>
            <a:fillRect/>
          </a:stretch>
        </p:blipFill>
        <p:spPr bwMode="auto">
          <a:xfrm>
            <a:off x="5972175" y="3429000"/>
            <a:ext cx="3171825" cy="3419475"/>
          </a:xfrm>
          <a:prstGeom prst="rect">
            <a:avLst/>
          </a:prstGeom>
          <a:noFill/>
          <a:ln w="9525">
            <a:noFill/>
            <a:miter lim="800000"/>
            <a:headEnd/>
            <a:tailEnd/>
          </a:ln>
        </p:spPr>
      </p:pic>
      <p:sp>
        <p:nvSpPr>
          <p:cNvPr id="58372" name="Text Box 4"/>
          <p:cNvSpPr txBox="1">
            <a:spLocks noChangeArrowheads="1"/>
          </p:cNvSpPr>
          <p:nvPr/>
        </p:nvSpPr>
        <p:spPr bwMode="auto">
          <a:xfrm>
            <a:off x="1076325" y="271463"/>
            <a:ext cx="6153150" cy="519112"/>
          </a:xfrm>
          <a:prstGeom prst="rect">
            <a:avLst/>
          </a:prstGeom>
          <a:noFill/>
          <a:ln w="9525">
            <a:noFill/>
            <a:miter lim="800000"/>
            <a:headEnd/>
            <a:tailEnd/>
          </a:ln>
        </p:spPr>
        <p:txBody>
          <a:bodyPr>
            <a:spAutoFit/>
          </a:bodyPr>
          <a:lstStyle/>
          <a:p>
            <a:pPr algn="r">
              <a:spcBef>
                <a:spcPct val="50000"/>
              </a:spcBef>
            </a:pPr>
            <a:r>
              <a:rPr lang="de-DE" sz="2800"/>
              <a:t>Lebensläufe, Lebensläufe</a:t>
            </a:r>
          </a:p>
        </p:txBody>
      </p:sp>
      <p:pic>
        <p:nvPicPr>
          <p:cNvPr id="58373" name="Picture 5"/>
          <p:cNvPicPr>
            <a:picLocks noChangeAspect="1" noChangeArrowheads="1"/>
          </p:cNvPicPr>
          <p:nvPr/>
        </p:nvPicPr>
        <p:blipFill>
          <a:blip r:embed="rId4" cstate="print"/>
          <a:srcRect/>
          <a:stretch>
            <a:fillRect/>
          </a:stretch>
        </p:blipFill>
        <p:spPr bwMode="auto">
          <a:xfrm>
            <a:off x="6034088" y="2605088"/>
            <a:ext cx="3095625" cy="638175"/>
          </a:xfrm>
          <a:prstGeom prst="rect">
            <a:avLst/>
          </a:prstGeom>
          <a:noFill/>
          <a:ln w="9525">
            <a:noFill/>
            <a:miter lim="800000"/>
            <a:headEnd/>
            <a:tailEnd/>
          </a:ln>
        </p:spPr>
      </p:pic>
      <p:pic>
        <p:nvPicPr>
          <p:cNvPr id="58374" name="Picture 6"/>
          <p:cNvPicPr>
            <a:picLocks noChangeAspect="1" noChangeArrowheads="1"/>
          </p:cNvPicPr>
          <p:nvPr/>
        </p:nvPicPr>
        <p:blipFill>
          <a:blip r:embed="rId5" cstate="print"/>
          <a:srcRect/>
          <a:stretch>
            <a:fillRect/>
          </a:stretch>
        </p:blipFill>
        <p:spPr bwMode="auto">
          <a:xfrm>
            <a:off x="6086475" y="2062163"/>
            <a:ext cx="1333500" cy="695325"/>
          </a:xfrm>
          <a:prstGeom prst="rect">
            <a:avLst/>
          </a:prstGeom>
          <a:noFill/>
          <a:ln w="9525">
            <a:noFill/>
            <a:miter lim="800000"/>
            <a:headEnd/>
            <a:tailEnd/>
          </a:ln>
        </p:spPr>
      </p:pic>
      <p:pic>
        <p:nvPicPr>
          <p:cNvPr id="58375" name="Picture 7"/>
          <p:cNvPicPr>
            <a:picLocks noChangeAspect="1" noChangeArrowheads="1"/>
          </p:cNvPicPr>
          <p:nvPr/>
        </p:nvPicPr>
        <p:blipFill>
          <a:blip r:embed="rId6" cstate="print"/>
          <a:srcRect/>
          <a:stretch>
            <a:fillRect/>
          </a:stretch>
        </p:blipFill>
        <p:spPr bwMode="auto">
          <a:xfrm>
            <a:off x="200025" y="4391025"/>
            <a:ext cx="3124200" cy="2247900"/>
          </a:xfrm>
          <a:prstGeom prst="rect">
            <a:avLst/>
          </a:prstGeom>
          <a:noFill/>
          <a:ln w="9525">
            <a:noFill/>
            <a:miter lim="800000"/>
            <a:headEnd/>
            <a:tailEnd/>
          </a:ln>
        </p:spPr>
      </p:pic>
      <p:pic>
        <p:nvPicPr>
          <p:cNvPr id="58376" name="Picture 8"/>
          <p:cNvPicPr>
            <a:picLocks noChangeAspect="1" noChangeArrowheads="1"/>
          </p:cNvPicPr>
          <p:nvPr/>
        </p:nvPicPr>
        <p:blipFill>
          <a:blip r:embed="rId7" cstate="print"/>
          <a:srcRect/>
          <a:stretch>
            <a:fillRect/>
          </a:stretch>
        </p:blipFill>
        <p:spPr bwMode="auto">
          <a:xfrm>
            <a:off x="142875" y="1978025"/>
            <a:ext cx="3152775" cy="3086100"/>
          </a:xfrm>
          <a:prstGeom prst="rect">
            <a:avLst/>
          </a:prstGeom>
          <a:noFill/>
          <a:ln w="9525">
            <a:noFill/>
            <a:miter lim="800000"/>
            <a:headEnd/>
            <a:tailEnd/>
          </a:ln>
        </p:spPr>
      </p:pic>
      <p:pic>
        <p:nvPicPr>
          <p:cNvPr id="58377" name="Picture 9"/>
          <p:cNvPicPr>
            <a:picLocks noChangeAspect="1" noChangeArrowheads="1"/>
          </p:cNvPicPr>
          <p:nvPr/>
        </p:nvPicPr>
        <p:blipFill>
          <a:blip r:embed="rId8" cstate="print"/>
          <a:srcRect/>
          <a:stretch>
            <a:fillRect/>
          </a:stretch>
        </p:blipFill>
        <p:spPr bwMode="auto">
          <a:xfrm>
            <a:off x="266700" y="5014913"/>
            <a:ext cx="1219200" cy="695325"/>
          </a:xfrm>
          <a:prstGeom prst="rect">
            <a:avLst/>
          </a:prstGeom>
          <a:noFill/>
          <a:ln w="9525">
            <a:noFill/>
            <a:miter lim="800000"/>
            <a:headEnd/>
            <a:tailEnd/>
          </a:ln>
        </p:spPr>
      </p:pic>
      <p:pic>
        <p:nvPicPr>
          <p:cNvPr id="58378" name="Picture 10"/>
          <p:cNvPicPr>
            <a:picLocks noChangeAspect="1" noChangeArrowheads="1"/>
          </p:cNvPicPr>
          <p:nvPr/>
        </p:nvPicPr>
        <p:blipFill>
          <a:blip r:embed="rId9" cstate="print"/>
          <a:srcRect/>
          <a:stretch>
            <a:fillRect/>
          </a:stretch>
        </p:blipFill>
        <p:spPr bwMode="auto">
          <a:xfrm>
            <a:off x="6038850" y="1266825"/>
            <a:ext cx="3057525" cy="819150"/>
          </a:xfrm>
          <a:prstGeom prst="rect">
            <a:avLst/>
          </a:prstGeom>
          <a:noFill/>
          <a:ln w="9525">
            <a:noFill/>
            <a:miter lim="800000"/>
            <a:headEnd/>
            <a:tailEnd/>
          </a:ln>
        </p:spPr>
      </p:pic>
      <p:pic>
        <p:nvPicPr>
          <p:cNvPr id="58379" name="Picture 11"/>
          <p:cNvPicPr>
            <a:picLocks noChangeAspect="1" noChangeArrowheads="1"/>
          </p:cNvPicPr>
          <p:nvPr/>
        </p:nvPicPr>
        <p:blipFill>
          <a:blip r:embed="rId10" cstate="print"/>
          <a:srcRect/>
          <a:stretch>
            <a:fillRect/>
          </a:stretch>
        </p:blipFill>
        <p:spPr bwMode="auto">
          <a:xfrm>
            <a:off x="7386638" y="604838"/>
            <a:ext cx="1323975" cy="714375"/>
          </a:xfrm>
          <a:prstGeom prst="rect">
            <a:avLst/>
          </a:prstGeom>
          <a:noFill/>
          <a:ln w="9525">
            <a:noFill/>
            <a:miter lim="800000"/>
            <a:headEnd/>
            <a:tailEnd/>
          </a:ln>
        </p:spPr>
      </p:pic>
      <p:pic>
        <p:nvPicPr>
          <p:cNvPr id="58380" name="Picture 12"/>
          <p:cNvPicPr>
            <a:picLocks noChangeAspect="1" noChangeArrowheads="1"/>
          </p:cNvPicPr>
          <p:nvPr/>
        </p:nvPicPr>
        <p:blipFill>
          <a:blip r:embed="rId11" cstate="print"/>
          <a:srcRect/>
          <a:stretch>
            <a:fillRect/>
          </a:stretch>
        </p:blipFill>
        <p:spPr bwMode="auto">
          <a:xfrm>
            <a:off x="3409950" y="5095875"/>
            <a:ext cx="3028950" cy="1647825"/>
          </a:xfrm>
          <a:prstGeom prst="rect">
            <a:avLst/>
          </a:prstGeom>
          <a:noFill/>
          <a:ln w="9525">
            <a:noFill/>
            <a:miter lim="800000"/>
            <a:headEnd/>
            <a:tailEnd/>
          </a:ln>
        </p:spPr>
      </p:pic>
      <p:pic>
        <p:nvPicPr>
          <p:cNvPr id="58381" name="Picture 13"/>
          <p:cNvPicPr>
            <a:picLocks noChangeAspect="1" noChangeArrowheads="1"/>
          </p:cNvPicPr>
          <p:nvPr/>
        </p:nvPicPr>
        <p:blipFill>
          <a:blip r:embed="rId12" cstate="print"/>
          <a:srcRect/>
          <a:stretch>
            <a:fillRect/>
          </a:stretch>
        </p:blipFill>
        <p:spPr bwMode="auto">
          <a:xfrm>
            <a:off x="3438525" y="4748213"/>
            <a:ext cx="1238250" cy="733425"/>
          </a:xfrm>
          <a:prstGeom prst="rect">
            <a:avLst/>
          </a:prstGeom>
          <a:noFill/>
          <a:ln w="9525">
            <a:noFill/>
            <a:miter lim="800000"/>
            <a:headEnd/>
            <a:tailEnd/>
          </a:ln>
        </p:spPr>
      </p:pic>
      <p:pic>
        <p:nvPicPr>
          <p:cNvPr id="58382" name="Picture 14"/>
          <p:cNvPicPr>
            <a:picLocks noChangeAspect="1" noChangeArrowheads="1"/>
          </p:cNvPicPr>
          <p:nvPr/>
        </p:nvPicPr>
        <p:blipFill>
          <a:blip r:embed="rId13" cstate="print"/>
          <a:srcRect/>
          <a:stretch>
            <a:fillRect/>
          </a:stretch>
        </p:blipFill>
        <p:spPr bwMode="auto">
          <a:xfrm>
            <a:off x="3062288" y="690563"/>
            <a:ext cx="3019425" cy="4124325"/>
          </a:xfrm>
          <a:prstGeom prst="rect">
            <a:avLst/>
          </a:prstGeom>
          <a:noFill/>
          <a:ln w="9525">
            <a:noFill/>
            <a:miter lim="800000"/>
            <a:headEnd/>
            <a:tailEnd/>
          </a:ln>
        </p:spPr>
      </p:pic>
      <p:sp>
        <p:nvSpPr>
          <p:cNvPr id="58383" name="Rectangle 15"/>
          <p:cNvSpPr>
            <a:spLocks noChangeArrowheads="1"/>
          </p:cNvSpPr>
          <p:nvPr/>
        </p:nvSpPr>
        <p:spPr bwMode="auto">
          <a:xfrm>
            <a:off x="3000375" y="847725"/>
            <a:ext cx="1419225" cy="914400"/>
          </a:xfrm>
          <a:prstGeom prst="rect">
            <a:avLst/>
          </a:prstGeom>
          <a:solidFill>
            <a:schemeClr val="bg1"/>
          </a:solidFill>
          <a:ln w="9525">
            <a:noFill/>
            <a:miter lim="800000"/>
            <a:headEnd/>
            <a:tailEnd/>
          </a:ln>
        </p:spPr>
        <p:txBody>
          <a:bodyPr wrap="none" anchor="ctr"/>
          <a:lstStyle/>
          <a:p>
            <a:endParaRPr lang="es-ES_tradnl"/>
          </a:p>
        </p:txBody>
      </p:sp>
      <p:pic>
        <p:nvPicPr>
          <p:cNvPr id="58384" name="Picture 16"/>
          <p:cNvPicPr>
            <a:picLocks noChangeAspect="1" noChangeArrowheads="1"/>
          </p:cNvPicPr>
          <p:nvPr/>
        </p:nvPicPr>
        <p:blipFill>
          <a:blip r:embed="rId14" cstate="print"/>
          <a:srcRect/>
          <a:stretch>
            <a:fillRect/>
          </a:stretch>
        </p:blipFill>
        <p:spPr bwMode="auto">
          <a:xfrm>
            <a:off x="3471863" y="1423988"/>
            <a:ext cx="1323975" cy="71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74638"/>
            <a:ext cx="2771775" cy="6238875"/>
          </a:xfrm>
          <a:noFill/>
        </p:spPr>
        <p:txBody>
          <a:bodyPr/>
          <a:lstStyle/>
          <a:p>
            <a:pPr algn="l" eaLnBrk="1" hangingPunct="1"/>
            <a:r>
              <a:rPr lang="de-DE" sz="3200" smtClean="0"/>
              <a:t>Einkommens-</a:t>
            </a:r>
            <a:br>
              <a:rPr lang="de-DE" sz="3200" smtClean="0"/>
            </a:br>
            <a:r>
              <a:rPr lang="de-DE" sz="3200" smtClean="0"/>
              <a:t>verteilung</a:t>
            </a:r>
            <a:br>
              <a:rPr lang="de-DE" sz="3200" smtClean="0"/>
            </a:br>
            <a:r>
              <a:rPr lang="de-DE" sz="3200" smtClean="0"/>
              <a:t>in Österreich</a:t>
            </a:r>
            <a:br>
              <a:rPr lang="de-DE" sz="3200" smtClean="0"/>
            </a:br>
            <a:r>
              <a:rPr lang="de-DE" sz="3200" smtClean="0"/>
              <a:t>2003 / 2050</a:t>
            </a:r>
            <a:br>
              <a:rPr lang="de-DE" sz="3200" smtClean="0"/>
            </a:br>
            <a:r>
              <a:rPr lang="de-DE" sz="3200" smtClean="0"/>
              <a:t/>
            </a:r>
            <a:br>
              <a:rPr lang="de-DE" sz="3200" smtClean="0"/>
            </a:br>
            <a:r>
              <a:rPr lang="de-DE" sz="3200" smtClean="0"/>
              <a:t/>
            </a:r>
            <a:br>
              <a:rPr lang="de-DE" sz="3200" smtClean="0"/>
            </a:br>
            <a:r>
              <a:rPr lang="de-DE" sz="3200" smtClean="0"/>
              <a:t/>
            </a:r>
            <a:br>
              <a:rPr lang="de-DE" sz="3200" smtClean="0"/>
            </a:br>
            <a:r>
              <a:rPr lang="de-DE" sz="3200" smtClean="0"/>
              <a:t/>
            </a:r>
            <a:br>
              <a:rPr lang="de-DE" sz="3200" smtClean="0"/>
            </a:br>
            <a:r>
              <a:rPr lang="de-DE" sz="3200" smtClean="0"/>
              <a:t/>
            </a:r>
            <a:br>
              <a:rPr lang="de-DE" sz="3200" smtClean="0"/>
            </a:br>
            <a:r>
              <a:rPr lang="de-DE" sz="3200" smtClean="0"/>
              <a:t>ArbeiterInnen und Angestellte</a:t>
            </a:r>
          </a:p>
        </p:txBody>
      </p:sp>
      <p:pic>
        <p:nvPicPr>
          <p:cNvPr id="59395" name="Picture 3"/>
          <p:cNvPicPr>
            <a:picLocks noChangeAspect="1" noChangeArrowheads="1"/>
          </p:cNvPicPr>
          <p:nvPr/>
        </p:nvPicPr>
        <p:blipFill>
          <a:blip r:embed="rId2" cstate="print"/>
          <a:srcRect/>
          <a:stretch>
            <a:fillRect/>
          </a:stretch>
        </p:blipFill>
        <p:spPr bwMode="auto">
          <a:xfrm>
            <a:off x="3178175" y="0"/>
            <a:ext cx="59658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hteck 10"/>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0419" name="Picture 2"/>
          <p:cNvPicPr>
            <a:picLocks noChangeAspect="1" noChangeArrowheads="1"/>
          </p:cNvPicPr>
          <p:nvPr/>
        </p:nvPicPr>
        <p:blipFill>
          <a:blip r:embed="rId2" cstate="print"/>
          <a:srcRect/>
          <a:stretch>
            <a:fillRect/>
          </a:stretch>
        </p:blipFill>
        <p:spPr bwMode="auto">
          <a:xfrm>
            <a:off x="4763" y="971550"/>
            <a:ext cx="9134475" cy="4914900"/>
          </a:xfrm>
          <a:prstGeom prst="rect">
            <a:avLst/>
          </a:prstGeom>
          <a:noFill/>
          <a:ln w="9525">
            <a:noFill/>
            <a:miter lim="800000"/>
            <a:headEnd/>
            <a:tailEnd/>
          </a:ln>
        </p:spPr>
      </p:pic>
      <p:sp>
        <p:nvSpPr>
          <p:cNvPr id="6042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2004</a:t>
            </a:r>
          </a:p>
        </p:txBody>
      </p:sp>
      <p:sp>
        <p:nvSpPr>
          <p:cNvPr id="60421" name="Line 5"/>
          <p:cNvSpPr>
            <a:spLocks noChangeShapeType="1"/>
          </p:cNvSpPr>
          <p:nvPr/>
        </p:nvSpPr>
        <p:spPr bwMode="auto">
          <a:xfrm flipH="1">
            <a:off x="3619500" y="5651500"/>
            <a:ext cx="0" cy="628650"/>
          </a:xfrm>
          <a:prstGeom prst="line">
            <a:avLst/>
          </a:prstGeom>
          <a:noFill/>
          <a:ln w="38100">
            <a:solidFill>
              <a:schemeClr val="tx1"/>
            </a:solidFill>
            <a:round/>
            <a:headEnd type="triangle" w="med" len="med"/>
            <a:tailEnd/>
          </a:ln>
        </p:spPr>
        <p:txBody>
          <a:bodyPr/>
          <a:lstStyle/>
          <a:p>
            <a:endParaRPr lang="en-US"/>
          </a:p>
        </p:txBody>
      </p:sp>
      <p:sp>
        <p:nvSpPr>
          <p:cNvPr id="60422" name="Line 6"/>
          <p:cNvSpPr>
            <a:spLocks noChangeShapeType="1"/>
          </p:cNvSpPr>
          <p:nvPr/>
        </p:nvSpPr>
        <p:spPr bwMode="auto">
          <a:xfrm flipH="1">
            <a:off x="8180388" y="5653088"/>
            <a:ext cx="0" cy="628650"/>
          </a:xfrm>
          <a:prstGeom prst="line">
            <a:avLst/>
          </a:prstGeom>
          <a:noFill/>
          <a:ln w="38100">
            <a:solidFill>
              <a:schemeClr val="tx1"/>
            </a:solidFill>
            <a:round/>
            <a:headEnd type="triangle" w="med" len="med"/>
            <a:tailEnd/>
          </a:ln>
        </p:spPr>
        <p:txBody>
          <a:bodyPr/>
          <a:lstStyle/>
          <a:p>
            <a:endParaRPr lang="en-US"/>
          </a:p>
        </p:txBody>
      </p:sp>
      <p:sp>
        <p:nvSpPr>
          <p:cNvPr id="148487" name="Text Box 7"/>
          <p:cNvSpPr txBox="1">
            <a:spLocks noChangeArrowheads="1"/>
          </p:cNvSpPr>
          <p:nvPr/>
        </p:nvSpPr>
        <p:spPr bwMode="auto">
          <a:xfrm>
            <a:off x="4073525" y="6081713"/>
            <a:ext cx="2749550" cy="369887"/>
          </a:xfrm>
          <a:prstGeom prst="rect">
            <a:avLst/>
          </a:prstGeom>
          <a:noFill/>
          <a:ln w="9525">
            <a:noFill/>
            <a:miter lim="800000"/>
            <a:headEnd/>
            <a:tailEnd/>
          </a:ln>
        </p:spPr>
        <p:txBody>
          <a:bodyPr wrap="none">
            <a:spAutoFit/>
          </a:bodyPr>
          <a:lstStyle/>
          <a:p>
            <a:pPr>
              <a:defRPr/>
            </a:pPr>
            <a:r>
              <a:rPr lang="de-DE" sz="1800" dirty="0">
                <a:latin typeface="+mn-lt"/>
              </a:rPr>
              <a:t>Höchstbeitragsgrundlage</a:t>
            </a:r>
          </a:p>
        </p:txBody>
      </p:sp>
      <p:sp>
        <p:nvSpPr>
          <p:cNvPr id="60424" name="Line 8"/>
          <p:cNvSpPr>
            <a:spLocks noChangeShapeType="1"/>
          </p:cNvSpPr>
          <p:nvPr/>
        </p:nvSpPr>
        <p:spPr bwMode="auto">
          <a:xfrm>
            <a:off x="3619500" y="6261100"/>
            <a:ext cx="482600" cy="0"/>
          </a:xfrm>
          <a:prstGeom prst="line">
            <a:avLst/>
          </a:prstGeom>
          <a:noFill/>
          <a:ln w="38100">
            <a:solidFill>
              <a:schemeClr val="tx1"/>
            </a:solidFill>
            <a:round/>
            <a:headEnd/>
            <a:tailEnd/>
          </a:ln>
        </p:spPr>
        <p:txBody>
          <a:bodyPr/>
          <a:lstStyle/>
          <a:p>
            <a:endParaRPr lang="en-US"/>
          </a:p>
        </p:txBody>
      </p:sp>
      <p:sp>
        <p:nvSpPr>
          <p:cNvPr id="60425" name="Line 9"/>
          <p:cNvSpPr>
            <a:spLocks noChangeShapeType="1"/>
          </p:cNvSpPr>
          <p:nvPr/>
        </p:nvSpPr>
        <p:spPr bwMode="auto">
          <a:xfrm>
            <a:off x="6770688" y="6262688"/>
            <a:ext cx="1409700" cy="12700"/>
          </a:xfrm>
          <a:prstGeom prst="line">
            <a:avLst/>
          </a:prstGeom>
          <a:noFill/>
          <a:ln w="38100">
            <a:solidFill>
              <a:schemeClr val="tx1"/>
            </a:solidFill>
            <a:round/>
            <a:headEnd/>
            <a:tailEnd/>
          </a:ln>
        </p:spPr>
        <p:txBody>
          <a:bodyPr/>
          <a:lstStyle/>
          <a:p>
            <a:endParaRPr lang="en-US"/>
          </a:p>
        </p:txBody>
      </p:sp>
      <p:sp>
        <p:nvSpPr>
          <p:cNvPr id="60426"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hteck 4"/>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1443"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61444"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
        <p:nvSpPr>
          <p:cNvPr id="61445" name="Text Box 4"/>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2005</a:t>
            </a:r>
          </a:p>
        </p:txBody>
      </p:sp>
    </p:spTree>
  </p:cSld>
  <p:clrMapOvr>
    <a:masterClrMapping/>
  </p:clrMapOvr>
  <p:transition advClick="0" advTm="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a:xfrm>
            <a:off x="666750" y="180975"/>
            <a:ext cx="7772400" cy="542925"/>
          </a:xfrm>
        </p:spPr>
        <p:txBody>
          <a:bodyPr/>
          <a:lstStyle/>
          <a:p>
            <a:r>
              <a:rPr lang="de-DE" sz="2800" i="1" kern="0" dirty="0" err="1" smtClean="0">
                <a:solidFill>
                  <a:schemeClr val="accent2"/>
                </a:solidFill>
              </a:rPr>
              <a:t>Mathemathische</a:t>
            </a:r>
            <a:r>
              <a:rPr lang="de-DE" sz="2800" i="1" kern="0" dirty="0" smtClean="0">
                <a:solidFill>
                  <a:schemeClr val="accent2"/>
                </a:solidFill>
              </a:rPr>
              <a:t> Vergegenständlichung 0: </a:t>
            </a:r>
            <a:r>
              <a:rPr lang="de-DE" sz="2800" i="1" kern="0" dirty="0" err="1" smtClean="0">
                <a:solidFill>
                  <a:schemeClr val="accent2"/>
                </a:solidFill>
              </a:rPr>
              <a:t>Definitionsgleichungen</a:t>
            </a:r>
            <a:endParaRPr lang="es-ES_tradnl" sz="2800" i="1" kern="0" dirty="0" smtClean="0">
              <a:solidFill>
                <a:schemeClr val="accent2"/>
              </a:solidFill>
            </a:endParaRPr>
          </a:p>
        </p:txBody>
      </p:sp>
      <p:sp>
        <p:nvSpPr>
          <p:cNvPr id="18435" name="Inhaltsplatzhalter 2"/>
          <p:cNvSpPr>
            <a:spLocks noGrp="1"/>
          </p:cNvSpPr>
          <p:nvPr>
            <p:ph idx="1"/>
          </p:nvPr>
        </p:nvSpPr>
        <p:spPr>
          <a:xfrm>
            <a:off x="228600" y="952500"/>
            <a:ext cx="8705850" cy="5514975"/>
          </a:xfrm>
        </p:spPr>
        <p:txBody>
          <a:bodyPr/>
          <a:lstStyle/>
          <a:p>
            <a:pPr marL="0" indent="0">
              <a:spcBef>
                <a:spcPct val="0"/>
              </a:spcBef>
              <a:buFontTx/>
              <a:buNone/>
            </a:pPr>
            <a:r>
              <a:rPr lang="en-US" sz="1800" dirty="0" smtClean="0">
                <a:ea typeface="Calibri" pitchFamily="34" charset="0"/>
                <a:cs typeface="Arial" charset="0"/>
              </a:rPr>
              <a:t>Basis: Die Variable := </a:t>
            </a:r>
            <a:r>
              <a:rPr lang="en-US" sz="1800" dirty="0" err="1" smtClean="0">
                <a:ea typeface="Calibri" pitchFamily="34" charset="0"/>
                <a:cs typeface="Arial" charset="0"/>
              </a:rPr>
              <a:t>Platzhalter</a:t>
            </a:r>
            <a:r>
              <a:rPr lang="en-US" sz="1800" dirty="0" smtClean="0">
                <a:ea typeface="Calibri" pitchFamily="34" charset="0"/>
                <a:cs typeface="Arial" charset="0"/>
              </a:rPr>
              <a:t>, </a:t>
            </a:r>
            <a:r>
              <a:rPr lang="en-US" sz="1800" dirty="0" err="1" smtClean="0">
                <a:ea typeface="Calibri" pitchFamily="34" charset="0"/>
                <a:cs typeface="Arial" charset="0"/>
              </a:rPr>
              <a:t>dem</a:t>
            </a:r>
            <a:r>
              <a:rPr lang="en-US" sz="1800" dirty="0" smtClean="0">
                <a:ea typeface="Calibri" pitchFamily="34" charset="0"/>
                <a:cs typeface="Arial" charset="0"/>
              </a:rPr>
              <a:t> </a:t>
            </a:r>
            <a:r>
              <a:rPr lang="en-US" sz="1800" dirty="0" err="1" smtClean="0">
                <a:ea typeface="Calibri" pitchFamily="34" charset="0"/>
                <a:cs typeface="Arial" charset="0"/>
              </a:rPr>
              <a:t>eine</a:t>
            </a:r>
            <a:r>
              <a:rPr lang="en-US" sz="1800" dirty="0" smtClean="0">
                <a:ea typeface="Calibri" pitchFamily="34" charset="0"/>
                <a:cs typeface="Arial" charset="0"/>
              </a:rPr>
              <a:t> </a:t>
            </a:r>
            <a:r>
              <a:rPr lang="en-US" sz="1800" dirty="0" err="1" smtClean="0">
                <a:ea typeface="Calibri" pitchFamily="34" charset="0"/>
                <a:cs typeface="Arial" charset="0"/>
              </a:rPr>
              <a:t>bestimmte</a:t>
            </a:r>
            <a:r>
              <a:rPr lang="en-US" sz="1800" dirty="0" smtClean="0">
                <a:ea typeface="Calibri" pitchFamily="34" charset="0"/>
                <a:cs typeface="Arial" charset="0"/>
              </a:rPr>
              <a:t> Dimension </a:t>
            </a:r>
            <a:r>
              <a:rPr lang="en-US" sz="1800" dirty="0" err="1" smtClean="0">
                <a:ea typeface="Calibri" pitchFamily="34" charset="0"/>
                <a:cs typeface="Arial" charset="0"/>
              </a:rPr>
              <a:t>oder</a:t>
            </a:r>
            <a:r>
              <a:rPr lang="en-US" sz="1800" dirty="0" smtClean="0">
                <a:ea typeface="Calibri" pitchFamily="34" charset="0"/>
                <a:cs typeface="Arial" charset="0"/>
              </a:rPr>
              <a:t> </a:t>
            </a:r>
            <a:r>
              <a:rPr lang="en-US" sz="1800" dirty="0" err="1" smtClean="0">
                <a:ea typeface="Calibri" pitchFamily="34" charset="0"/>
                <a:cs typeface="Arial" charset="0"/>
              </a:rPr>
              <a:t>Qualität</a:t>
            </a:r>
            <a:r>
              <a:rPr lang="en-US" sz="1800" dirty="0" smtClean="0">
                <a:ea typeface="Calibri" pitchFamily="34" charset="0"/>
                <a:cs typeface="Arial" charset="0"/>
              </a:rPr>
              <a:t> </a:t>
            </a:r>
            <a:r>
              <a:rPr lang="en-US" sz="1800" dirty="0" err="1" smtClean="0">
                <a:ea typeface="Calibri" pitchFamily="34" charset="0"/>
                <a:cs typeface="Arial" charset="0"/>
              </a:rPr>
              <a:t>zugeschrieben</a:t>
            </a:r>
            <a:r>
              <a:rPr lang="en-US" sz="1800" dirty="0" smtClean="0">
                <a:ea typeface="Calibri" pitchFamily="34" charset="0"/>
                <a:cs typeface="Arial" charset="0"/>
              </a:rPr>
              <a:t> </a:t>
            </a:r>
            <a:r>
              <a:rPr lang="en-US" sz="1800" dirty="0" err="1" smtClean="0">
                <a:ea typeface="Calibri" pitchFamily="34" charset="0"/>
                <a:cs typeface="Arial" charset="0"/>
              </a:rPr>
              <a:t>wird</a:t>
            </a:r>
            <a:r>
              <a:rPr lang="en-US" sz="1800" dirty="0" smtClean="0">
                <a:ea typeface="Calibri" pitchFamily="34" charset="0"/>
                <a:cs typeface="Arial" charset="0"/>
              </a:rPr>
              <a:t> und </a:t>
            </a:r>
            <a:r>
              <a:rPr lang="en-US" sz="1800" dirty="0" err="1" smtClean="0">
                <a:ea typeface="Calibri" pitchFamily="34" charset="0"/>
                <a:cs typeface="Arial" charset="0"/>
              </a:rPr>
              <a:t>der</a:t>
            </a:r>
            <a:r>
              <a:rPr lang="en-US" sz="1800" dirty="0" smtClean="0">
                <a:ea typeface="Calibri" pitchFamily="34" charset="0"/>
                <a:cs typeface="Arial" charset="0"/>
              </a:rPr>
              <a:t> </a:t>
            </a:r>
            <a:r>
              <a:rPr lang="en-US" sz="1800" dirty="0" err="1" smtClean="0">
                <a:ea typeface="Calibri" pitchFamily="34" charset="0"/>
                <a:cs typeface="Arial" charset="0"/>
              </a:rPr>
              <a:t>eine</a:t>
            </a:r>
            <a:r>
              <a:rPr lang="en-US" sz="1800" dirty="0" smtClean="0">
                <a:ea typeface="Calibri" pitchFamily="34" charset="0"/>
                <a:cs typeface="Arial" charset="0"/>
              </a:rPr>
              <a:t> quantitative Information </a:t>
            </a:r>
            <a:r>
              <a:rPr lang="en-US" sz="1800" dirty="0" err="1" smtClean="0">
                <a:ea typeface="Calibri" pitchFamily="34" charset="0"/>
                <a:cs typeface="Arial" charset="0"/>
              </a:rPr>
              <a:t>tragen</a:t>
            </a:r>
            <a:r>
              <a:rPr lang="en-US" sz="1800" dirty="0" smtClean="0">
                <a:ea typeface="Calibri" pitchFamily="34" charset="0"/>
                <a:cs typeface="Arial" charset="0"/>
              </a:rPr>
              <a:t> </a:t>
            </a:r>
            <a:r>
              <a:rPr lang="en-US" sz="1800" dirty="0" err="1" smtClean="0">
                <a:ea typeface="Calibri" pitchFamily="34" charset="0"/>
                <a:cs typeface="Arial" charset="0"/>
              </a:rPr>
              <a:t>kann</a:t>
            </a:r>
            <a:r>
              <a:rPr lang="en-US" sz="1800" dirty="0" smtClean="0">
                <a:ea typeface="Calibri" pitchFamily="34" charset="0"/>
                <a:cs typeface="Arial" charset="0"/>
              </a:rPr>
              <a:t>.</a:t>
            </a:r>
          </a:p>
          <a:p>
            <a:pPr marL="0" indent="0">
              <a:spcBef>
                <a:spcPct val="0"/>
              </a:spcBef>
              <a:buFontTx/>
              <a:buNone/>
            </a:pPr>
            <a:endParaRPr lang="en-US" sz="1800" dirty="0" smtClean="0">
              <a:ea typeface="Calibri" pitchFamily="34" charset="0"/>
              <a:cs typeface="Arial" charset="0"/>
            </a:endParaRPr>
          </a:p>
          <a:p>
            <a:pPr marL="0" indent="0">
              <a:spcBef>
                <a:spcPct val="0"/>
              </a:spcBef>
              <a:buFontTx/>
              <a:buNone/>
            </a:pPr>
            <a:r>
              <a:rPr lang="en-US" sz="1800" b="1" dirty="0" err="1" smtClean="0">
                <a:ea typeface="Calibri" pitchFamily="34" charset="0"/>
                <a:cs typeface="Arial" charset="0"/>
              </a:rPr>
              <a:t>Arten</a:t>
            </a:r>
            <a:r>
              <a:rPr lang="en-US" sz="1800" dirty="0" smtClean="0">
                <a:ea typeface="Calibri" pitchFamily="34" charset="0"/>
                <a:cs typeface="Arial" charset="0"/>
              </a:rPr>
              <a:t> von </a:t>
            </a:r>
            <a:r>
              <a:rPr lang="en-US" sz="1800" dirty="0" err="1" smtClean="0">
                <a:ea typeface="Calibri" pitchFamily="34" charset="0"/>
                <a:cs typeface="Arial" charset="0"/>
              </a:rPr>
              <a:t>Definitionsgleichungen</a:t>
            </a:r>
            <a:r>
              <a:rPr lang="en-US" sz="1800" dirty="0" smtClean="0">
                <a:ea typeface="Calibri" pitchFamily="34" charset="0"/>
                <a:cs typeface="Arial" charset="0"/>
              </a:rPr>
              <a:t>:</a:t>
            </a:r>
          </a:p>
          <a:p>
            <a:pPr marL="0" indent="0">
              <a:spcBef>
                <a:spcPct val="0"/>
              </a:spcBef>
              <a:buFontTx/>
              <a:buNone/>
            </a:pPr>
            <a:r>
              <a:rPr lang="en-US" sz="1800" dirty="0" smtClean="0">
                <a:ea typeface="Calibri" pitchFamily="34" charset="0"/>
                <a:cs typeface="Arial" charset="0"/>
              </a:rPr>
              <a:t>A: </a:t>
            </a:r>
            <a:r>
              <a:rPr lang="en-US" sz="1800" dirty="0" err="1" smtClean="0">
                <a:ea typeface="Calibri" pitchFamily="34" charset="0"/>
                <a:cs typeface="Arial" charset="0"/>
              </a:rPr>
              <a:t>Eine</a:t>
            </a:r>
            <a:r>
              <a:rPr lang="en-US" sz="1800" dirty="0" smtClean="0">
                <a:ea typeface="Calibri" pitchFamily="34" charset="0"/>
                <a:cs typeface="Arial" charset="0"/>
              </a:rPr>
              <a:t> </a:t>
            </a:r>
            <a:r>
              <a:rPr lang="en-US" sz="1800" dirty="0" err="1" smtClean="0">
                <a:ea typeface="Calibri" pitchFamily="34" charset="0"/>
                <a:cs typeface="Arial" charset="0"/>
              </a:rPr>
              <a:t>neue</a:t>
            </a:r>
            <a:r>
              <a:rPr lang="en-US" sz="1800" dirty="0" smtClean="0">
                <a:ea typeface="Calibri" pitchFamily="34" charset="0"/>
                <a:cs typeface="Arial" charset="0"/>
              </a:rPr>
              <a:t> Variable </a:t>
            </a:r>
            <a:r>
              <a:rPr lang="en-US" sz="1800" b="1" dirty="0" err="1" smtClean="0">
                <a:ea typeface="Calibri" pitchFamily="34" charset="0"/>
                <a:cs typeface="Arial" charset="0"/>
              </a:rPr>
              <a:t>gleicher</a:t>
            </a:r>
            <a:r>
              <a:rPr lang="en-US" sz="1800" dirty="0" smtClean="0">
                <a:ea typeface="Calibri" pitchFamily="34" charset="0"/>
                <a:cs typeface="Arial" charset="0"/>
              </a:rPr>
              <a:t> Dimension </a:t>
            </a:r>
            <a:r>
              <a:rPr lang="en-US" sz="1800" dirty="0" err="1" smtClean="0">
                <a:ea typeface="Calibri" pitchFamily="34" charset="0"/>
                <a:cs typeface="Arial" charset="0"/>
              </a:rPr>
              <a:t>wird</a:t>
            </a:r>
            <a:r>
              <a:rPr lang="en-US" sz="1800" dirty="0" smtClean="0">
                <a:ea typeface="Calibri" pitchFamily="34" charset="0"/>
                <a:cs typeface="Arial" charset="0"/>
              </a:rPr>
              <a:t> </a:t>
            </a:r>
            <a:r>
              <a:rPr lang="en-US" sz="1800" dirty="0" err="1" smtClean="0">
                <a:ea typeface="Calibri" pitchFamily="34" charset="0"/>
                <a:cs typeface="Arial" charset="0"/>
              </a:rPr>
              <a:t>aus</a:t>
            </a:r>
            <a:r>
              <a:rPr lang="en-US" sz="1800" dirty="0" smtClean="0">
                <a:ea typeface="Calibri" pitchFamily="34" charset="0"/>
                <a:cs typeface="Arial" charset="0"/>
              </a:rPr>
              <a:t> </a:t>
            </a:r>
            <a:r>
              <a:rPr lang="en-US" sz="1800" dirty="0" err="1" smtClean="0">
                <a:ea typeface="Calibri" pitchFamily="34" charset="0"/>
                <a:cs typeface="Arial" charset="0"/>
              </a:rPr>
              <a:t>anderen</a:t>
            </a:r>
            <a:r>
              <a:rPr lang="en-US" sz="1800" dirty="0" smtClean="0">
                <a:ea typeface="Calibri" pitchFamily="34" charset="0"/>
                <a:cs typeface="Arial" charset="0"/>
              </a:rPr>
              <a:t> </a:t>
            </a:r>
            <a:r>
              <a:rPr lang="en-US" sz="1800" dirty="0" err="1" smtClean="0">
                <a:ea typeface="Calibri" pitchFamily="34" charset="0"/>
                <a:cs typeface="Arial" charset="0"/>
              </a:rPr>
              <a:t>Elementen</a:t>
            </a:r>
            <a:r>
              <a:rPr lang="en-US" sz="1800" dirty="0" smtClean="0">
                <a:ea typeface="Calibri" pitchFamily="34" charset="0"/>
                <a:cs typeface="Arial" charset="0"/>
              </a:rPr>
              <a:t> </a:t>
            </a:r>
            <a:r>
              <a:rPr lang="en-US" sz="1800" b="1" dirty="0" err="1" smtClean="0">
                <a:ea typeface="Calibri" pitchFamily="34" charset="0"/>
                <a:cs typeface="Arial" charset="0"/>
              </a:rPr>
              <a:t>gleicher</a:t>
            </a:r>
            <a:r>
              <a:rPr lang="en-US" sz="1800" dirty="0" smtClean="0">
                <a:ea typeface="Calibri" pitchFamily="34" charset="0"/>
                <a:cs typeface="Arial" charset="0"/>
              </a:rPr>
              <a:t> Dimension </a:t>
            </a:r>
            <a:r>
              <a:rPr lang="en-US" sz="1800" dirty="0" err="1" smtClean="0">
                <a:ea typeface="Calibri" pitchFamily="34" charset="0"/>
                <a:cs typeface="Arial" charset="0"/>
              </a:rPr>
              <a:t>mit</a:t>
            </a:r>
            <a:r>
              <a:rPr lang="en-US" sz="1800" dirty="0" smtClean="0">
                <a:ea typeface="Calibri" pitchFamily="34" charset="0"/>
                <a:cs typeface="Arial" charset="0"/>
              </a:rPr>
              <a:t> </a:t>
            </a:r>
            <a:r>
              <a:rPr lang="en-US" sz="1800" dirty="0" err="1" smtClean="0">
                <a:ea typeface="Calibri" pitchFamily="34" charset="0"/>
                <a:cs typeface="Arial" charset="0"/>
              </a:rPr>
              <a:t>unterschiedlichen</a:t>
            </a:r>
            <a:r>
              <a:rPr lang="en-US" sz="1800" dirty="0" smtClean="0">
                <a:ea typeface="Calibri" pitchFamily="34" charset="0"/>
                <a:cs typeface="Arial" charset="0"/>
              </a:rPr>
              <a:t> </a:t>
            </a:r>
            <a:r>
              <a:rPr lang="en-US" sz="1800" dirty="0" err="1" smtClean="0">
                <a:ea typeface="Calibri" pitchFamily="34" charset="0"/>
                <a:cs typeface="Arial" charset="0"/>
              </a:rPr>
              <a:t>quantitativen</a:t>
            </a:r>
            <a:r>
              <a:rPr lang="en-US" sz="1800" dirty="0" smtClean="0">
                <a:ea typeface="Calibri" pitchFamily="34" charset="0"/>
                <a:cs typeface="Arial" charset="0"/>
              </a:rPr>
              <a:t> </a:t>
            </a:r>
            <a:r>
              <a:rPr lang="en-US" sz="1800" dirty="0" err="1" smtClean="0">
                <a:ea typeface="Calibri" pitchFamily="34" charset="0"/>
                <a:cs typeface="Arial" charset="0"/>
              </a:rPr>
              <a:t>Ausprägungen</a:t>
            </a:r>
            <a:r>
              <a:rPr lang="en-US" sz="1800" dirty="0" smtClean="0">
                <a:ea typeface="Calibri" pitchFamily="34" charset="0"/>
                <a:cs typeface="Arial" charset="0"/>
              </a:rPr>
              <a:t> </a:t>
            </a:r>
            <a:r>
              <a:rPr lang="en-US" sz="1800" dirty="0" err="1" smtClean="0">
                <a:ea typeface="Calibri" pitchFamily="34" charset="0"/>
                <a:cs typeface="Arial" charset="0"/>
              </a:rPr>
              <a:t>gebildet</a:t>
            </a:r>
            <a:endParaRPr lang="en-US" sz="1800" dirty="0" smtClean="0">
              <a:ea typeface="Calibri" pitchFamily="34" charset="0"/>
              <a:cs typeface="Arial" charset="0"/>
            </a:endParaRPr>
          </a:p>
          <a:p>
            <a:pPr marL="0" indent="0">
              <a:spcBef>
                <a:spcPct val="0"/>
              </a:spcBef>
              <a:buFontTx/>
              <a:buNone/>
            </a:pPr>
            <a:r>
              <a:rPr lang="en-US" sz="1800" dirty="0" err="1" smtClean="0">
                <a:ea typeface="Calibri" pitchFamily="34" charset="0"/>
                <a:cs typeface="Arial" charset="0"/>
              </a:rPr>
              <a:t>Beispiel</a:t>
            </a:r>
            <a:r>
              <a:rPr lang="en-US" sz="1800" dirty="0" smtClean="0">
                <a:ea typeface="Calibri" pitchFamily="34" charset="0"/>
                <a:cs typeface="Arial" charset="0"/>
              </a:rPr>
              <a:t>: </a:t>
            </a:r>
            <a:r>
              <a:rPr lang="en-US" sz="1800" dirty="0" err="1" smtClean="0">
                <a:ea typeface="Calibri" pitchFamily="34" charset="0"/>
                <a:cs typeface="Arial" charset="0"/>
              </a:rPr>
              <a:t>Umfang</a:t>
            </a:r>
            <a:r>
              <a:rPr lang="en-US" sz="1800" dirty="0" smtClean="0">
                <a:ea typeface="Calibri" pitchFamily="34" charset="0"/>
                <a:cs typeface="Arial" charset="0"/>
              </a:rPr>
              <a:t> </a:t>
            </a:r>
            <a:r>
              <a:rPr lang="en-US" sz="1800" dirty="0" err="1" smtClean="0">
                <a:ea typeface="Calibri" pitchFamily="34" charset="0"/>
                <a:cs typeface="Arial" charset="0"/>
              </a:rPr>
              <a:t>eines</a:t>
            </a:r>
            <a:r>
              <a:rPr lang="en-US" sz="1800" dirty="0" smtClean="0">
                <a:ea typeface="Calibri" pitchFamily="34" charset="0"/>
                <a:cs typeface="Arial" charset="0"/>
              </a:rPr>
              <a:t> </a:t>
            </a:r>
            <a:r>
              <a:rPr lang="en-US" sz="1800" dirty="0" err="1" smtClean="0">
                <a:ea typeface="Calibri" pitchFamily="34" charset="0"/>
                <a:cs typeface="Arial" charset="0"/>
              </a:rPr>
              <a:t>Dreiecks</a:t>
            </a:r>
            <a:r>
              <a:rPr lang="en-US" sz="1800" dirty="0" smtClean="0">
                <a:ea typeface="Calibri" pitchFamily="34" charset="0"/>
                <a:cs typeface="Arial" charset="0"/>
              </a:rPr>
              <a:t> </a:t>
            </a:r>
            <a:r>
              <a:rPr lang="en-US" sz="1800" dirty="0" err="1" smtClean="0">
                <a:ea typeface="Calibri" pitchFamily="34" charset="0"/>
                <a:cs typeface="Arial" charset="0"/>
              </a:rPr>
              <a:t>ist</a:t>
            </a:r>
            <a:r>
              <a:rPr lang="en-US" sz="1800" dirty="0" smtClean="0">
                <a:ea typeface="Calibri" pitchFamily="34" charset="0"/>
                <a:cs typeface="Arial" charset="0"/>
              </a:rPr>
              <a:t> die </a:t>
            </a:r>
            <a:r>
              <a:rPr lang="en-US" sz="1800" dirty="0" err="1" smtClean="0">
                <a:ea typeface="Calibri" pitchFamily="34" charset="0"/>
                <a:cs typeface="Arial" charset="0"/>
              </a:rPr>
              <a:t>Summe</a:t>
            </a:r>
            <a:r>
              <a:rPr lang="en-US" sz="1800" dirty="0" smtClean="0">
                <a:ea typeface="Calibri" pitchFamily="34" charset="0"/>
                <a:cs typeface="Arial" charset="0"/>
              </a:rPr>
              <a:t> </a:t>
            </a:r>
            <a:r>
              <a:rPr lang="en-US" sz="1800" dirty="0" err="1" smtClean="0">
                <a:ea typeface="Calibri" pitchFamily="34" charset="0"/>
                <a:cs typeface="Arial" charset="0"/>
              </a:rPr>
              <a:t>der</a:t>
            </a:r>
            <a:r>
              <a:rPr lang="en-US" sz="1800" dirty="0" smtClean="0">
                <a:ea typeface="Calibri" pitchFamily="34" charset="0"/>
                <a:cs typeface="Arial" charset="0"/>
              </a:rPr>
              <a:t> </a:t>
            </a:r>
            <a:r>
              <a:rPr lang="en-US" sz="1800" dirty="0" err="1" smtClean="0">
                <a:ea typeface="Calibri" pitchFamily="34" charset="0"/>
                <a:cs typeface="Arial" charset="0"/>
              </a:rPr>
              <a:t>Seitenlängen</a:t>
            </a:r>
            <a:endParaRPr lang="en-US" sz="1800" dirty="0" smtClean="0">
              <a:ea typeface="Calibri" pitchFamily="34" charset="0"/>
              <a:cs typeface="Arial" charset="0"/>
            </a:endParaRPr>
          </a:p>
          <a:p>
            <a:pPr marL="0" indent="0">
              <a:spcBef>
                <a:spcPct val="0"/>
              </a:spcBef>
              <a:buFontTx/>
              <a:buNone/>
            </a:pPr>
            <a:endParaRPr lang="en-US" sz="1800" dirty="0" smtClean="0">
              <a:ea typeface="Calibri" pitchFamily="34" charset="0"/>
              <a:cs typeface="Arial" charset="0"/>
            </a:endParaRPr>
          </a:p>
          <a:p>
            <a:pPr marL="0" indent="0">
              <a:spcBef>
                <a:spcPct val="0"/>
              </a:spcBef>
              <a:buFontTx/>
              <a:buNone/>
            </a:pPr>
            <a:r>
              <a:rPr lang="en-US" sz="1800" dirty="0" smtClean="0">
                <a:ea typeface="Calibri" pitchFamily="34" charset="0"/>
                <a:cs typeface="Arial" charset="0"/>
              </a:rPr>
              <a:t>B: </a:t>
            </a:r>
            <a:r>
              <a:rPr lang="en-US" sz="1800" dirty="0" err="1" smtClean="0">
                <a:ea typeface="Calibri" pitchFamily="34" charset="0"/>
                <a:cs typeface="Arial" charset="0"/>
              </a:rPr>
              <a:t>Eine</a:t>
            </a:r>
            <a:r>
              <a:rPr lang="en-US" sz="1800" dirty="0" smtClean="0">
                <a:ea typeface="Calibri" pitchFamily="34" charset="0"/>
                <a:cs typeface="Arial" charset="0"/>
              </a:rPr>
              <a:t> </a:t>
            </a:r>
            <a:r>
              <a:rPr lang="en-US" sz="1800" dirty="0" err="1" smtClean="0">
                <a:ea typeface="Calibri" pitchFamily="34" charset="0"/>
                <a:cs typeface="Arial" charset="0"/>
              </a:rPr>
              <a:t>neue</a:t>
            </a:r>
            <a:r>
              <a:rPr lang="en-US" sz="1800" dirty="0" smtClean="0">
                <a:ea typeface="Calibri" pitchFamily="34" charset="0"/>
                <a:cs typeface="Arial" charset="0"/>
              </a:rPr>
              <a:t> Variable </a:t>
            </a:r>
            <a:r>
              <a:rPr lang="en-US" sz="1800" b="1" dirty="0" err="1" smtClean="0">
                <a:ea typeface="Calibri" pitchFamily="34" charset="0"/>
                <a:cs typeface="Arial" charset="0"/>
              </a:rPr>
              <a:t>neuer</a:t>
            </a:r>
            <a:r>
              <a:rPr lang="en-US" sz="1800" dirty="0" smtClean="0">
                <a:ea typeface="Calibri" pitchFamily="34" charset="0"/>
                <a:cs typeface="Arial" charset="0"/>
              </a:rPr>
              <a:t> Dimension </a:t>
            </a:r>
            <a:r>
              <a:rPr lang="en-US" sz="1800" dirty="0" err="1" smtClean="0">
                <a:ea typeface="Calibri" pitchFamily="34" charset="0"/>
                <a:cs typeface="Arial" charset="0"/>
              </a:rPr>
              <a:t>wird</a:t>
            </a:r>
            <a:r>
              <a:rPr lang="en-US" sz="1800" dirty="0" smtClean="0">
                <a:ea typeface="Calibri" pitchFamily="34" charset="0"/>
                <a:cs typeface="Arial" charset="0"/>
              </a:rPr>
              <a:t> </a:t>
            </a:r>
            <a:r>
              <a:rPr lang="en-US" sz="1800" dirty="0" err="1" smtClean="0">
                <a:ea typeface="Calibri" pitchFamily="34" charset="0"/>
                <a:cs typeface="Arial" charset="0"/>
              </a:rPr>
              <a:t>aus</a:t>
            </a:r>
            <a:r>
              <a:rPr lang="en-US" sz="1800" dirty="0" smtClean="0">
                <a:ea typeface="Calibri" pitchFamily="34" charset="0"/>
                <a:cs typeface="Arial" charset="0"/>
              </a:rPr>
              <a:t> </a:t>
            </a:r>
            <a:r>
              <a:rPr lang="en-US" sz="1800" dirty="0" err="1" smtClean="0">
                <a:ea typeface="Calibri" pitchFamily="34" charset="0"/>
                <a:cs typeface="Arial" charset="0"/>
              </a:rPr>
              <a:t>Elementen</a:t>
            </a:r>
            <a:r>
              <a:rPr lang="en-US" sz="1800" dirty="0" smtClean="0">
                <a:ea typeface="Calibri" pitchFamily="34" charset="0"/>
                <a:cs typeface="Arial" charset="0"/>
              </a:rPr>
              <a:t> </a:t>
            </a:r>
            <a:r>
              <a:rPr lang="en-US" sz="1800" b="1" dirty="0" err="1" smtClean="0">
                <a:ea typeface="Calibri" pitchFamily="34" charset="0"/>
                <a:cs typeface="Arial" charset="0"/>
              </a:rPr>
              <a:t>gleicher</a:t>
            </a:r>
            <a:r>
              <a:rPr lang="en-US" sz="1800" dirty="0" smtClean="0">
                <a:ea typeface="Calibri" pitchFamily="34" charset="0"/>
                <a:cs typeface="Arial" charset="0"/>
              </a:rPr>
              <a:t> Dimension </a:t>
            </a:r>
            <a:r>
              <a:rPr lang="en-US" sz="1800" dirty="0" err="1" smtClean="0">
                <a:ea typeface="Calibri" pitchFamily="34" charset="0"/>
                <a:cs typeface="Arial" charset="0"/>
              </a:rPr>
              <a:t>mit</a:t>
            </a:r>
            <a:r>
              <a:rPr lang="en-US" sz="1800" dirty="0" smtClean="0">
                <a:ea typeface="Calibri" pitchFamily="34" charset="0"/>
                <a:cs typeface="Arial" charset="0"/>
              </a:rPr>
              <a:t> </a:t>
            </a:r>
            <a:r>
              <a:rPr lang="en-US" sz="1800" dirty="0" err="1" smtClean="0">
                <a:ea typeface="Calibri" pitchFamily="34" charset="0"/>
                <a:cs typeface="Arial" charset="0"/>
              </a:rPr>
              <a:t>unterschiedlichen</a:t>
            </a:r>
            <a:r>
              <a:rPr lang="en-US" sz="1800" dirty="0" smtClean="0">
                <a:ea typeface="Calibri" pitchFamily="34" charset="0"/>
                <a:cs typeface="Arial" charset="0"/>
              </a:rPr>
              <a:t> </a:t>
            </a:r>
            <a:r>
              <a:rPr lang="en-US" sz="1800" dirty="0" err="1" smtClean="0">
                <a:ea typeface="Calibri" pitchFamily="34" charset="0"/>
                <a:cs typeface="Arial" charset="0"/>
              </a:rPr>
              <a:t>quantitativen</a:t>
            </a:r>
            <a:r>
              <a:rPr lang="en-US" sz="1800" dirty="0" smtClean="0">
                <a:ea typeface="Calibri" pitchFamily="34" charset="0"/>
                <a:cs typeface="Arial" charset="0"/>
              </a:rPr>
              <a:t> </a:t>
            </a:r>
            <a:r>
              <a:rPr lang="en-US" sz="1800" dirty="0" err="1" smtClean="0">
                <a:ea typeface="Calibri" pitchFamily="34" charset="0"/>
                <a:cs typeface="Arial" charset="0"/>
              </a:rPr>
              <a:t>Ausprägungen</a:t>
            </a:r>
            <a:r>
              <a:rPr lang="en-US" sz="1800" dirty="0" smtClean="0">
                <a:ea typeface="Calibri" pitchFamily="34" charset="0"/>
                <a:cs typeface="Arial" charset="0"/>
              </a:rPr>
              <a:t> </a:t>
            </a:r>
            <a:r>
              <a:rPr lang="en-US" sz="1800" dirty="0" err="1" smtClean="0">
                <a:ea typeface="Calibri" pitchFamily="34" charset="0"/>
                <a:cs typeface="Arial" charset="0"/>
              </a:rPr>
              <a:t>gebildet</a:t>
            </a:r>
            <a:r>
              <a:rPr lang="en-US" sz="1800" dirty="0" smtClean="0">
                <a:ea typeface="Calibri" pitchFamily="34" charset="0"/>
                <a:cs typeface="Arial" charset="0"/>
              </a:rPr>
              <a:t>.</a:t>
            </a:r>
          </a:p>
          <a:p>
            <a:pPr marL="0" indent="0">
              <a:spcBef>
                <a:spcPct val="0"/>
              </a:spcBef>
              <a:buFontTx/>
              <a:buNone/>
            </a:pPr>
            <a:r>
              <a:rPr lang="en-US" sz="1800" dirty="0" err="1" smtClean="0">
                <a:ea typeface="Calibri" pitchFamily="34" charset="0"/>
                <a:cs typeface="Arial" charset="0"/>
              </a:rPr>
              <a:t>Beispiel</a:t>
            </a:r>
            <a:r>
              <a:rPr lang="en-US" sz="1800" dirty="0" smtClean="0">
                <a:ea typeface="Calibri" pitchFamily="34" charset="0"/>
                <a:cs typeface="Arial" charset="0"/>
              </a:rPr>
              <a:t>: </a:t>
            </a:r>
            <a:r>
              <a:rPr lang="en-US" sz="1800" dirty="0" err="1" smtClean="0">
                <a:ea typeface="Calibri" pitchFamily="34" charset="0"/>
                <a:cs typeface="Arial" charset="0"/>
              </a:rPr>
              <a:t>Fläche</a:t>
            </a:r>
            <a:r>
              <a:rPr lang="en-US" sz="1800" dirty="0" smtClean="0">
                <a:ea typeface="Calibri" pitchFamily="34" charset="0"/>
                <a:cs typeface="Arial" charset="0"/>
              </a:rPr>
              <a:t> </a:t>
            </a:r>
            <a:r>
              <a:rPr lang="en-US" sz="1800" dirty="0" err="1" smtClean="0">
                <a:ea typeface="Calibri" pitchFamily="34" charset="0"/>
                <a:cs typeface="Arial" charset="0"/>
              </a:rPr>
              <a:t>eines</a:t>
            </a:r>
            <a:r>
              <a:rPr lang="en-US" sz="1800" dirty="0" smtClean="0">
                <a:ea typeface="Calibri" pitchFamily="34" charset="0"/>
                <a:cs typeface="Arial" charset="0"/>
              </a:rPr>
              <a:t> </a:t>
            </a:r>
            <a:r>
              <a:rPr lang="en-US" sz="1800" dirty="0" err="1" smtClean="0">
                <a:ea typeface="Calibri" pitchFamily="34" charset="0"/>
                <a:cs typeface="Arial" charset="0"/>
              </a:rPr>
              <a:t>Rechtecks</a:t>
            </a:r>
            <a:r>
              <a:rPr lang="en-US" sz="1800" dirty="0" smtClean="0">
                <a:ea typeface="Calibri" pitchFamily="34" charset="0"/>
                <a:cs typeface="Arial" charset="0"/>
              </a:rPr>
              <a:t> </a:t>
            </a:r>
            <a:r>
              <a:rPr lang="en-US" sz="1800" dirty="0" err="1" smtClean="0">
                <a:ea typeface="Calibri" pitchFamily="34" charset="0"/>
                <a:cs typeface="Arial" charset="0"/>
              </a:rPr>
              <a:t>als</a:t>
            </a:r>
            <a:r>
              <a:rPr lang="en-US" sz="1800" dirty="0" smtClean="0">
                <a:ea typeface="Calibri" pitchFamily="34" charset="0"/>
                <a:cs typeface="Arial" charset="0"/>
              </a:rPr>
              <a:t> </a:t>
            </a:r>
            <a:r>
              <a:rPr lang="en-US" sz="1800" dirty="0" err="1" smtClean="0">
                <a:ea typeface="Calibri" pitchFamily="34" charset="0"/>
                <a:cs typeface="Arial" charset="0"/>
              </a:rPr>
              <a:t>Produkt</a:t>
            </a:r>
            <a:r>
              <a:rPr lang="en-US" sz="1800" dirty="0" smtClean="0">
                <a:ea typeface="Calibri" pitchFamily="34" charset="0"/>
                <a:cs typeface="Arial" charset="0"/>
              </a:rPr>
              <a:t> </a:t>
            </a:r>
            <a:r>
              <a:rPr lang="en-US" sz="1800" dirty="0" err="1" smtClean="0">
                <a:ea typeface="Calibri" pitchFamily="34" charset="0"/>
                <a:cs typeface="Arial" charset="0"/>
              </a:rPr>
              <a:t>der</a:t>
            </a:r>
            <a:r>
              <a:rPr lang="en-US" sz="1800" dirty="0" smtClean="0">
                <a:ea typeface="Calibri" pitchFamily="34" charset="0"/>
                <a:cs typeface="Arial" charset="0"/>
              </a:rPr>
              <a:t> </a:t>
            </a:r>
            <a:r>
              <a:rPr lang="en-US" sz="1800" dirty="0" err="1" smtClean="0">
                <a:ea typeface="Calibri" pitchFamily="34" charset="0"/>
                <a:cs typeface="Arial" charset="0"/>
              </a:rPr>
              <a:t>Seitenlängen</a:t>
            </a:r>
            <a:endParaRPr lang="en-US" sz="1800" dirty="0" smtClean="0">
              <a:ea typeface="Calibri" pitchFamily="34" charset="0"/>
              <a:cs typeface="Arial" charset="0"/>
            </a:endParaRPr>
          </a:p>
          <a:p>
            <a:pPr marL="0" indent="0">
              <a:spcBef>
                <a:spcPct val="0"/>
              </a:spcBef>
              <a:buFontTx/>
              <a:buNone/>
            </a:pPr>
            <a:endParaRPr lang="en-US" sz="1800" dirty="0" smtClean="0">
              <a:ea typeface="Calibri" pitchFamily="34" charset="0"/>
              <a:cs typeface="Arial" charset="0"/>
            </a:endParaRPr>
          </a:p>
          <a:p>
            <a:pPr marL="0" indent="0">
              <a:spcBef>
                <a:spcPct val="0"/>
              </a:spcBef>
              <a:buFontTx/>
              <a:buNone/>
            </a:pPr>
            <a:r>
              <a:rPr lang="en-US" sz="1800" dirty="0" smtClean="0">
                <a:ea typeface="Calibri" pitchFamily="34" charset="0"/>
                <a:cs typeface="Arial" charset="0"/>
              </a:rPr>
              <a:t>C: </a:t>
            </a:r>
            <a:r>
              <a:rPr lang="en-US" sz="1800" dirty="0" err="1" smtClean="0">
                <a:ea typeface="Calibri" pitchFamily="34" charset="0"/>
                <a:cs typeface="Arial" charset="0"/>
              </a:rPr>
              <a:t>Eine</a:t>
            </a:r>
            <a:r>
              <a:rPr lang="en-US" sz="1800" dirty="0" smtClean="0">
                <a:ea typeface="Calibri" pitchFamily="34" charset="0"/>
                <a:cs typeface="Arial" charset="0"/>
              </a:rPr>
              <a:t> </a:t>
            </a:r>
            <a:r>
              <a:rPr lang="en-US" sz="1800" dirty="0" err="1" smtClean="0">
                <a:ea typeface="Calibri" pitchFamily="34" charset="0"/>
                <a:cs typeface="Arial" charset="0"/>
              </a:rPr>
              <a:t>neue</a:t>
            </a:r>
            <a:r>
              <a:rPr lang="en-US" sz="1800" dirty="0" smtClean="0">
                <a:ea typeface="Calibri" pitchFamily="34" charset="0"/>
                <a:cs typeface="Arial" charset="0"/>
              </a:rPr>
              <a:t> Variable </a:t>
            </a:r>
            <a:r>
              <a:rPr lang="en-US" sz="1800" b="1" dirty="0" err="1" smtClean="0">
                <a:ea typeface="Calibri" pitchFamily="34" charset="0"/>
                <a:cs typeface="Arial" charset="0"/>
              </a:rPr>
              <a:t>neuer</a:t>
            </a:r>
            <a:r>
              <a:rPr lang="en-US" sz="1800" dirty="0" smtClean="0">
                <a:ea typeface="Calibri" pitchFamily="34" charset="0"/>
                <a:cs typeface="Arial" charset="0"/>
              </a:rPr>
              <a:t> Dimension </a:t>
            </a:r>
            <a:r>
              <a:rPr lang="en-US" sz="1800" dirty="0" err="1" smtClean="0">
                <a:ea typeface="Calibri" pitchFamily="34" charset="0"/>
                <a:cs typeface="Arial" charset="0"/>
              </a:rPr>
              <a:t>wird</a:t>
            </a:r>
            <a:r>
              <a:rPr lang="en-US" sz="1800" dirty="0" smtClean="0">
                <a:ea typeface="Calibri" pitchFamily="34" charset="0"/>
                <a:cs typeface="Arial" charset="0"/>
              </a:rPr>
              <a:t> </a:t>
            </a:r>
            <a:r>
              <a:rPr lang="en-US" sz="1800" dirty="0" err="1" smtClean="0">
                <a:ea typeface="Calibri" pitchFamily="34" charset="0"/>
                <a:cs typeface="Arial" charset="0"/>
              </a:rPr>
              <a:t>aus</a:t>
            </a:r>
            <a:r>
              <a:rPr lang="en-US" sz="1800" dirty="0" smtClean="0">
                <a:ea typeface="Calibri" pitchFamily="34" charset="0"/>
                <a:cs typeface="Arial" charset="0"/>
              </a:rPr>
              <a:t> </a:t>
            </a:r>
            <a:r>
              <a:rPr lang="en-US" sz="1800" dirty="0" err="1" smtClean="0">
                <a:ea typeface="Calibri" pitchFamily="34" charset="0"/>
                <a:cs typeface="Arial" charset="0"/>
              </a:rPr>
              <a:t>Elementen</a:t>
            </a:r>
            <a:r>
              <a:rPr lang="en-US" sz="1800" dirty="0" smtClean="0">
                <a:ea typeface="Calibri" pitchFamily="34" charset="0"/>
                <a:cs typeface="Arial" charset="0"/>
              </a:rPr>
              <a:t> </a:t>
            </a:r>
            <a:r>
              <a:rPr lang="en-US" sz="1800" b="1" dirty="0" err="1" smtClean="0">
                <a:ea typeface="Calibri" pitchFamily="34" charset="0"/>
                <a:cs typeface="Arial" charset="0"/>
              </a:rPr>
              <a:t>unterschiedlicher</a:t>
            </a:r>
            <a:r>
              <a:rPr lang="en-US" sz="1800" dirty="0" smtClean="0">
                <a:ea typeface="Calibri" pitchFamily="34" charset="0"/>
                <a:cs typeface="Arial" charset="0"/>
              </a:rPr>
              <a:t> </a:t>
            </a:r>
            <a:r>
              <a:rPr lang="en-US" sz="1800" dirty="0" err="1" smtClean="0">
                <a:ea typeface="Calibri" pitchFamily="34" charset="0"/>
                <a:cs typeface="Arial" charset="0"/>
              </a:rPr>
              <a:t>Dimensionen</a:t>
            </a:r>
            <a:r>
              <a:rPr lang="en-US" sz="1800" dirty="0" smtClean="0">
                <a:ea typeface="Calibri" pitchFamily="34" charset="0"/>
                <a:cs typeface="Arial" charset="0"/>
              </a:rPr>
              <a:t> </a:t>
            </a:r>
            <a:r>
              <a:rPr lang="en-US" sz="1800" dirty="0" err="1" smtClean="0">
                <a:ea typeface="Calibri" pitchFamily="34" charset="0"/>
                <a:cs typeface="Arial" charset="0"/>
              </a:rPr>
              <a:t>mit</a:t>
            </a:r>
            <a:r>
              <a:rPr lang="en-US" sz="1800" dirty="0" smtClean="0">
                <a:ea typeface="Calibri" pitchFamily="34" charset="0"/>
                <a:cs typeface="Arial" charset="0"/>
              </a:rPr>
              <a:t> </a:t>
            </a:r>
            <a:r>
              <a:rPr lang="en-US" sz="1800" dirty="0" err="1" smtClean="0">
                <a:ea typeface="Calibri" pitchFamily="34" charset="0"/>
                <a:cs typeface="Arial" charset="0"/>
              </a:rPr>
              <a:t>unterschiedlichen</a:t>
            </a:r>
            <a:r>
              <a:rPr lang="en-US" sz="1800" dirty="0" smtClean="0">
                <a:ea typeface="Calibri" pitchFamily="34" charset="0"/>
                <a:cs typeface="Arial" charset="0"/>
              </a:rPr>
              <a:t> </a:t>
            </a:r>
            <a:r>
              <a:rPr lang="en-US" sz="1800" dirty="0" err="1" smtClean="0">
                <a:ea typeface="Calibri" pitchFamily="34" charset="0"/>
                <a:cs typeface="Arial" charset="0"/>
              </a:rPr>
              <a:t>quantitativen</a:t>
            </a:r>
            <a:r>
              <a:rPr lang="en-US" sz="1800" dirty="0" smtClean="0">
                <a:ea typeface="Calibri" pitchFamily="34" charset="0"/>
                <a:cs typeface="Arial" charset="0"/>
              </a:rPr>
              <a:t> </a:t>
            </a:r>
            <a:r>
              <a:rPr lang="en-US" sz="1800" dirty="0" err="1" smtClean="0">
                <a:ea typeface="Calibri" pitchFamily="34" charset="0"/>
                <a:cs typeface="Arial" charset="0"/>
              </a:rPr>
              <a:t>Ausprägungen</a:t>
            </a:r>
            <a:r>
              <a:rPr lang="en-US" sz="1800" dirty="0" smtClean="0">
                <a:ea typeface="Calibri" pitchFamily="34" charset="0"/>
                <a:cs typeface="Arial" charset="0"/>
              </a:rPr>
              <a:t> </a:t>
            </a:r>
            <a:r>
              <a:rPr lang="en-US" sz="1800" dirty="0" err="1" smtClean="0">
                <a:ea typeface="Calibri" pitchFamily="34" charset="0"/>
                <a:cs typeface="Arial" charset="0"/>
              </a:rPr>
              <a:t>gebildet</a:t>
            </a:r>
            <a:r>
              <a:rPr lang="en-US" sz="1800" dirty="0" smtClean="0">
                <a:ea typeface="Calibri" pitchFamily="34" charset="0"/>
                <a:cs typeface="Arial" charset="0"/>
              </a:rPr>
              <a:t>.</a:t>
            </a:r>
          </a:p>
          <a:p>
            <a:pPr marL="0" indent="0">
              <a:spcBef>
                <a:spcPct val="0"/>
              </a:spcBef>
              <a:buFontTx/>
              <a:buNone/>
            </a:pPr>
            <a:r>
              <a:rPr lang="en-US" sz="1800" dirty="0" err="1" smtClean="0">
                <a:ea typeface="Calibri" pitchFamily="34" charset="0"/>
                <a:cs typeface="Arial" charset="0"/>
              </a:rPr>
              <a:t>Beispiel</a:t>
            </a:r>
            <a:r>
              <a:rPr lang="en-US" sz="1800" dirty="0" smtClean="0">
                <a:ea typeface="Calibri" pitchFamily="34" charset="0"/>
                <a:cs typeface="Arial" charset="0"/>
              </a:rPr>
              <a:t>: </a:t>
            </a:r>
            <a:r>
              <a:rPr lang="en-US" sz="1800" dirty="0" err="1" smtClean="0">
                <a:ea typeface="Calibri" pitchFamily="34" charset="0"/>
                <a:cs typeface="Arial" charset="0"/>
              </a:rPr>
              <a:t>Arbeit</a:t>
            </a:r>
            <a:r>
              <a:rPr lang="en-US" sz="1800" dirty="0" smtClean="0">
                <a:ea typeface="Calibri" pitchFamily="34" charset="0"/>
                <a:cs typeface="Arial" charset="0"/>
              </a:rPr>
              <a:t> </a:t>
            </a:r>
            <a:r>
              <a:rPr lang="en-US" sz="1800" dirty="0" err="1" smtClean="0">
                <a:ea typeface="Calibri" pitchFamily="34" charset="0"/>
                <a:cs typeface="Arial" charset="0"/>
              </a:rPr>
              <a:t>ist</a:t>
            </a:r>
            <a:r>
              <a:rPr lang="en-US" sz="1800" dirty="0" smtClean="0">
                <a:ea typeface="Calibri" pitchFamily="34" charset="0"/>
                <a:cs typeface="Arial" charset="0"/>
              </a:rPr>
              <a:t> Kraft mal </a:t>
            </a:r>
            <a:r>
              <a:rPr lang="en-US" sz="1800" dirty="0" err="1" smtClean="0">
                <a:ea typeface="Calibri" pitchFamily="34" charset="0"/>
                <a:cs typeface="Arial" charset="0"/>
              </a:rPr>
              <a:t>Weg</a:t>
            </a:r>
            <a:r>
              <a:rPr lang="en-US" sz="1800" dirty="0" smtClean="0">
                <a:ea typeface="Calibri" pitchFamily="34" charset="0"/>
                <a:cs typeface="Arial" charset="0"/>
              </a:rPr>
              <a:t>, </a:t>
            </a:r>
            <a:r>
              <a:rPr lang="en-US" sz="1800" dirty="0" err="1" smtClean="0">
                <a:ea typeface="Calibri" pitchFamily="34" charset="0"/>
                <a:cs typeface="Arial" charset="0"/>
              </a:rPr>
              <a:t>Umsatz</a:t>
            </a:r>
            <a:r>
              <a:rPr lang="en-US" sz="1800" dirty="0" smtClean="0">
                <a:ea typeface="Calibri" pitchFamily="34" charset="0"/>
                <a:cs typeface="Arial" charset="0"/>
              </a:rPr>
              <a:t> </a:t>
            </a:r>
            <a:r>
              <a:rPr lang="en-US" sz="1800" dirty="0" err="1" smtClean="0">
                <a:ea typeface="Calibri" pitchFamily="34" charset="0"/>
                <a:cs typeface="Arial" charset="0"/>
              </a:rPr>
              <a:t>ist</a:t>
            </a:r>
            <a:r>
              <a:rPr lang="en-US" sz="1800" dirty="0" smtClean="0">
                <a:ea typeface="Calibri" pitchFamily="34" charset="0"/>
                <a:cs typeface="Arial" charset="0"/>
              </a:rPr>
              <a:t> </a:t>
            </a:r>
            <a:r>
              <a:rPr lang="en-US" sz="1800" dirty="0" err="1" smtClean="0">
                <a:ea typeface="Calibri" pitchFamily="34" charset="0"/>
                <a:cs typeface="Arial" charset="0"/>
              </a:rPr>
              <a:t>Preis</a:t>
            </a:r>
            <a:r>
              <a:rPr lang="en-US" sz="1800" dirty="0" smtClean="0">
                <a:ea typeface="Calibri" pitchFamily="34" charset="0"/>
                <a:cs typeface="Arial" charset="0"/>
              </a:rPr>
              <a:t> mal </a:t>
            </a:r>
            <a:r>
              <a:rPr lang="en-US" sz="1800" dirty="0" err="1" smtClean="0">
                <a:ea typeface="Calibri" pitchFamily="34" charset="0"/>
                <a:cs typeface="Arial" charset="0"/>
              </a:rPr>
              <a:t>Menge</a:t>
            </a:r>
            <a:endParaRPr lang="en-US" sz="1800" dirty="0" smtClean="0">
              <a:ea typeface="Calibri" pitchFamily="34" charset="0"/>
              <a:cs typeface="Arial" charset="0"/>
            </a:endParaRPr>
          </a:p>
          <a:p>
            <a:pPr marL="0" indent="0">
              <a:spcBef>
                <a:spcPct val="0"/>
              </a:spcBef>
              <a:buFontTx/>
              <a:buNone/>
            </a:pPr>
            <a:endParaRPr lang="en-US" sz="1800" dirty="0" smtClean="0">
              <a:ea typeface="Calibri" pitchFamily="34" charset="0"/>
              <a:cs typeface="Arial" charset="0"/>
            </a:endParaRPr>
          </a:p>
          <a:p>
            <a:pPr marL="0" indent="0">
              <a:spcBef>
                <a:spcPct val="0"/>
              </a:spcBef>
              <a:buFontTx/>
              <a:buNone/>
            </a:pPr>
            <a:r>
              <a:rPr lang="en-US" sz="1800" dirty="0" err="1" smtClean="0">
                <a:ea typeface="Calibri" pitchFamily="34" charset="0"/>
                <a:cs typeface="Arial" charset="0"/>
              </a:rPr>
              <a:t>Obwohl</a:t>
            </a:r>
            <a:r>
              <a:rPr lang="en-US" sz="1800" dirty="0" smtClean="0">
                <a:ea typeface="Calibri" pitchFamily="34" charset="0"/>
                <a:cs typeface="Arial" charset="0"/>
              </a:rPr>
              <a:t> </a:t>
            </a:r>
            <a:r>
              <a:rPr lang="en-US" sz="1800" dirty="0" err="1" smtClean="0">
                <a:ea typeface="Calibri" pitchFamily="34" charset="0"/>
                <a:cs typeface="Arial" charset="0"/>
              </a:rPr>
              <a:t>Definitionsgleichungen</a:t>
            </a:r>
            <a:r>
              <a:rPr lang="en-US" sz="1800" dirty="0" smtClean="0">
                <a:ea typeface="Calibri" pitchFamily="34" charset="0"/>
                <a:cs typeface="Arial" charset="0"/>
              </a:rPr>
              <a:t> </a:t>
            </a:r>
            <a:r>
              <a:rPr lang="en-US" sz="1800" dirty="0" err="1" smtClean="0">
                <a:ea typeface="Calibri" pitchFamily="34" charset="0"/>
                <a:cs typeface="Arial" charset="0"/>
              </a:rPr>
              <a:t>einfach</a:t>
            </a:r>
            <a:r>
              <a:rPr lang="en-US" sz="1800" dirty="0" smtClean="0">
                <a:ea typeface="Calibri" pitchFamily="34" charset="0"/>
                <a:cs typeface="Arial" charset="0"/>
              </a:rPr>
              <a:t> </a:t>
            </a:r>
            <a:r>
              <a:rPr lang="en-US" sz="1800" dirty="0" err="1" smtClean="0">
                <a:ea typeface="Calibri" pitchFamily="34" charset="0"/>
                <a:cs typeface="Arial" charset="0"/>
              </a:rPr>
              <a:t>aussehen</a:t>
            </a:r>
            <a:r>
              <a:rPr lang="en-US" sz="1800" dirty="0" smtClean="0">
                <a:ea typeface="Calibri" pitchFamily="34" charset="0"/>
                <a:cs typeface="Arial" charset="0"/>
              </a:rPr>
              <a:t>, war die </a:t>
            </a:r>
            <a:r>
              <a:rPr lang="en-US" sz="1800" dirty="0" err="1" smtClean="0">
                <a:ea typeface="Calibri" pitchFamily="34" charset="0"/>
                <a:cs typeface="Arial" charset="0"/>
              </a:rPr>
              <a:t>Identifikation</a:t>
            </a:r>
            <a:r>
              <a:rPr lang="en-US" sz="1800" dirty="0" smtClean="0">
                <a:ea typeface="Calibri" pitchFamily="34" charset="0"/>
                <a:cs typeface="Arial" charset="0"/>
              </a:rPr>
              <a:t> </a:t>
            </a:r>
            <a:r>
              <a:rPr lang="en-US" sz="1800" dirty="0" err="1" smtClean="0">
                <a:ea typeface="Calibri" pitchFamily="34" charset="0"/>
                <a:cs typeface="Arial" charset="0"/>
              </a:rPr>
              <a:t>einer</a:t>
            </a:r>
            <a:r>
              <a:rPr lang="en-US" sz="1800" dirty="0" smtClean="0">
                <a:ea typeface="Calibri" pitchFamily="34" charset="0"/>
                <a:cs typeface="Arial" charset="0"/>
              </a:rPr>
              <a:t> </a:t>
            </a:r>
            <a:r>
              <a:rPr lang="en-US" sz="1800" dirty="0" err="1" smtClean="0">
                <a:ea typeface="Calibri" pitchFamily="34" charset="0"/>
                <a:cs typeface="Arial" charset="0"/>
              </a:rPr>
              <a:t>speziellen</a:t>
            </a:r>
            <a:r>
              <a:rPr lang="en-US" sz="1800" dirty="0" smtClean="0">
                <a:ea typeface="Calibri" pitchFamily="34" charset="0"/>
                <a:cs typeface="Arial" charset="0"/>
              </a:rPr>
              <a:t> </a:t>
            </a:r>
            <a:r>
              <a:rPr lang="en-US" sz="1800" dirty="0" err="1" smtClean="0">
                <a:ea typeface="Calibri" pitchFamily="34" charset="0"/>
                <a:cs typeface="Arial" charset="0"/>
              </a:rPr>
              <a:t>Qualität</a:t>
            </a:r>
            <a:r>
              <a:rPr lang="en-US" sz="1800" dirty="0" smtClean="0">
                <a:ea typeface="Calibri" pitchFamily="34" charset="0"/>
                <a:cs typeface="Arial" charset="0"/>
              </a:rPr>
              <a:t> </a:t>
            </a:r>
            <a:r>
              <a:rPr lang="en-US" sz="1800" dirty="0" err="1" smtClean="0">
                <a:ea typeface="Calibri" pitchFamily="34" charset="0"/>
                <a:cs typeface="Arial" charset="0"/>
              </a:rPr>
              <a:t>ein</a:t>
            </a:r>
            <a:r>
              <a:rPr lang="en-US" sz="1800" dirty="0" smtClean="0">
                <a:ea typeface="Calibri" pitchFamily="34" charset="0"/>
                <a:cs typeface="Arial" charset="0"/>
              </a:rPr>
              <a:t> </a:t>
            </a:r>
            <a:r>
              <a:rPr lang="en-US" sz="1800" dirty="0" err="1" smtClean="0">
                <a:ea typeface="Calibri" pitchFamily="34" charset="0"/>
                <a:cs typeface="Arial" charset="0"/>
              </a:rPr>
              <a:t>langer</a:t>
            </a:r>
            <a:r>
              <a:rPr lang="en-US" sz="1800" dirty="0" smtClean="0">
                <a:ea typeface="Calibri" pitchFamily="34" charset="0"/>
                <a:cs typeface="Arial" charset="0"/>
              </a:rPr>
              <a:t> und </a:t>
            </a:r>
            <a:r>
              <a:rPr lang="en-US" sz="1800" dirty="0" err="1" smtClean="0">
                <a:ea typeface="Calibri" pitchFamily="34" charset="0"/>
                <a:cs typeface="Arial" charset="0"/>
              </a:rPr>
              <a:t>mühsamer</a:t>
            </a:r>
            <a:r>
              <a:rPr lang="en-US" sz="1800" dirty="0" smtClean="0">
                <a:ea typeface="Calibri" pitchFamily="34" charset="0"/>
                <a:cs typeface="Arial" charset="0"/>
              </a:rPr>
              <a:t> </a:t>
            </a:r>
            <a:r>
              <a:rPr lang="en-US" sz="1800" dirty="0" err="1" smtClean="0">
                <a:ea typeface="Calibri" pitchFamily="34" charset="0"/>
                <a:cs typeface="Arial" charset="0"/>
              </a:rPr>
              <a:t>Prozess</a:t>
            </a:r>
            <a:r>
              <a:rPr lang="en-US" sz="1800" dirty="0" smtClean="0">
                <a:ea typeface="Calibri" pitchFamily="34" charset="0"/>
                <a:cs typeface="Arial" charset="0"/>
              </a:rPr>
              <a:t>, </a:t>
            </a:r>
            <a:r>
              <a:rPr lang="en-US" sz="1800" dirty="0" err="1" smtClean="0">
                <a:ea typeface="Calibri" pitchFamily="34" charset="0"/>
                <a:cs typeface="Arial" charset="0"/>
              </a:rPr>
              <a:t>voll</a:t>
            </a:r>
            <a:r>
              <a:rPr lang="en-US" sz="1800" dirty="0" smtClean="0">
                <a:ea typeface="Calibri" pitchFamily="34" charset="0"/>
                <a:cs typeface="Arial" charset="0"/>
              </a:rPr>
              <a:t> von </a:t>
            </a:r>
            <a:r>
              <a:rPr lang="en-US" sz="1800" dirty="0" err="1" smtClean="0">
                <a:ea typeface="Calibri" pitchFamily="34" charset="0"/>
                <a:cs typeface="Arial" charset="0"/>
              </a:rPr>
              <a:t>Irrtümern</a:t>
            </a:r>
            <a:r>
              <a:rPr lang="en-US" sz="1800" dirty="0" smtClean="0">
                <a:ea typeface="Calibri" pitchFamily="34" charset="0"/>
                <a:cs typeface="Arial" charset="0"/>
              </a:rPr>
              <a:t> und </a:t>
            </a:r>
            <a:r>
              <a:rPr lang="en-US" sz="1800" dirty="0" err="1" smtClean="0">
                <a:ea typeface="Calibri" pitchFamily="34" charset="0"/>
                <a:cs typeface="Arial" charset="0"/>
              </a:rPr>
              <a:t>Widersprüchen</a:t>
            </a:r>
            <a:r>
              <a:rPr lang="en-US" sz="1800" dirty="0" smtClean="0">
                <a:ea typeface="Calibri" pitchFamily="34" charset="0"/>
                <a:cs typeface="Arial" charset="0"/>
              </a:rPr>
              <a:t> (</a:t>
            </a:r>
            <a:r>
              <a:rPr lang="en-US" sz="1800" dirty="0" err="1" smtClean="0">
                <a:ea typeface="Calibri" pitchFamily="34" charset="0"/>
                <a:cs typeface="Arial" charset="0"/>
              </a:rPr>
              <a:t>z.B</a:t>
            </a:r>
            <a:r>
              <a:rPr lang="en-US" sz="1800" dirty="0" smtClean="0">
                <a:ea typeface="Calibri" pitchFamily="34" charset="0"/>
                <a:cs typeface="Arial" charset="0"/>
              </a:rPr>
              <a:t>. </a:t>
            </a:r>
            <a:r>
              <a:rPr lang="en-US" sz="1800" dirty="0" err="1" smtClean="0">
                <a:ea typeface="Calibri" pitchFamily="34" charset="0"/>
                <a:cs typeface="Arial" charset="0"/>
              </a:rPr>
              <a:t>bei</a:t>
            </a:r>
            <a:r>
              <a:rPr lang="en-US" sz="1800" dirty="0" smtClean="0">
                <a:ea typeface="Calibri" pitchFamily="34" charset="0"/>
                <a:cs typeface="Arial" charset="0"/>
              </a:rPr>
              <a:t> </a:t>
            </a:r>
            <a:r>
              <a:rPr lang="en-US" sz="1800" dirty="0" err="1" smtClean="0">
                <a:ea typeface="Calibri" pitchFamily="34" charset="0"/>
                <a:cs typeface="Arial" charset="0"/>
              </a:rPr>
              <a:t>Energie</a:t>
            </a:r>
            <a:r>
              <a:rPr lang="en-US" sz="1800" dirty="0" smtClean="0">
                <a:ea typeface="Calibri" pitchFamily="34" charset="0"/>
                <a:cs typeface="Arial" charset="0"/>
              </a:rPr>
              <a:t> und Kraft)</a:t>
            </a:r>
            <a:endParaRPr lang="es-ES_tradnl" sz="1800" dirty="0" smtClean="0">
              <a:ea typeface="Calibri" pitchFamily="34" charset="0"/>
              <a:cs typeface="Arial"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2467" name="Picture 2"/>
          <p:cNvPicPr>
            <a:picLocks noChangeAspect="1" noChangeArrowheads="1"/>
          </p:cNvPicPr>
          <p:nvPr/>
        </p:nvPicPr>
        <p:blipFill>
          <a:blip r:embed="rId3" cstate="print"/>
          <a:srcRect/>
          <a:stretch>
            <a:fillRect/>
          </a:stretch>
        </p:blipFill>
        <p:spPr bwMode="auto">
          <a:xfrm>
            <a:off x="4763" y="966788"/>
            <a:ext cx="9134475" cy="4924425"/>
          </a:xfrm>
          <a:prstGeom prst="rect">
            <a:avLst/>
          </a:prstGeom>
          <a:noFill/>
          <a:ln w="9525">
            <a:noFill/>
            <a:miter lim="800000"/>
            <a:headEnd/>
            <a:tailEnd/>
          </a:ln>
        </p:spPr>
      </p:pic>
      <p:sp>
        <p:nvSpPr>
          <p:cNvPr id="6246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2006</a:t>
            </a:r>
          </a:p>
        </p:txBody>
      </p:sp>
      <p:sp>
        <p:nvSpPr>
          <p:cNvPr id="6246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3491"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6349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2007</a:t>
            </a:r>
          </a:p>
        </p:txBody>
      </p:sp>
      <p:sp>
        <p:nvSpPr>
          <p:cNvPr id="6349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4515" name="Picture 2"/>
          <p:cNvPicPr>
            <a:picLocks noChangeAspect="1" noChangeArrowheads="1"/>
          </p:cNvPicPr>
          <p:nvPr/>
        </p:nvPicPr>
        <p:blipFill>
          <a:blip r:embed="rId2" cstate="print"/>
          <a:srcRect/>
          <a:stretch>
            <a:fillRect/>
          </a:stretch>
        </p:blipFill>
        <p:spPr bwMode="auto">
          <a:xfrm>
            <a:off x="9525" y="962025"/>
            <a:ext cx="9124950" cy="4933950"/>
          </a:xfrm>
          <a:prstGeom prst="rect">
            <a:avLst/>
          </a:prstGeom>
          <a:noFill/>
          <a:ln w="9525">
            <a:noFill/>
            <a:miter lim="800000"/>
            <a:headEnd/>
            <a:tailEnd/>
          </a:ln>
        </p:spPr>
      </p:pic>
      <p:sp>
        <p:nvSpPr>
          <p:cNvPr id="6451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2008</a:t>
            </a:r>
          </a:p>
        </p:txBody>
      </p:sp>
      <p:sp>
        <p:nvSpPr>
          <p:cNvPr id="6451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5539" name="Picture 2"/>
          <p:cNvPicPr>
            <a:picLocks noChangeAspect="1" noChangeArrowheads="1"/>
          </p:cNvPicPr>
          <p:nvPr/>
        </p:nvPicPr>
        <p:blipFill>
          <a:blip r:embed="rId2" cstate="print"/>
          <a:srcRect/>
          <a:stretch>
            <a:fillRect/>
          </a:stretch>
        </p:blipFill>
        <p:spPr bwMode="auto">
          <a:xfrm>
            <a:off x="9525" y="962025"/>
            <a:ext cx="9124950" cy="4933950"/>
          </a:xfrm>
          <a:prstGeom prst="rect">
            <a:avLst/>
          </a:prstGeom>
          <a:noFill/>
          <a:ln w="9525">
            <a:noFill/>
            <a:miter lim="800000"/>
            <a:headEnd/>
            <a:tailEnd/>
          </a:ln>
        </p:spPr>
      </p:pic>
      <p:sp>
        <p:nvSpPr>
          <p:cNvPr id="6554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2009</a:t>
            </a:r>
          </a:p>
        </p:txBody>
      </p:sp>
      <p:sp>
        <p:nvSpPr>
          <p:cNvPr id="6554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6563"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6656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2010</a:t>
            </a:r>
          </a:p>
        </p:txBody>
      </p:sp>
      <p:sp>
        <p:nvSpPr>
          <p:cNvPr id="6656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7587" name="Picture 2"/>
          <p:cNvPicPr>
            <a:picLocks noChangeAspect="1" noChangeArrowheads="1"/>
          </p:cNvPicPr>
          <p:nvPr/>
        </p:nvPicPr>
        <p:blipFill>
          <a:blip r:embed="rId2" cstate="print"/>
          <a:srcRect/>
          <a:stretch>
            <a:fillRect/>
          </a:stretch>
        </p:blipFill>
        <p:spPr bwMode="auto">
          <a:xfrm>
            <a:off x="4763" y="971550"/>
            <a:ext cx="9134475" cy="4914900"/>
          </a:xfrm>
          <a:prstGeom prst="rect">
            <a:avLst/>
          </a:prstGeom>
          <a:noFill/>
          <a:ln w="9525">
            <a:noFill/>
            <a:miter lim="800000"/>
            <a:headEnd/>
            <a:tailEnd/>
          </a:ln>
        </p:spPr>
      </p:pic>
      <p:sp>
        <p:nvSpPr>
          <p:cNvPr id="6758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2011</a:t>
            </a:r>
          </a:p>
        </p:txBody>
      </p:sp>
      <p:sp>
        <p:nvSpPr>
          <p:cNvPr id="6758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8611"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6861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2012</a:t>
            </a:r>
          </a:p>
        </p:txBody>
      </p:sp>
      <p:sp>
        <p:nvSpPr>
          <p:cNvPr id="6861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69635"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6963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2013</a:t>
            </a:r>
          </a:p>
        </p:txBody>
      </p:sp>
      <p:sp>
        <p:nvSpPr>
          <p:cNvPr id="6963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0659" name="Picture 2"/>
          <p:cNvPicPr>
            <a:picLocks noChangeAspect="1" noChangeArrowheads="1"/>
          </p:cNvPicPr>
          <p:nvPr/>
        </p:nvPicPr>
        <p:blipFill>
          <a:blip r:embed="rId2" cstate="print"/>
          <a:srcRect/>
          <a:stretch>
            <a:fillRect/>
          </a:stretch>
        </p:blipFill>
        <p:spPr bwMode="auto">
          <a:xfrm>
            <a:off x="4763" y="957263"/>
            <a:ext cx="9134475" cy="4943475"/>
          </a:xfrm>
          <a:prstGeom prst="rect">
            <a:avLst/>
          </a:prstGeom>
          <a:noFill/>
          <a:ln w="9525">
            <a:noFill/>
            <a:miter lim="800000"/>
            <a:headEnd/>
            <a:tailEnd/>
          </a:ln>
        </p:spPr>
      </p:pic>
      <p:sp>
        <p:nvSpPr>
          <p:cNvPr id="7066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2014</a:t>
            </a:r>
          </a:p>
        </p:txBody>
      </p:sp>
      <p:sp>
        <p:nvSpPr>
          <p:cNvPr id="7066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1683"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7168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2015</a:t>
            </a:r>
          </a:p>
        </p:txBody>
      </p:sp>
      <p:sp>
        <p:nvSpPr>
          <p:cNvPr id="7168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266700"/>
            <a:ext cx="7772400" cy="1143000"/>
          </a:xfrm>
        </p:spPr>
        <p:txBody>
          <a:bodyPr/>
          <a:lstStyle/>
          <a:p>
            <a:pPr eaLnBrk="1" hangingPunct="1"/>
            <a:r>
              <a:rPr lang="de-DE" sz="2800" i="1" kern="0" dirty="0" smtClean="0">
                <a:solidFill>
                  <a:schemeClr val="accent2"/>
                </a:solidFill>
              </a:rPr>
              <a:t>Mathematische Vergegenständlichung 1: </a:t>
            </a:r>
            <a:br>
              <a:rPr lang="de-DE" sz="2800" i="1" kern="0" dirty="0" smtClean="0">
                <a:solidFill>
                  <a:schemeClr val="accent2"/>
                </a:solidFill>
              </a:rPr>
            </a:br>
            <a:r>
              <a:rPr lang="de-DE" sz="2800" i="1" kern="0" dirty="0" smtClean="0">
                <a:solidFill>
                  <a:schemeClr val="accent2"/>
                </a:solidFill>
              </a:rPr>
              <a:t>Statische Bilanzgleichung </a:t>
            </a:r>
            <a:r>
              <a:rPr lang="de-DE" sz="2400" dirty="0" smtClean="0"/>
              <a:t/>
            </a:r>
            <a:br>
              <a:rPr lang="de-DE" sz="2400" dirty="0" smtClean="0"/>
            </a:br>
            <a:r>
              <a:rPr lang="de-DE" sz="1400" dirty="0" smtClean="0"/>
              <a:t/>
            </a:r>
            <a:br>
              <a:rPr lang="de-DE" sz="1400" dirty="0" smtClean="0"/>
            </a:br>
            <a:r>
              <a:rPr lang="de-DE" sz="2000" i="0" dirty="0" smtClean="0"/>
              <a:t>Erhaltungssätze, Input-Output-Tafeln, Volkseinkommensrechnung, Bevölkerungsbilanz</a:t>
            </a:r>
          </a:p>
        </p:txBody>
      </p:sp>
      <p:grpSp>
        <p:nvGrpSpPr>
          <p:cNvPr id="2" name="Group 3"/>
          <p:cNvGrpSpPr>
            <a:grpSpLocks/>
          </p:cNvGrpSpPr>
          <p:nvPr/>
        </p:nvGrpSpPr>
        <p:grpSpPr bwMode="auto">
          <a:xfrm>
            <a:off x="4289425" y="2135188"/>
            <a:ext cx="338138" cy="3352800"/>
            <a:chOff x="2702" y="1351"/>
            <a:chExt cx="213" cy="2112"/>
          </a:xfrm>
        </p:grpSpPr>
        <p:sp>
          <p:nvSpPr>
            <p:cNvPr id="19506" name="Line 4"/>
            <p:cNvSpPr>
              <a:spLocks noChangeShapeType="1"/>
            </p:cNvSpPr>
            <p:nvPr/>
          </p:nvSpPr>
          <p:spPr bwMode="auto">
            <a:xfrm>
              <a:off x="2814" y="1351"/>
              <a:ext cx="0" cy="2112"/>
            </a:xfrm>
            <a:prstGeom prst="line">
              <a:avLst/>
            </a:prstGeom>
            <a:noFill/>
            <a:ln w="57150">
              <a:solidFill>
                <a:schemeClr val="tx1"/>
              </a:solidFill>
              <a:round/>
              <a:headEnd/>
              <a:tailEnd/>
            </a:ln>
          </p:spPr>
          <p:txBody>
            <a:bodyPr/>
            <a:lstStyle/>
            <a:p>
              <a:endParaRPr lang="en-US"/>
            </a:p>
          </p:txBody>
        </p:sp>
        <p:sp>
          <p:nvSpPr>
            <p:cNvPr id="19507" name="Line 5"/>
            <p:cNvSpPr>
              <a:spLocks noChangeShapeType="1"/>
            </p:cNvSpPr>
            <p:nvPr/>
          </p:nvSpPr>
          <p:spPr bwMode="auto">
            <a:xfrm>
              <a:off x="2711" y="1824"/>
              <a:ext cx="204" cy="0"/>
            </a:xfrm>
            <a:prstGeom prst="line">
              <a:avLst/>
            </a:prstGeom>
            <a:noFill/>
            <a:ln w="9525">
              <a:solidFill>
                <a:schemeClr val="tx1"/>
              </a:solidFill>
              <a:round/>
              <a:headEnd/>
              <a:tailEnd/>
            </a:ln>
          </p:spPr>
          <p:txBody>
            <a:bodyPr/>
            <a:lstStyle/>
            <a:p>
              <a:endParaRPr lang="en-US"/>
            </a:p>
          </p:txBody>
        </p:sp>
        <p:sp>
          <p:nvSpPr>
            <p:cNvPr id="19508" name="Line 6"/>
            <p:cNvSpPr>
              <a:spLocks noChangeShapeType="1"/>
            </p:cNvSpPr>
            <p:nvPr/>
          </p:nvSpPr>
          <p:spPr bwMode="auto">
            <a:xfrm>
              <a:off x="2709" y="2074"/>
              <a:ext cx="204" cy="0"/>
            </a:xfrm>
            <a:prstGeom prst="line">
              <a:avLst/>
            </a:prstGeom>
            <a:noFill/>
            <a:ln w="9525">
              <a:solidFill>
                <a:schemeClr val="tx1"/>
              </a:solidFill>
              <a:round/>
              <a:headEnd/>
              <a:tailEnd/>
            </a:ln>
          </p:spPr>
          <p:txBody>
            <a:bodyPr/>
            <a:lstStyle/>
            <a:p>
              <a:endParaRPr lang="en-US"/>
            </a:p>
          </p:txBody>
        </p:sp>
        <p:sp>
          <p:nvSpPr>
            <p:cNvPr id="19509" name="Line 7"/>
            <p:cNvSpPr>
              <a:spLocks noChangeShapeType="1"/>
            </p:cNvSpPr>
            <p:nvPr/>
          </p:nvSpPr>
          <p:spPr bwMode="auto">
            <a:xfrm>
              <a:off x="2702" y="2991"/>
              <a:ext cx="204" cy="0"/>
            </a:xfrm>
            <a:prstGeom prst="line">
              <a:avLst/>
            </a:prstGeom>
            <a:noFill/>
            <a:ln w="9525">
              <a:solidFill>
                <a:schemeClr val="tx1"/>
              </a:solidFill>
              <a:round/>
              <a:headEnd/>
              <a:tailEnd/>
            </a:ln>
          </p:spPr>
          <p:txBody>
            <a:bodyPr/>
            <a:lstStyle/>
            <a:p>
              <a:endParaRPr lang="en-US"/>
            </a:p>
          </p:txBody>
        </p:sp>
      </p:grpSp>
      <p:sp>
        <p:nvSpPr>
          <p:cNvPr id="82952" name="Line 8"/>
          <p:cNvSpPr>
            <a:spLocks noChangeShapeType="1"/>
          </p:cNvSpPr>
          <p:nvPr/>
        </p:nvSpPr>
        <p:spPr bwMode="auto">
          <a:xfrm>
            <a:off x="4067175" y="2144713"/>
            <a:ext cx="1993900" cy="0"/>
          </a:xfrm>
          <a:prstGeom prst="line">
            <a:avLst/>
          </a:prstGeom>
          <a:noFill/>
          <a:ln w="9525">
            <a:solidFill>
              <a:schemeClr val="tx1"/>
            </a:solidFill>
            <a:round/>
            <a:headEnd/>
            <a:tailEnd/>
          </a:ln>
        </p:spPr>
        <p:txBody>
          <a:bodyPr/>
          <a:lstStyle/>
          <a:p>
            <a:endParaRPr lang="en-US"/>
          </a:p>
        </p:txBody>
      </p:sp>
      <p:sp>
        <p:nvSpPr>
          <p:cNvPr id="82953" name="Line 9"/>
          <p:cNvSpPr>
            <a:spLocks noChangeShapeType="1"/>
          </p:cNvSpPr>
          <p:nvPr/>
        </p:nvSpPr>
        <p:spPr bwMode="auto">
          <a:xfrm>
            <a:off x="4067175" y="5492750"/>
            <a:ext cx="1993900" cy="3175"/>
          </a:xfrm>
          <a:prstGeom prst="line">
            <a:avLst/>
          </a:prstGeom>
          <a:noFill/>
          <a:ln w="9525">
            <a:solidFill>
              <a:schemeClr val="tx1"/>
            </a:solidFill>
            <a:round/>
            <a:headEnd/>
            <a:tailEnd/>
          </a:ln>
        </p:spPr>
        <p:txBody>
          <a:bodyPr/>
          <a:lstStyle/>
          <a:p>
            <a:endParaRPr lang="en-US"/>
          </a:p>
        </p:txBody>
      </p:sp>
      <p:grpSp>
        <p:nvGrpSpPr>
          <p:cNvPr id="3" name="Group 10"/>
          <p:cNvGrpSpPr>
            <a:grpSpLocks/>
          </p:cNvGrpSpPr>
          <p:nvPr/>
        </p:nvGrpSpPr>
        <p:grpSpPr bwMode="auto">
          <a:xfrm>
            <a:off x="5416550" y="2152650"/>
            <a:ext cx="328613" cy="3352800"/>
            <a:chOff x="3412" y="1356"/>
            <a:chExt cx="207" cy="2112"/>
          </a:xfrm>
        </p:grpSpPr>
        <p:sp>
          <p:nvSpPr>
            <p:cNvPr id="19503" name="Line 11"/>
            <p:cNvSpPr>
              <a:spLocks noChangeShapeType="1"/>
            </p:cNvSpPr>
            <p:nvPr/>
          </p:nvSpPr>
          <p:spPr bwMode="auto">
            <a:xfrm>
              <a:off x="3527" y="1356"/>
              <a:ext cx="0" cy="2112"/>
            </a:xfrm>
            <a:prstGeom prst="line">
              <a:avLst/>
            </a:prstGeom>
            <a:noFill/>
            <a:ln w="57150">
              <a:solidFill>
                <a:schemeClr val="tx1"/>
              </a:solidFill>
              <a:round/>
              <a:headEnd/>
              <a:tailEnd/>
            </a:ln>
          </p:spPr>
          <p:txBody>
            <a:bodyPr/>
            <a:lstStyle/>
            <a:p>
              <a:endParaRPr lang="en-US"/>
            </a:p>
          </p:txBody>
        </p:sp>
        <p:sp>
          <p:nvSpPr>
            <p:cNvPr id="19504" name="Line 12"/>
            <p:cNvSpPr>
              <a:spLocks noChangeShapeType="1"/>
            </p:cNvSpPr>
            <p:nvPr/>
          </p:nvSpPr>
          <p:spPr bwMode="auto">
            <a:xfrm>
              <a:off x="3412" y="2321"/>
              <a:ext cx="204" cy="0"/>
            </a:xfrm>
            <a:prstGeom prst="line">
              <a:avLst/>
            </a:prstGeom>
            <a:noFill/>
            <a:ln w="9525">
              <a:solidFill>
                <a:schemeClr val="tx1"/>
              </a:solidFill>
              <a:round/>
              <a:headEnd/>
              <a:tailEnd/>
            </a:ln>
          </p:spPr>
          <p:txBody>
            <a:bodyPr/>
            <a:lstStyle/>
            <a:p>
              <a:endParaRPr lang="en-US"/>
            </a:p>
          </p:txBody>
        </p:sp>
        <p:sp>
          <p:nvSpPr>
            <p:cNvPr id="19505" name="Line 13"/>
            <p:cNvSpPr>
              <a:spLocks noChangeShapeType="1"/>
            </p:cNvSpPr>
            <p:nvPr/>
          </p:nvSpPr>
          <p:spPr bwMode="auto">
            <a:xfrm>
              <a:off x="3415" y="2564"/>
              <a:ext cx="204" cy="0"/>
            </a:xfrm>
            <a:prstGeom prst="line">
              <a:avLst/>
            </a:prstGeom>
            <a:noFill/>
            <a:ln w="9525">
              <a:solidFill>
                <a:schemeClr val="tx1"/>
              </a:solidFill>
              <a:round/>
              <a:headEnd/>
              <a:tailEnd/>
            </a:ln>
          </p:spPr>
          <p:txBody>
            <a:bodyPr/>
            <a:lstStyle/>
            <a:p>
              <a:endParaRPr lang="en-US"/>
            </a:p>
          </p:txBody>
        </p:sp>
      </p:grpSp>
      <p:grpSp>
        <p:nvGrpSpPr>
          <p:cNvPr id="4" name="Group 14"/>
          <p:cNvGrpSpPr>
            <a:grpSpLocks/>
          </p:cNvGrpSpPr>
          <p:nvPr/>
        </p:nvGrpSpPr>
        <p:grpSpPr bwMode="auto">
          <a:xfrm>
            <a:off x="842963" y="2362200"/>
            <a:ext cx="336550" cy="742950"/>
            <a:chOff x="531" y="1476"/>
            <a:chExt cx="212" cy="468"/>
          </a:xfrm>
        </p:grpSpPr>
        <p:sp>
          <p:nvSpPr>
            <p:cNvPr id="19500" name="Line 15"/>
            <p:cNvSpPr>
              <a:spLocks noChangeShapeType="1"/>
            </p:cNvSpPr>
            <p:nvPr/>
          </p:nvSpPr>
          <p:spPr bwMode="auto">
            <a:xfrm>
              <a:off x="641" y="1476"/>
              <a:ext cx="0" cy="468"/>
            </a:xfrm>
            <a:prstGeom prst="line">
              <a:avLst/>
            </a:prstGeom>
            <a:noFill/>
            <a:ln w="57150">
              <a:solidFill>
                <a:schemeClr val="tx1"/>
              </a:solidFill>
              <a:round/>
              <a:headEnd/>
              <a:tailEnd/>
            </a:ln>
          </p:spPr>
          <p:txBody>
            <a:bodyPr/>
            <a:lstStyle/>
            <a:p>
              <a:endParaRPr lang="en-US"/>
            </a:p>
          </p:txBody>
        </p:sp>
        <p:sp>
          <p:nvSpPr>
            <p:cNvPr id="19501" name="Line 16"/>
            <p:cNvSpPr>
              <a:spLocks noChangeShapeType="1"/>
            </p:cNvSpPr>
            <p:nvPr/>
          </p:nvSpPr>
          <p:spPr bwMode="auto">
            <a:xfrm>
              <a:off x="531" y="1476"/>
              <a:ext cx="204" cy="0"/>
            </a:xfrm>
            <a:prstGeom prst="line">
              <a:avLst/>
            </a:prstGeom>
            <a:noFill/>
            <a:ln w="9525">
              <a:solidFill>
                <a:schemeClr val="tx1"/>
              </a:solidFill>
              <a:round/>
              <a:headEnd/>
              <a:tailEnd/>
            </a:ln>
          </p:spPr>
          <p:txBody>
            <a:bodyPr/>
            <a:lstStyle/>
            <a:p>
              <a:endParaRPr lang="en-US"/>
            </a:p>
          </p:txBody>
        </p:sp>
        <p:sp>
          <p:nvSpPr>
            <p:cNvPr id="19502" name="Line 17"/>
            <p:cNvSpPr>
              <a:spLocks noChangeShapeType="1"/>
            </p:cNvSpPr>
            <p:nvPr/>
          </p:nvSpPr>
          <p:spPr bwMode="auto">
            <a:xfrm>
              <a:off x="539" y="1943"/>
              <a:ext cx="204" cy="0"/>
            </a:xfrm>
            <a:prstGeom prst="line">
              <a:avLst/>
            </a:prstGeom>
            <a:noFill/>
            <a:ln w="9525">
              <a:solidFill>
                <a:schemeClr val="tx1"/>
              </a:solidFill>
              <a:round/>
              <a:headEnd/>
              <a:tailEnd/>
            </a:ln>
          </p:spPr>
          <p:txBody>
            <a:bodyPr/>
            <a:lstStyle/>
            <a:p>
              <a:endParaRPr lang="en-US"/>
            </a:p>
          </p:txBody>
        </p:sp>
      </p:grpSp>
      <p:grpSp>
        <p:nvGrpSpPr>
          <p:cNvPr id="5" name="Group 18"/>
          <p:cNvGrpSpPr>
            <a:grpSpLocks/>
          </p:cNvGrpSpPr>
          <p:nvPr/>
        </p:nvGrpSpPr>
        <p:grpSpPr bwMode="auto">
          <a:xfrm>
            <a:off x="2359025" y="2900363"/>
            <a:ext cx="323850" cy="407987"/>
            <a:chOff x="1486" y="1815"/>
            <a:chExt cx="204" cy="257"/>
          </a:xfrm>
        </p:grpSpPr>
        <p:sp>
          <p:nvSpPr>
            <p:cNvPr id="19497" name="Line 19"/>
            <p:cNvSpPr>
              <a:spLocks noChangeShapeType="1"/>
            </p:cNvSpPr>
            <p:nvPr/>
          </p:nvSpPr>
          <p:spPr bwMode="auto">
            <a:xfrm>
              <a:off x="1588" y="1815"/>
              <a:ext cx="0" cy="257"/>
            </a:xfrm>
            <a:prstGeom prst="line">
              <a:avLst/>
            </a:prstGeom>
            <a:noFill/>
            <a:ln w="57150">
              <a:solidFill>
                <a:schemeClr val="tx1"/>
              </a:solidFill>
              <a:round/>
              <a:headEnd/>
              <a:tailEnd/>
            </a:ln>
          </p:spPr>
          <p:txBody>
            <a:bodyPr/>
            <a:lstStyle/>
            <a:p>
              <a:endParaRPr lang="en-US"/>
            </a:p>
          </p:txBody>
        </p:sp>
        <p:sp>
          <p:nvSpPr>
            <p:cNvPr id="19498" name="Line 20"/>
            <p:cNvSpPr>
              <a:spLocks noChangeShapeType="1"/>
            </p:cNvSpPr>
            <p:nvPr/>
          </p:nvSpPr>
          <p:spPr bwMode="auto">
            <a:xfrm>
              <a:off x="1486" y="1815"/>
              <a:ext cx="204" cy="0"/>
            </a:xfrm>
            <a:prstGeom prst="line">
              <a:avLst/>
            </a:prstGeom>
            <a:noFill/>
            <a:ln w="9525">
              <a:solidFill>
                <a:schemeClr val="tx1"/>
              </a:solidFill>
              <a:round/>
              <a:headEnd/>
              <a:tailEnd/>
            </a:ln>
          </p:spPr>
          <p:txBody>
            <a:bodyPr/>
            <a:lstStyle/>
            <a:p>
              <a:endParaRPr lang="en-US"/>
            </a:p>
          </p:txBody>
        </p:sp>
        <p:sp>
          <p:nvSpPr>
            <p:cNvPr id="19499" name="Line 21"/>
            <p:cNvSpPr>
              <a:spLocks noChangeShapeType="1"/>
            </p:cNvSpPr>
            <p:nvPr/>
          </p:nvSpPr>
          <p:spPr bwMode="auto">
            <a:xfrm>
              <a:off x="1486" y="2072"/>
              <a:ext cx="204" cy="0"/>
            </a:xfrm>
            <a:prstGeom prst="line">
              <a:avLst/>
            </a:prstGeom>
            <a:noFill/>
            <a:ln w="9525">
              <a:solidFill>
                <a:schemeClr val="tx1"/>
              </a:solidFill>
              <a:round/>
              <a:headEnd/>
              <a:tailEnd/>
            </a:ln>
          </p:spPr>
          <p:txBody>
            <a:bodyPr/>
            <a:lstStyle/>
            <a:p>
              <a:endParaRPr lang="en-US"/>
            </a:p>
          </p:txBody>
        </p:sp>
      </p:grpSp>
      <p:grpSp>
        <p:nvGrpSpPr>
          <p:cNvPr id="6" name="Group 22"/>
          <p:cNvGrpSpPr>
            <a:grpSpLocks/>
          </p:cNvGrpSpPr>
          <p:nvPr/>
        </p:nvGrpSpPr>
        <p:grpSpPr bwMode="auto">
          <a:xfrm>
            <a:off x="1206500" y="3670300"/>
            <a:ext cx="323850" cy="750888"/>
            <a:chOff x="760" y="2300"/>
            <a:chExt cx="204" cy="473"/>
          </a:xfrm>
        </p:grpSpPr>
        <p:sp>
          <p:nvSpPr>
            <p:cNvPr id="19494" name="Line 23"/>
            <p:cNvSpPr>
              <a:spLocks noChangeShapeType="1"/>
            </p:cNvSpPr>
            <p:nvPr/>
          </p:nvSpPr>
          <p:spPr bwMode="auto">
            <a:xfrm>
              <a:off x="862" y="2301"/>
              <a:ext cx="0" cy="472"/>
            </a:xfrm>
            <a:prstGeom prst="line">
              <a:avLst/>
            </a:prstGeom>
            <a:noFill/>
            <a:ln w="57150">
              <a:solidFill>
                <a:schemeClr val="tx1"/>
              </a:solidFill>
              <a:round/>
              <a:headEnd/>
              <a:tailEnd/>
            </a:ln>
          </p:spPr>
          <p:txBody>
            <a:bodyPr/>
            <a:lstStyle/>
            <a:p>
              <a:endParaRPr lang="en-US"/>
            </a:p>
          </p:txBody>
        </p:sp>
        <p:sp>
          <p:nvSpPr>
            <p:cNvPr id="19495" name="Line 24"/>
            <p:cNvSpPr>
              <a:spLocks noChangeShapeType="1"/>
            </p:cNvSpPr>
            <p:nvPr/>
          </p:nvSpPr>
          <p:spPr bwMode="auto">
            <a:xfrm>
              <a:off x="760" y="2300"/>
              <a:ext cx="204" cy="0"/>
            </a:xfrm>
            <a:prstGeom prst="line">
              <a:avLst/>
            </a:prstGeom>
            <a:noFill/>
            <a:ln w="9525">
              <a:solidFill>
                <a:schemeClr val="tx1"/>
              </a:solidFill>
              <a:round/>
              <a:headEnd/>
              <a:tailEnd/>
            </a:ln>
          </p:spPr>
          <p:txBody>
            <a:bodyPr/>
            <a:lstStyle/>
            <a:p>
              <a:endParaRPr lang="en-US"/>
            </a:p>
          </p:txBody>
        </p:sp>
        <p:sp>
          <p:nvSpPr>
            <p:cNvPr id="19496" name="Line 25"/>
            <p:cNvSpPr>
              <a:spLocks noChangeShapeType="1"/>
            </p:cNvSpPr>
            <p:nvPr/>
          </p:nvSpPr>
          <p:spPr bwMode="auto">
            <a:xfrm>
              <a:off x="760" y="2773"/>
              <a:ext cx="204" cy="0"/>
            </a:xfrm>
            <a:prstGeom prst="line">
              <a:avLst/>
            </a:prstGeom>
            <a:noFill/>
            <a:ln w="9525">
              <a:solidFill>
                <a:schemeClr val="tx1"/>
              </a:solidFill>
              <a:round/>
              <a:headEnd/>
              <a:tailEnd/>
            </a:ln>
          </p:spPr>
          <p:txBody>
            <a:bodyPr/>
            <a:lstStyle/>
            <a:p>
              <a:endParaRPr lang="en-US"/>
            </a:p>
          </p:txBody>
        </p:sp>
      </p:grpSp>
      <p:grpSp>
        <p:nvGrpSpPr>
          <p:cNvPr id="7" name="Group 26"/>
          <p:cNvGrpSpPr>
            <a:grpSpLocks/>
          </p:cNvGrpSpPr>
          <p:nvPr/>
        </p:nvGrpSpPr>
        <p:grpSpPr bwMode="auto">
          <a:xfrm>
            <a:off x="1585913" y="1747838"/>
            <a:ext cx="323850" cy="1455737"/>
            <a:chOff x="999" y="1101"/>
            <a:chExt cx="204" cy="917"/>
          </a:xfrm>
        </p:grpSpPr>
        <p:sp>
          <p:nvSpPr>
            <p:cNvPr id="19491" name="Line 27"/>
            <p:cNvSpPr>
              <a:spLocks noChangeShapeType="1"/>
            </p:cNvSpPr>
            <p:nvPr/>
          </p:nvSpPr>
          <p:spPr bwMode="auto">
            <a:xfrm>
              <a:off x="1101" y="1101"/>
              <a:ext cx="0" cy="917"/>
            </a:xfrm>
            <a:prstGeom prst="line">
              <a:avLst/>
            </a:prstGeom>
            <a:noFill/>
            <a:ln w="57150">
              <a:solidFill>
                <a:schemeClr val="tx1"/>
              </a:solidFill>
              <a:round/>
              <a:headEnd/>
              <a:tailEnd/>
            </a:ln>
          </p:spPr>
          <p:txBody>
            <a:bodyPr/>
            <a:lstStyle/>
            <a:p>
              <a:endParaRPr lang="en-US"/>
            </a:p>
          </p:txBody>
        </p:sp>
        <p:sp>
          <p:nvSpPr>
            <p:cNvPr id="19492" name="Line 28"/>
            <p:cNvSpPr>
              <a:spLocks noChangeShapeType="1"/>
            </p:cNvSpPr>
            <p:nvPr/>
          </p:nvSpPr>
          <p:spPr bwMode="auto">
            <a:xfrm>
              <a:off x="999" y="1101"/>
              <a:ext cx="204" cy="0"/>
            </a:xfrm>
            <a:prstGeom prst="line">
              <a:avLst/>
            </a:prstGeom>
            <a:noFill/>
            <a:ln w="9525">
              <a:solidFill>
                <a:schemeClr val="tx1"/>
              </a:solidFill>
              <a:round/>
              <a:headEnd/>
              <a:tailEnd/>
            </a:ln>
          </p:spPr>
          <p:txBody>
            <a:bodyPr/>
            <a:lstStyle/>
            <a:p>
              <a:endParaRPr lang="en-US"/>
            </a:p>
          </p:txBody>
        </p:sp>
        <p:sp>
          <p:nvSpPr>
            <p:cNvPr id="19493" name="Line 29"/>
            <p:cNvSpPr>
              <a:spLocks noChangeShapeType="1"/>
            </p:cNvSpPr>
            <p:nvPr/>
          </p:nvSpPr>
          <p:spPr bwMode="auto">
            <a:xfrm>
              <a:off x="999" y="2018"/>
              <a:ext cx="204" cy="0"/>
            </a:xfrm>
            <a:prstGeom prst="line">
              <a:avLst/>
            </a:prstGeom>
            <a:noFill/>
            <a:ln w="9525">
              <a:solidFill>
                <a:schemeClr val="tx1"/>
              </a:solidFill>
              <a:round/>
              <a:headEnd/>
              <a:tailEnd/>
            </a:ln>
          </p:spPr>
          <p:txBody>
            <a:bodyPr/>
            <a:lstStyle/>
            <a:p>
              <a:endParaRPr lang="en-US"/>
            </a:p>
          </p:txBody>
        </p:sp>
      </p:grpSp>
      <p:grpSp>
        <p:nvGrpSpPr>
          <p:cNvPr id="8" name="Group 30"/>
          <p:cNvGrpSpPr>
            <a:grpSpLocks/>
          </p:cNvGrpSpPr>
          <p:nvPr/>
        </p:nvGrpSpPr>
        <p:grpSpPr bwMode="auto">
          <a:xfrm>
            <a:off x="657225" y="4087813"/>
            <a:ext cx="327025" cy="1428750"/>
            <a:chOff x="414" y="2545"/>
            <a:chExt cx="206" cy="900"/>
          </a:xfrm>
        </p:grpSpPr>
        <p:sp>
          <p:nvSpPr>
            <p:cNvPr id="19488" name="Line 31"/>
            <p:cNvSpPr>
              <a:spLocks noChangeShapeType="1"/>
            </p:cNvSpPr>
            <p:nvPr/>
          </p:nvSpPr>
          <p:spPr bwMode="auto">
            <a:xfrm>
              <a:off x="516" y="2546"/>
              <a:ext cx="0" cy="899"/>
            </a:xfrm>
            <a:prstGeom prst="line">
              <a:avLst/>
            </a:prstGeom>
            <a:noFill/>
            <a:ln w="57150">
              <a:solidFill>
                <a:schemeClr val="tx1"/>
              </a:solidFill>
              <a:round/>
              <a:headEnd/>
              <a:tailEnd/>
            </a:ln>
          </p:spPr>
          <p:txBody>
            <a:bodyPr/>
            <a:lstStyle/>
            <a:p>
              <a:endParaRPr lang="en-US"/>
            </a:p>
          </p:txBody>
        </p:sp>
        <p:sp>
          <p:nvSpPr>
            <p:cNvPr id="19489" name="Line 32"/>
            <p:cNvSpPr>
              <a:spLocks noChangeShapeType="1"/>
            </p:cNvSpPr>
            <p:nvPr/>
          </p:nvSpPr>
          <p:spPr bwMode="auto">
            <a:xfrm>
              <a:off x="414" y="2545"/>
              <a:ext cx="204" cy="0"/>
            </a:xfrm>
            <a:prstGeom prst="line">
              <a:avLst/>
            </a:prstGeom>
            <a:noFill/>
            <a:ln w="9525">
              <a:solidFill>
                <a:schemeClr val="tx1"/>
              </a:solidFill>
              <a:round/>
              <a:headEnd/>
              <a:tailEnd/>
            </a:ln>
          </p:spPr>
          <p:txBody>
            <a:bodyPr/>
            <a:lstStyle/>
            <a:p>
              <a:endParaRPr lang="en-US"/>
            </a:p>
          </p:txBody>
        </p:sp>
        <p:sp>
          <p:nvSpPr>
            <p:cNvPr id="19490" name="Line 33"/>
            <p:cNvSpPr>
              <a:spLocks noChangeShapeType="1"/>
            </p:cNvSpPr>
            <p:nvPr/>
          </p:nvSpPr>
          <p:spPr bwMode="auto">
            <a:xfrm>
              <a:off x="416" y="3445"/>
              <a:ext cx="204" cy="0"/>
            </a:xfrm>
            <a:prstGeom prst="line">
              <a:avLst/>
            </a:prstGeom>
            <a:noFill/>
            <a:ln w="9525">
              <a:solidFill>
                <a:schemeClr val="tx1"/>
              </a:solidFill>
              <a:round/>
              <a:headEnd/>
              <a:tailEnd/>
            </a:ln>
          </p:spPr>
          <p:txBody>
            <a:bodyPr/>
            <a:lstStyle/>
            <a:p>
              <a:endParaRPr lang="en-US"/>
            </a:p>
          </p:txBody>
        </p:sp>
      </p:grpSp>
      <p:grpSp>
        <p:nvGrpSpPr>
          <p:cNvPr id="9" name="Group 34"/>
          <p:cNvGrpSpPr>
            <a:grpSpLocks/>
          </p:cNvGrpSpPr>
          <p:nvPr/>
        </p:nvGrpSpPr>
        <p:grpSpPr bwMode="auto">
          <a:xfrm>
            <a:off x="3013075" y="2924175"/>
            <a:ext cx="323850" cy="1539875"/>
            <a:chOff x="1898" y="1896"/>
            <a:chExt cx="204" cy="970"/>
          </a:xfrm>
        </p:grpSpPr>
        <p:sp>
          <p:nvSpPr>
            <p:cNvPr id="19485" name="Line 35"/>
            <p:cNvSpPr>
              <a:spLocks noChangeShapeType="1"/>
            </p:cNvSpPr>
            <p:nvPr/>
          </p:nvSpPr>
          <p:spPr bwMode="auto">
            <a:xfrm>
              <a:off x="2000" y="1897"/>
              <a:ext cx="0" cy="969"/>
            </a:xfrm>
            <a:prstGeom prst="line">
              <a:avLst/>
            </a:prstGeom>
            <a:noFill/>
            <a:ln w="57150">
              <a:solidFill>
                <a:schemeClr val="tx1"/>
              </a:solidFill>
              <a:round/>
              <a:headEnd/>
              <a:tailEnd/>
            </a:ln>
          </p:spPr>
          <p:txBody>
            <a:bodyPr/>
            <a:lstStyle/>
            <a:p>
              <a:endParaRPr lang="en-US"/>
            </a:p>
          </p:txBody>
        </p:sp>
        <p:sp>
          <p:nvSpPr>
            <p:cNvPr id="19486" name="Line 36"/>
            <p:cNvSpPr>
              <a:spLocks noChangeShapeType="1"/>
            </p:cNvSpPr>
            <p:nvPr/>
          </p:nvSpPr>
          <p:spPr bwMode="auto">
            <a:xfrm>
              <a:off x="1898" y="1896"/>
              <a:ext cx="204" cy="0"/>
            </a:xfrm>
            <a:prstGeom prst="line">
              <a:avLst/>
            </a:prstGeom>
            <a:noFill/>
            <a:ln w="9525">
              <a:solidFill>
                <a:schemeClr val="tx1"/>
              </a:solidFill>
              <a:round/>
              <a:headEnd/>
              <a:tailEnd/>
            </a:ln>
          </p:spPr>
          <p:txBody>
            <a:bodyPr/>
            <a:lstStyle/>
            <a:p>
              <a:endParaRPr lang="en-US"/>
            </a:p>
          </p:txBody>
        </p:sp>
        <p:sp>
          <p:nvSpPr>
            <p:cNvPr id="19487" name="Line 37"/>
            <p:cNvSpPr>
              <a:spLocks noChangeShapeType="1"/>
            </p:cNvSpPr>
            <p:nvPr/>
          </p:nvSpPr>
          <p:spPr bwMode="auto">
            <a:xfrm>
              <a:off x="1898" y="2864"/>
              <a:ext cx="204" cy="0"/>
            </a:xfrm>
            <a:prstGeom prst="line">
              <a:avLst/>
            </a:prstGeom>
            <a:noFill/>
            <a:ln w="9525">
              <a:solidFill>
                <a:schemeClr val="tx1"/>
              </a:solidFill>
              <a:round/>
              <a:headEnd/>
              <a:tailEnd/>
            </a:ln>
          </p:spPr>
          <p:txBody>
            <a:bodyPr/>
            <a:lstStyle/>
            <a:p>
              <a:endParaRPr lang="en-US"/>
            </a:p>
          </p:txBody>
        </p:sp>
      </p:grpSp>
      <p:grpSp>
        <p:nvGrpSpPr>
          <p:cNvPr id="10" name="Group 38"/>
          <p:cNvGrpSpPr>
            <a:grpSpLocks/>
          </p:cNvGrpSpPr>
          <p:nvPr/>
        </p:nvGrpSpPr>
        <p:grpSpPr bwMode="auto">
          <a:xfrm>
            <a:off x="2073275" y="4076700"/>
            <a:ext cx="323850" cy="388938"/>
            <a:chOff x="1306" y="2563"/>
            <a:chExt cx="204" cy="245"/>
          </a:xfrm>
        </p:grpSpPr>
        <p:sp>
          <p:nvSpPr>
            <p:cNvPr id="19482" name="Line 39"/>
            <p:cNvSpPr>
              <a:spLocks noChangeShapeType="1"/>
            </p:cNvSpPr>
            <p:nvPr/>
          </p:nvSpPr>
          <p:spPr bwMode="auto">
            <a:xfrm>
              <a:off x="1408" y="2563"/>
              <a:ext cx="0" cy="244"/>
            </a:xfrm>
            <a:prstGeom prst="line">
              <a:avLst/>
            </a:prstGeom>
            <a:noFill/>
            <a:ln w="57150">
              <a:solidFill>
                <a:schemeClr val="tx1"/>
              </a:solidFill>
              <a:round/>
              <a:headEnd/>
              <a:tailEnd/>
            </a:ln>
          </p:spPr>
          <p:txBody>
            <a:bodyPr/>
            <a:lstStyle/>
            <a:p>
              <a:endParaRPr lang="en-US"/>
            </a:p>
          </p:txBody>
        </p:sp>
        <p:sp>
          <p:nvSpPr>
            <p:cNvPr id="19483" name="Line 40"/>
            <p:cNvSpPr>
              <a:spLocks noChangeShapeType="1"/>
            </p:cNvSpPr>
            <p:nvPr/>
          </p:nvSpPr>
          <p:spPr bwMode="auto">
            <a:xfrm>
              <a:off x="1306" y="2563"/>
              <a:ext cx="198" cy="0"/>
            </a:xfrm>
            <a:prstGeom prst="line">
              <a:avLst/>
            </a:prstGeom>
            <a:noFill/>
            <a:ln w="9525">
              <a:solidFill>
                <a:schemeClr val="tx1"/>
              </a:solidFill>
              <a:round/>
              <a:headEnd/>
              <a:tailEnd/>
            </a:ln>
          </p:spPr>
          <p:txBody>
            <a:bodyPr/>
            <a:lstStyle/>
            <a:p>
              <a:endParaRPr lang="en-US"/>
            </a:p>
          </p:txBody>
        </p:sp>
        <p:sp>
          <p:nvSpPr>
            <p:cNvPr id="19484" name="Line 41"/>
            <p:cNvSpPr>
              <a:spLocks noChangeShapeType="1"/>
            </p:cNvSpPr>
            <p:nvPr/>
          </p:nvSpPr>
          <p:spPr bwMode="auto">
            <a:xfrm>
              <a:off x="1306" y="2808"/>
              <a:ext cx="204" cy="0"/>
            </a:xfrm>
            <a:prstGeom prst="line">
              <a:avLst/>
            </a:prstGeom>
            <a:noFill/>
            <a:ln w="9525">
              <a:solidFill>
                <a:schemeClr val="tx1"/>
              </a:solidFill>
              <a:round/>
              <a:headEnd/>
              <a:tailEnd/>
            </a:ln>
          </p:spPr>
          <p:txBody>
            <a:bodyPr/>
            <a:lstStyle/>
            <a:p>
              <a:endParaRPr lang="en-US"/>
            </a:p>
          </p:txBody>
        </p:sp>
      </p:grpSp>
      <p:sp>
        <p:nvSpPr>
          <p:cNvPr id="82986" name="Text Box 42"/>
          <p:cNvSpPr txBox="1">
            <a:spLocks noChangeArrowheads="1"/>
          </p:cNvSpPr>
          <p:nvPr/>
        </p:nvSpPr>
        <p:spPr bwMode="auto">
          <a:xfrm>
            <a:off x="657225" y="2695575"/>
            <a:ext cx="385763" cy="366713"/>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l1</a:t>
            </a:r>
          </a:p>
        </p:txBody>
      </p:sp>
      <p:sp>
        <p:nvSpPr>
          <p:cNvPr id="82987" name="Text Box 43"/>
          <p:cNvSpPr txBox="1">
            <a:spLocks noChangeArrowheads="1"/>
          </p:cNvSpPr>
          <p:nvPr/>
        </p:nvSpPr>
        <p:spPr bwMode="auto">
          <a:xfrm>
            <a:off x="1735138" y="1960563"/>
            <a:ext cx="385762" cy="366712"/>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l3</a:t>
            </a:r>
          </a:p>
        </p:txBody>
      </p:sp>
      <p:sp>
        <p:nvSpPr>
          <p:cNvPr id="82988" name="Text Box 44"/>
          <p:cNvSpPr txBox="1">
            <a:spLocks noChangeArrowheads="1"/>
          </p:cNvSpPr>
          <p:nvPr/>
        </p:nvSpPr>
        <p:spPr bwMode="auto">
          <a:xfrm>
            <a:off x="2133600" y="2925763"/>
            <a:ext cx="385763" cy="366712"/>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l2</a:t>
            </a:r>
          </a:p>
        </p:txBody>
      </p:sp>
      <p:sp>
        <p:nvSpPr>
          <p:cNvPr id="82989" name="Text Box 45"/>
          <p:cNvSpPr txBox="1">
            <a:spLocks noChangeArrowheads="1"/>
          </p:cNvSpPr>
          <p:nvPr/>
        </p:nvSpPr>
        <p:spPr bwMode="auto">
          <a:xfrm>
            <a:off x="1358900" y="3670300"/>
            <a:ext cx="385763" cy="366713"/>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l4</a:t>
            </a:r>
          </a:p>
        </p:txBody>
      </p:sp>
      <p:sp>
        <p:nvSpPr>
          <p:cNvPr id="82990" name="Text Box 46"/>
          <p:cNvSpPr txBox="1">
            <a:spLocks noChangeArrowheads="1"/>
          </p:cNvSpPr>
          <p:nvPr/>
        </p:nvSpPr>
        <p:spPr bwMode="auto">
          <a:xfrm>
            <a:off x="2825750" y="3824288"/>
            <a:ext cx="492125" cy="366712"/>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r1</a:t>
            </a:r>
          </a:p>
        </p:txBody>
      </p:sp>
      <p:sp>
        <p:nvSpPr>
          <p:cNvPr id="82991" name="Text Box 47"/>
          <p:cNvSpPr txBox="1">
            <a:spLocks noChangeArrowheads="1"/>
          </p:cNvSpPr>
          <p:nvPr/>
        </p:nvSpPr>
        <p:spPr bwMode="auto">
          <a:xfrm>
            <a:off x="1852613" y="4054475"/>
            <a:ext cx="492125" cy="366713"/>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r2</a:t>
            </a:r>
          </a:p>
        </p:txBody>
      </p:sp>
      <p:sp>
        <p:nvSpPr>
          <p:cNvPr id="82992" name="Text Box 48"/>
          <p:cNvSpPr txBox="1">
            <a:spLocks noChangeArrowheads="1"/>
          </p:cNvSpPr>
          <p:nvPr/>
        </p:nvSpPr>
        <p:spPr bwMode="auto">
          <a:xfrm>
            <a:off x="790575" y="5130800"/>
            <a:ext cx="492125" cy="366713"/>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r3</a:t>
            </a:r>
          </a:p>
        </p:txBody>
      </p:sp>
      <p:sp>
        <p:nvSpPr>
          <p:cNvPr id="82993" name="Text Box 49"/>
          <p:cNvSpPr txBox="1">
            <a:spLocks noChangeArrowheads="1"/>
          </p:cNvSpPr>
          <p:nvPr/>
        </p:nvSpPr>
        <p:spPr bwMode="auto">
          <a:xfrm>
            <a:off x="4156075" y="5761038"/>
            <a:ext cx="1720850" cy="396875"/>
          </a:xfrm>
          <a:prstGeom prst="rect">
            <a:avLst/>
          </a:prstGeom>
          <a:noFill/>
          <a:ln w="9525">
            <a:noFill/>
            <a:miter lim="800000"/>
            <a:headEnd/>
            <a:tailEnd/>
          </a:ln>
        </p:spPr>
        <p:txBody>
          <a:bodyPr>
            <a:spAutoFit/>
          </a:bodyPr>
          <a:lstStyle/>
          <a:p>
            <a:pPr algn="ctr">
              <a:spcBef>
                <a:spcPct val="50000"/>
              </a:spcBef>
            </a:pPr>
            <a:r>
              <a:rPr lang="de-DE" sz="2000" b="1" dirty="0">
                <a:latin typeface="Arial" charset="0"/>
                <a:cs typeface="Arial" charset="0"/>
              </a:rPr>
              <a:t> L   =   R</a:t>
            </a:r>
          </a:p>
        </p:txBody>
      </p:sp>
      <p:sp>
        <p:nvSpPr>
          <p:cNvPr id="82994" name="Text Box 50"/>
          <p:cNvSpPr txBox="1">
            <a:spLocks noChangeArrowheads="1"/>
          </p:cNvSpPr>
          <p:nvPr/>
        </p:nvSpPr>
        <p:spPr bwMode="auto">
          <a:xfrm>
            <a:off x="2825750" y="1747838"/>
            <a:ext cx="2174875" cy="366712"/>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L := l1 + l2 + l3 + l4</a:t>
            </a:r>
          </a:p>
        </p:txBody>
      </p:sp>
      <p:sp>
        <p:nvSpPr>
          <p:cNvPr id="82995" name="Text Box 51"/>
          <p:cNvSpPr txBox="1">
            <a:spLocks noChangeArrowheads="1"/>
          </p:cNvSpPr>
          <p:nvPr/>
        </p:nvSpPr>
        <p:spPr bwMode="auto">
          <a:xfrm>
            <a:off x="5416550" y="1747838"/>
            <a:ext cx="1887538" cy="366712"/>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R := r1 + r2 + r3</a:t>
            </a:r>
          </a:p>
        </p:txBody>
      </p:sp>
      <p:sp>
        <p:nvSpPr>
          <p:cNvPr id="82996" name="Text Box 52"/>
          <p:cNvSpPr txBox="1">
            <a:spLocks noChangeArrowheads="1"/>
          </p:cNvSpPr>
          <p:nvPr/>
        </p:nvSpPr>
        <p:spPr bwMode="auto">
          <a:xfrm>
            <a:off x="6534150" y="4352925"/>
            <a:ext cx="2457450" cy="1892300"/>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„Nur das Ungleiche kann gleichgesetzt werden“</a:t>
            </a:r>
          </a:p>
          <a:p>
            <a:pPr algn="l">
              <a:spcBef>
                <a:spcPct val="50000"/>
              </a:spcBef>
            </a:pPr>
            <a:r>
              <a:rPr lang="de-DE" sz="1800">
                <a:latin typeface="Arial" charset="0"/>
                <a:cs typeface="Arial" charset="0"/>
              </a:rPr>
              <a:t>„Gleiche Quantitäten ungleicher Qualitäten  werden gleichgesetzt“ </a:t>
            </a:r>
          </a:p>
        </p:txBody>
      </p:sp>
      <p:sp>
        <p:nvSpPr>
          <p:cNvPr id="82997" name="Text Box 53"/>
          <p:cNvSpPr txBox="1">
            <a:spLocks noChangeArrowheads="1"/>
          </p:cNvSpPr>
          <p:nvPr/>
        </p:nvSpPr>
        <p:spPr bwMode="auto">
          <a:xfrm>
            <a:off x="6505575" y="2144713"/>
            <a:ext cx="2181225" cy="1754187"/>
          </a:xfrm>
          <a:prstGeom prst="rect">
            <a:avLst/>
          </a:prstGeom>
          <a:noFill/>
          <a:ln w="9525">
            <a:noFill/>
            <a:miter lim="800000"/>
            <a:headEnd/>
            <a:tailEnd/>
          </a:ln>
        </p:spPr>
        <p:txBody>
          <a:bodyPr>
            <a:spAutoFit/>
          </a:bodyPr>
          <a:lstStyle/>
          <a:p>
            <a:pPr algn="l">
              <a:spcBef>
                <a:spcPct val="50000"/>
              </a:spcBef>
            </a:pPr>
            <a:r>
              <a:rPr lang="de-DE" sz="1800">
                <a:latin typeface="Arial" charset="0"/>
                <a:cs typeface="Arial" charset="0"/>
              </a:rPr>
              <a:t>„Ungleiche Quantitäten gleicher Qualitäten addieren sich auf zu einer Quantität gleicher Qualität“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08 0.00139 L 0.37813 -0.03055 " pathEditMode="relative" rAng="0" ptsTypes="AA">
                                      <p:cBhvr>
                                        <p:cTn id="6" dur="2000" fill="hold"/>
                                        <p:tgtEl>
                                          <p:spTgt spid="4"/>
                                        </p:tgtEl>
                                        <p:attrNameLst>
                                          <p:attrName>ppt_x</p:attrName>
                                          <p:attrName>ppt_y</p:attrName>
                                        </p:attrNameLst>
                                      </p:cBhvr>
                                      <p:rCtr x="188" y="-16"/>
                                    </p:animMotion>
                                  </p:childTnLst>
                                </p:cTn>
                              </p:par>
                              <p:par>
                                <p:cTn id="7" presetID="0" presetClass="path" presetSubtype="0" accel="50000" decel="50000" fill="hold" grpId="0" nodeType="withEffect">
                                  <p:stCondLst>
                                    <p:cond delay="0"/>
                                  </p:stCondLst>
                                  <p:childTnLst>
                                    <p:animMotion origin="layout" path="M -1.94444E-6 4.07407E-6 L 0.37084 -0.05672 " pathEditMode="relative" rAng="0" ptsTypes="AA">
                                      <p:cBhvr>
                                        <p:cTn id="8" dur="2000" fill="hold"/>
                                        <p:tgtEl>
                                          <p:spTgt spid="82986"/>
                                        </p:tgtEl>
                                        <p:attrNameLst>
                                          <p:attrName>ppt_x</p:attrName>
                                          <p:attrName>ppt_y</p:attrName>
                                        </p:attrNameLst>
                                      </p:cBhvr>
                                      <p:rCtr x="185" y="-28"/>
                                    </p:animMotion>
                                  </p:childTnLst>
                                </p:cTn>
                              </p:par>
                              <p:par>
                                <p:cTn id="9" presetID="0" presetClass="path" presetSubtype="0" accel="50000" decel="50000" fill="hold" nodeType="withEffect">
                                  <p:stCondLst>
                                    <p:cond delay="0"/>
                                  </p:stCondLst>
                                  <p:childTnLst>
                                    <p:animMotion origin="layout" path="M 4.16667E-6 0.00556 L 0.29809 0.22639 " pathEditMode="relative" rAng="0" ptsTypes="AA">
                                      <p:cBhvr>
                                        <p:cTn id="10" dur="2000" fill="hold"/>
                                        <p:tgtEl>
                                          <p:spTgt spid="7"/>
                                        </p:tgtEl>
                                        <p:attrNameLst>
                                          <p:attrName>ppt_x</p:attrName>
                                          <p:attrName>ppt_y</p:attrName>
                                        </p:attrNameLst>
                                      </p:cBhvr>
                                      <p:rCtr x="149" y="110"/>
                                    </p:animMotion>
                                  </p:childTnLst>
                                </p:cTn>
                              </p:par>
                              <p:par>
                                <p:cTn id="11" presetID="0" presetClass="path" presetSubtype="0" accel="50000" decel="50000" fill="hold" grpId="0" nodeType="withEffect">
                                  <p:stCondLst>
                                    <p:cond delay="0"/>
                                  </p:stCondLst>
                                  <p:childTnLst>
                                    <p:animMotion origin="layout" path="M 1.94444E-6 4.44444E-6 L 0.20937 4.44444E-6 " pathEditMode="relative" ptsTypes="AA">
                                      <p:cBhvr>
                                        <p:cTn id="12" dur="2000" fill="hold"/>
                                        <p:tgtEl>
                                          <p:spTgt spid="82988"/>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0105 3.7037E-6 L 0.21424 3.7037E-6 " pathEditMode="relative" rAng="0" ptsTypes="AA">
                                      <p:cBhvr>
                                        <p:cTn id="14" dur="2000" fill="hold"/>
                                        <p:tgtEl>
                                          <p:spTgt spid="5"/>
                                        </p:tgtEl>
                                        <p:attrNameLst>
                                          <p:attrName>ppt_x</p:attrName>
                                          <p:attrName>ppt_y</p:attrName>
                                        </p:attrNameLst>
                                      </p:cBhvr>
                                      <p:rCtr x="107" y="0"/>
                                    </p:animMotion>
                                  </p:childTnLst>
                                </p:cTn>
                              </p:par>
                              <p:par>
                                <p:cTn id="15" presetID="0" presetClass="path" presetSubtype="0" accel="50000" decel="50000" fill="hold" grpId="0" nodeType="withEffect">
                                  <p:stCondLst>
                                    <p:cond delay="0"/>
                                  </p:stCondLst>
                                  <p:childTnLst>
                                    <p:animMotion origin="layout" path="M 7.22222E-6 -1.11111E-6 L 0.25331 0.25417 " pathEditMode="relative" ptsTypes="AA">
                                      <p:cBhvr>
                                        <p:cTn id="16" dur="2000" fill="hold"/>
                                        <p:tgtEl>
                                          <p:spTgt spid="82987"/>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00313 0.00417 L 0.33976 0.15857 " pathEditMode="relative" rAng="0" ptsTypes="AA">
                                      <p:cBhvr>
                                        <p:cTn id="18" dur="2000" fill="hold"/>
                                        <p:tgtEl>
                                          <p:spTgt spid="6"/>
                                        </p:tgtEl>
                                        <p:attrNameLst>
                                          <p:attrName>ppt_x</p:attrName>
                                          <p:attrName>ppt_y</p:attrName>
                                        </p:attrNameLst>
                                      </p:cBhvr>
                                      <p:rCtr x="168" y="77"/>
                                    </p:animMotion>
                                  </p:childTnLst>
                                </p:cTn>
                              </p:par>
                              <p:par>
                                <p:cTn id="19" presetID="0" presetClass="path" presetSubtype="0" accel="50000" decel="50000" fill="hold" grpId="0" nodeType="withEffect">
                                  <p:stCondLst>
                                    <p:cond delay="0"/>
                                  </p:stCondLst>
                                  <p:childTnLst>
                                    <p:animMotion origin="layout" path="M 1.94444E-6 4.44444E-6 L 0.2941 0.18657 " pathEditMode="relative" rAng="0" ptsTypes="AA">
                                      <p:cBhvr>
                                        <p:cTn id="20" dur="2000" fill="hold"/>
                                        <p:tgtEl>
                                          <p:spTgt spid="82989"/>
                                        </p:tgtEl>
                                        <p:attrNameLst>
                                          <p:attrName>ppt_x</p:attrName>
                                          <p:attrName>ppt_y</p:attrName>
                                        </p:attrNameLst>
                                      </p:cBhvr>
                                      <p:rCtr x="147" y="93"/>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2994"/>
                                        </p:tgtEl>
                                        <p:attrNameLst>
                                          <p:attrName>style.visibility</p:attrName>
                                        </p:attrNameLst>
                                      </p:cBhvr>
                                      <p:to>
                                        <p:strVal val="visible"/>
                                      </p:to>
                                    </p:set>
                                    <p:animEffect transition="in" filter="fade">
                                      <p:cBhvr>
                                        <p:cTn id="25" dur="2000"/>
                                        <p:tgtEl>
                                          <p:spTgt spid="82994"/>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104 2.59259E-6 L 0.26667 -0.1125 " pathEditMode="relative" rAng="0" ptsTypes="AA">
                                      <p:cBhvr>
                                        <p:cTn id="29" dur="2000" fill="hold"/>
                                        <p:tgtEl>
                                          <p:spTgt spid="9"/>
                                        </p:tgtEl>
                                        <p:attrNameLst>
                                          <p:attrName>ppt_x</p:attrName>
                                          <p:attrName>ppt_y</p:attrName>
                                        </p:attrNameLst>
                                      </p:cBhvr>
                                      <p:rCtr x="134" y="-56"/>
                                    </p:animMotion>
                                  </p:childTnLst>
                                </p:cTn>
                              </p:par>
                              <p:par>
                                <p:cTn id="30" presetID="0" presetClass="path" presetSubtype="0" accel="50000" decel="50000" fill="hold" grpId="0" nodeType="withEffect">
                                  <p:stCondLst>
                                    <p:cond delay="0"/>
                                  </p:stCondLst>
                                  <p:childTnLst>
                                    <p:animMotion origin="layout" path="M -4.16667E-6 1.85185E-6 L 0.31459 -0.16898 " pathEditMode="relative" ptsTypes="AA">
                                      <p:cBhvr>
                                        <p:cTn id="31" dur="2000" fill="hold"/>
                                        <p:tgtEl>
                                          <p:spTgt spid="82990"/>
                                        </p:tgtEl>
                                        <p:attrNameLst>
                                          <p:attrName>ppt_x</p:attrName>
                                          <p:attrName>ppt_y</p:attrName>
                                        </p:attrNameLst>
                                      </p:cBhvr>
                                    </p:animMotion>
                                  </p:childTnLst>
                                </p:cTn>
                              </p:par>
                              <p:par>
                                <p:cTn id="32" presetID="0" presetClass="path" presetSubtype="0" accel="50000" decel="50000" fill="hold" nodeType="withEffect">
                                  <p:stCondLst>
                                    <p:cond delay="0"/>
                                  </p:stCondLst>
                                  <p:childTnLst>
                                    <p:animMotion origin="layout" path="M -0.00104 -1.48148E-6 L 0.5243 -0.00278 " pathEditMode="relative" rAng="0" ptsTypes="AA">
                                      <p:cBhvr>
                                        <p:cTn id="33" dur="2000" fill="hold"/>
                                        <p:tgtEl>
                                          <p:spTgt spid="8"/>
                                        </p:tgtEl>
                                        <p:attrNameLst>
                                          <p:attrName>ppt_x</p:attrName>
                                          <p:attrName>ppt_y</p:attrName>
                                        </p:attrNameLst>
                                      </p:cBhvr>
                                      <p:rCtr x="263" y="-1"/>
                                    </p:animMotion>
                                  </p:childTnLst>
                                </p:cTn>
                              </p:par>
                              <p:par>
                                <p:cTn id="34" presetID="0" presetClass="path" presetSubtype="0" accel="50000" decel="50000" fill="hold" grpId="0" nodeType="withEffect">
                                  <p:stCondLst>
                                    <p:cond delay="0"/>
                                  </p:stCondLst>
                                  <p:childTnLst>
                                    <p:animMotion origin="layout" path="M -3.88889E-6 -4.07407E-6 L 0.42101 -0.05115 " pathEditMode="relative" rAng="0" ptsTypes="AA">
                                      <p:cBhvr>
                                        <p:cTn id="35" dur="2000" fill="hold"/>
                                        <p:tgtEl>
                                          <p:spTgt spid="82991"/>
                                        </p:tgtEl>
                                        <p:attrNameLst>
                                          <p:attrName>ppt_x</p:attrName>
                                          <p:attrName>ppt_y</p:attrName>
                                        </p:attrNameLst>
                                      </p:cBhvr>
                                      <p:rCtr x="210" y="-26"/>
                                    </p:animMotion>
                                  </p:childTnLst>
                                </p:cTn>
                              </p:par>
                              <p:par>
                                <p:cTn id="36" presetID="0" presetClass="path" presetSubtype="0" accel="50000" decel="50000" fill="hold" nodeType="withEffect">
                                  <p:stCondLst>
                                    <p:cond delay="0"/>
                                  </p:stCondLst>
                                  <p:childTnLst>
                                    <p:animMotion origin="layout" path="M -0.00173 0.00092 L 0.36945 -0.05741 " pathEditMode="relative" rAng="0" ptsTypes="AA">
                                      <p:cBhvr>
                                        <p:cTn id="37" dur="2000" fill="hold"/>
                                        <p:tgtEl>
                                          <p:spTgt spid="10"/>
                                        </p:tgtEl>
                                        <p:attrNameLst>
                                          <p:attrName>ppt_x</p:attrName>
                                          <p:attrName>ppt_y</p:attrName>
                                        </p:attrNameLst>
                                      </p:cBhvr>
                                      <p:rCtr x="186" y="-29"/>
                                    </p:animMotion>
                                  </p:childTnLst>
                                </p:cTn>
                              </p:par>
                              <p:par>
                                <p:cTn id="38" presetID="0" presetClass="path" presetSubtype="0" accel="50000" decel="50000" fill="hold" grpId="0" nodeType="withEffect">
                                  <p:stCondLst>
                                    <p:cond delay="0"/>
                                  </p:stCondLst>
                                  <p:childTnLst>
                                    <p:animMotion origin="layout" path="M -5.55556E-6 -3.7037E-7 L 0.53784 -0.03148 " pathEditMode="relative" ptsTypes="AA">
                                      <p:cBhvr>
                                        <p:cTn id="39" dur="2000" fill="hold"/>
                                        <p:tgtEl>
                                          <p:spTgt spid="82992"/>
                                        </p:tgtEl>
                                        <p:attrNameLst>
                                          <p:attrName>ppt_x</p:attrName>
                                          <p:attrName>ppt_y</p:attrName>
                                        </p:attrNameLst>
                                      </p:cBhvr>
                                    </p:animMotion>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2995"/>
                                        </p:tgtEl>
                                        <p:attrNameLst>
                                          <p:attrName>style.visibility</p:attrName>
                                        </p:attrNameLst>
                                      </p:cBhvr>
                                      <p:to>
                                        <p:strVal val="visible"/>
                                      </p:to>
                                    </p:set>
                                    <p:animEffect transition="in" filter="fade">
                                      <p:cBhvr>
                                        <p:cTn id="44" dur="2000"/>
                                        <p:tgtEl>
                                          <p:spTgt spid="8299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2997"/>
                                        </p:tgtEl>
                                        <p:attrNameLst>
                                          <p:attrName>style.visibility</p:attrName>
                                        </p:attrNameLst>
                                      </p:cBhvr>
                                      <p:to>
                                        <p:strVal val="visible"/>
                                      </p:to>
                                    </p:set>
                                    <p:animEffect transition="in" filter="fade">
                                      <p:cBhvr>
                                        <p:cTn id="49" dur="5000"/>
                                        <p:tgtEl>
                                          <p:spTgt spid="82997"/>
                                        </p:tgtEl>
                                      </p:cBhvr>
                                    </p:animEffect>
                                  </p:childTnLst>
                                </p:cTn>
                              </p:par>
                              <p:par>
                                <p:cTn id="50" presetID="10"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0"/>
                                        <p:tgtEl>
                                          <p:spTgt spid="3"/>
                                        </p:tgtEl>
                                      </p:cBhvr>
                                    </p:animEffect>
                                  </p:childTnLst>
                                </p:cTn>
                              </p:par>
                              <p:par>
                                <p:cTn id="53" presetID="10"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1" fill="hold" grpId="0" nodeType="clickEffect">
                                  <p:stCondLst>
                                    <p:cond delay="0"/>
                                  </p:stCondLst>
                                  <p:childTnLst>
                                    <p:set>
                                      <p:cBhvr>
                                        <p:cTn id="59" dur="1" fill="hold">
                                          <p:stCondLst>
                                            <p:cond delay="0"/>
                                          </p:stCondLst>
                                        </p:cTn>
                                        <p:tgtEl>
                                          <p:spTgt spid="82952"/>
                                        </p:tgtEl>
                                        <p:attrNameLst>
                                          <p:attrName>style.visibility</p:attrName>
                                        </p:attrNameLst>
                                      </p:cBhvr>
                                      <p:to>
                                        <p:strVal val="visible"/>
                                      </p:to>
                                    </p:set>
                                    <p:anim calcmode="lin" valueType="num">
                                      <p:cBhvr additive="base">
                                        <p:cTn id="60" dur="2000" fill="hold"/>
                                        <p:tgtEl>
                                          <p:spTgt spid="82952"/>
                                        </p:tgtEl>
                                        <p:attrNameLst>
                                          <p:attrName>ppt_x</p:attrName>
                                        </p:attrNameLst>
                                      </p:cBhvr>
                                      <p:tavLst>
                                        <p:tav tm="0">
                                          <p:val>
                                            <p:strVal val="#ppt_x"/>
                                          </p:val>
                                        </p:tav>
                                        <p:tav tm="100000">
                                          <p:val>
                                            <p:strVal val="#ppt_x"/>
                                          </p:val>
                                        </p:tav>
                                      </p:tavLst>
                                    </p:anim>
                                    <p:anim calcmode="lin" valueType="num">
                                      <p:cBhvr additive="base">
                                        <p:cTn id="61" dur="2000" fill="hold"/>
                                        <p:tgtEl>
                                          <p:spTgt spid="82952"/>
                                        </p:tgtEl>
                                        <p:attrNameLst>
                                          <p:attrName>ppt_y</p:attrName>
                                        </p:attrNameLst>
                                      </p:cBhvr>
                                      <p:tavLst>
                                        <p:tav tm="0">
                                          <p:val>
                                            <p:strVal val="0-#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82953"/>
                                        </p:tgtEl>
                                        <p:attrNameLst>
                                          <p:attrName>style.visibility</p:attrName>
                                        </p:attrNameLst>
                                      </p:cBhvr>
                                      <p:to>
                                        <p:strVal val="visible"/>
                                      </p:to>
                                    </p:set>
                                    <p:anim calcmode="lin" valueType="num">
                                      <p:cBhvr additive="base">
                                        <p:cTn id="64" dur="2000" fill="hold"/>
                                        <p:tgtEl>
                                          <p:spTgt spid="82953"/>
                                        </p:tgtEl>
                                        <p:attrNameLst>
                                          <p:attrName>ppt_x</p:attrName>
                                        </p:attrNameLst>
                                      </p:cBhvr>
                                      <p:tavLst>
                                        <p:tav tm="0">
                                          <p:val>
                                            <p:strVal val="#ppt_x"/>
                                          </p:val>
                                        </p:tav>
                                        <p:tav tm="100000">
                                          <p:val>
                                            <p:strVal val="#ppt_x"/>
                                          </p:val>
                                        </p:tav>
                                      </p:tavLst>
                                    </p:anim>
                                    <p:anim calcmode="lin" valueType="num">
                                      <p:cBhvr additive="base">
                                        <p:cTn id="65" dur="2000" fill="hold"/>
                                        <p:tgtEl>
                                          <p:spTgt spid="8295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82996"/>
                                        </p:tgtEl>
                                        <p:attrNameLst>
                                          <p:attrName>style.visibility</p:attrName>
                                        </p:attrNameLst>
                                      </p:cBhvr>
                                      <p:to>
                                        <p:strVal val="visible"/>
                                      </p:to>
                                    </p:set>
                                    <p:animEffect transition="in" filter="fade">
                                      <p:cBhvr>
                                        <p:cTn id="70" dur="5000"/>
                                        <p:tgtEl>
                                          <p:spTgt spid="8299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82993"/>
                                        </p:tgtEl>
                                        <p:attrNameLst>
                                          <p:attrName>style.visibility</p:attrName>
                                        </p:attrNameLst>
                                      </p:cBhvr>
                                      <p:to>
                                        <p:strVal val="visible"/>
                                      </p:to>
                                    </p:set>
                                    <p:animEffect transition="in" filter="fade">
                                      <p:cBhvr>
                                        <p:cTn id="75" dur="2000"/>
                                        <p:tgtEl>
                                          <p:spTgt spid="82993"/>
                                        </p:tgtEl>
                                      </p:cBhvr>
                                    </p:animEffect>
                                  </p:childTnLst>
                                </p:cTn>
                              </p:par>
                              <p:par>
                                <p:cTn id="76" presetID="35" presetClass="emph" presetSubtype="0" repeatCount="indefinite" fill="hold" grpId="1" nodeType="withEffect">
                                  <p:stCondLst>
                                    <p:cond delay="0"/>
                                  </p:stCondLst>
                                  <p:childTnLst>
                                    <p:anim calcmode="discrete" valueType="str">
                                      <p:cBhvr>
                                        <p:cTn id="77" dur="500" fill="hold"/>
                                        <p:tgtEl>
                                          <p:spTgt spid="8299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2" grpId="0" animBg="1"/>
      <p:bldP spid="82953" grpId="0" animBg="1"/>
      <p:bldP spid="82986" grpId="0"/>
      <p:bldP spid="82987" grpId="0"/>
      <p:bldP spid="82988" grpId="0"/>
      <p:bldP spid="82989" grpId="0"/>
      <p:bldP spid="82990" grpId="0"/>
      <p:bldP spid="82991" grpId="0"/>
      <p:bldP spid="82992" grpId="0"/>
      <p:bldP spid="82993" grpId="0"/>
      <p:bldP spid="82993" grpId="1"/>
      <p:bldP spid="82994" grpId="0"/>
      <p:bldP spid="82995" grpId="0"/>
      <p:bldP spid="82996" grpId="0"/>
      <p:bldP spid="8299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2707"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7270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2016</a:t>
            </a:r>
          </a:p>
        </p:txBody>
      </p:sp>
      <p:sp>
        <p:nvSpPr>
          <p:cNvPr id="7270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3731" name="Picture 2"/>
          <p:cNvPicPr>
            <a:picLocks noChangeAspect="1" noChangeArrowheads="1"/>
          </p:cNvPicPr>
          <p:nvPr/>
        </p:nvPicPr>
        <p:blipFill>
          <a:blip r:embed="rId2" cstate="print"/>
          <a:srcRect/>
          <a:stretch>
            <a:fillRect/>
          </a:stretch>
        </p:blipFill>
        <p:spPr bwMode="auto">
          <a:xfrm>
            <a:off x="4763" y="957263"/>
            <a:ext cx="9134475" cy="4943475"/>
          </a:xfrm>
          <a:prstGeom prst="rect">
            <a:avLst/>
          </a:prstGeom>
          <a:noFill/>
          <a:ln w="9525">
            <a:noFill/>
            <a:miter lim="800000"/>
            <a:headEnd/>
            <a:tailEnd/>
          </a:ln>
        </p:spPr>
      </p:pic>
      <p:sp>
        <p:nvSpPr>
          <p:cNvPr id="7373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2017</a:t>
            </a:r>
          </a:p>
        </p:txBody>
      </p:sp>
      <p:sp>
        <p:nvSpPr>
          <p:cNvPr id="7373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4755"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7475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2018</a:t>
            </a:r>
          </a:p>
        </p:txBody>
      </p:sp>
      <p:sp>
        <p:nvSpPr>
          <p:cNvPr id="7475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5779" name="Picture 2"/>
          <p:cNvPicPr>
            <a:picLocks noChangeAspect="1" noChangeArrowheads="1"/>
          </p:cNvPicPr>
          <p:nvPr/>
        </p:nvPicPr>
        <p:blipFill>
          <a:blip r:embed="rId2" cstate="print"/>
          <a:srcRect/>
          <a:stretch>
            <a:fillRect/>
          </a:stretch>
        </p:blipFill>
        <p:spPr bwMode="auto">
          <a:xfrm>
            <a:off x="9525" y="966788"/>
            <a:ext cx="9124950" cy="4924425"/>
          </a:xfrm>
          <a:prstGeom prst="rect">
            <a:avLst/>
          </a:prstGeom>
          <a:noFill/>
          <a:ln w="9525">
            <a:noFill/>
            <a:miter lim="800000"/>
            <a:headEnd/>
            <a:tailEnd/>
          </a:ln>
        </p:spPr>
      </p:pic>
      <p:sp>
        <p:nvSpPr>
          <p:cNvPr id="7578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2019</a:t>
            </a:r>
          </a:p>
        </p:txBody>
      </p:sp>
      <p:sp>
        <p:nvSpPr>
          <p:cNvPr id="7578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6803" name="Picture 2"/>
          <p:cNvPicPr>
            <a:picLocks noChangeAspect="1" noChangeArrowheads="1"/>
          </p:cNvPicPr>
          <p:nvPr/>
        </p:nvPicPr>
        <p:blipFill>
          <a:blip r:embed="rId2" cstate="print"/>
          <a:srcRect/>
          <a:stretch>
            <a:fillRect/>
          </a:stretch>
        </p:blipFill>
        <p:spPr bwMode="auto">
          <a:xfrm>
            <a:off x="9525" y="971550"/>
            <a:ext cx="9124950" cy="4914900"/>
          </a:xfrm>
          <a:prstGeom prst="rect">
            <a:avLst/>
          </a:prstGeom>
          <a:noFill/>
          <a:ln w="9525">
            <a:noFill/>
            <a:miter lim="800000"/>
            <a:headEnd/>
            <a:tailEnd/>
          </a:ln>
        </p:spPr>
      </p:pic>
      <p:sp>
        <p:nvSpPr>
          <p:cNvPr id="7680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2020</a:t>
            </a:r>
          </a:p>
        </p:txBody>
      </p:sp>
      <p:sp>
        <p:nvSpPr>
          <p:cNvPr id="7680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7827" name="Picture 2"/>
          <p:cNvPicPr>
            <a:picLocks noChangeAspect="1" noChangeArrowheads="1"/>
          </p:cNvPicPr>
          <p:nvPr/>
        </p:nvPicPr>
        <p:blipFill>
          <a:blip r:embed="rId2" cstate="print"/>
          <a:srcRect/>
          <a:stretch>
            <a:fillRect/>
          </a:stretch>
        </p:blipFill>
        <p:spPr bwMode="auto">
          <a:xfrm>
            <a:off x="0" y="962025"/>
            <a:ext cx="9144000" cy="4933950"/>
          </a:xfrm>
          <a:prstGeom prst="rect">
            <a:avLst/>
          </a:prstGeom>
          <a:noFill/>
          <a:ln w="9525">
            <a:noFill/>
            <a:miter lim="800000"/>
            <a:headEnd/>
            <a:tailEnd/>
          </a:ln>
        </p:spPr>
      </p:pic>
      <p:sp>
        <p:nvSpPr>
          <p:cNvPr id="77828"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2021</a:t>
            </a:r>
          </a:p>
        </p:txBody>
      </p:sp>
      <p:sp>
        <p:nvSpPr>
          <p:cNvPr id="77829"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8851" name="Picture 2"/>
          <p:cNvPicPr>
            <a:picLocks noChangeAspect="1" noChangeArrowheads="1"/>
          </p:cNvPicPr>
          <p:nvPr/>
        </p:nvPicPr>
        <p:blipFill>
          <a:blip r:embed="rId2" cstate="print"/>
          <a:srcRect/>
          <a:stretch>
            <a:fillRect/>
          </a:stretch>
        </p:blipFill>
        <p:spPr bwMode="auto">
          <a:xfrm>
            <a:off x="4763" y="962025"/>
            <a:ext cx="9134475" cy="4933950"/>
          </a:xfrm>
          <a:prstGeom prst="rect">
            <a:avLst/>
          </a:prstGeom>
          <a:noFill/>
          <a:ln w="9525">
            <a:noFill/>
            <a:miter lim="800000"/>
            <a:headEnd/>
            <a:tailEnd/>
          </a:ln>
        </p:spPr>
      </p:pic>
      <p:sp>
        <p:nvSpPr>
          <p:cNvPr id="78852"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2022</a:t>
            </a:r>
          </a:p>
        </p:txBody>
      </p:sp>
      <p:sp>
        <p:nvSpPr>
          <p:cNvPr id="78853"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79875" name="Picture 2"/>
          <p:cNvPicPr>
            <a:picLocks noChangeAspect="1" noChangeArrowheads="1"/>
          </p:cNvPicPr>
          <p:nvPr/>
        </p:nvPicPr>
        <p:blipFill>
          <a:blip r:embed="rId2" cstate="print"/>
          <a:srcRect/>
          <a:stretch>
            <a:fillRect/>
          </a:stretch>
        </p:blipFill>
        <p:spPr bwMode="auto">
          <a:xfrm>
            <a:off x="4763" y="966788"/>
            <a:ext cx="9134475" cy="4924425"/>
          </a:xfrm>
          <a:prstGeom prst="rect">
            <a:avLst/>
          </a:prstGeom>
          <a:noFill/>
          <a:ln w="9525">
            <a:noFill/>
            <a:miter lim="800000"/>
            <a:headEnd/>
            <a:tailEnd/>
          </a:ln>
        </p:spPr>
      </p:pic>
      <p:sp>
        <p:nvSpPr>
          <p:cNvPr id="79876"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2023</a:t>
            </a:r>
          </a:p>
        </p:txBody>
      </p:sp>
      <p:sp>
        <p:nvSpPr>
          <p:cNvPr id="79877"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0899" name="Picture 2"/>
          <p:cNvPicPr>
            <a:picLocks noChangeAspect="1" noChangeArrowheads="1"/>
          </p:cNvPicPr>
          <p:nvPr/>
        </p:nvPicPr>
        <p:blipFill>
          <a:blip r:embed="rId2" cstate="print"/>
          <a:srcRect/>
          <a:stretch>
            <a:fillRect/>
          </a:stretch>
        </p:blipFill>
        <p:spPr bwMode="auto">
          <a:xfrm>
            <a:off x="0" y="966788"/>
            <a:ext cx="9144000" cy="4924425"/>
          </a:xfrm>
          <a:prstGeom prst="rect">
            <a:avLst/>
          </a:prstGeom>
          <a:noFill/>
          <a:ln w="9525">
            <a:noFill/>
            <a:miter lim="800000"/>
            <a:headEnd/>
            <a:tailEnd/>
          </a:ln>
        </p:spPr>
      </p:pic>
      <p:sp>
        <p:nvSpPr>
          <p:cNvPr id="80900"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2024</a:t>
            </a:r>
          </a:p>
        </p:txBody>
      </p:sp>
      <p:sp>
        <p:nvSpPr>
          <p:cNvPr id="80901"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hteck 5"/>
          <p:cNvSpPr>
            <a:spLocks noChangeArrowheads="1"/>
          </p:cNvSpPr>
          <p:nvPr/>
        </p:nvSpPr>
        <p:spPr bwMode="auto">
          <a:xfrm>
            <a:off x="0" y="5962650"/>
            <a:ext cx="3362325" cy="895350"/>
          </a:xfrm>
          <a:prstGeom prst="rect">
            <a:avLst/>
          </a:prstGeom>
          <a:solidFill>
            <a:schemeClr val="bg1"/>
          </a:solidFill>
          <a:ln w="9525" algn="ctr">
            <a:noFill/>
            <a:round/>
            <a:headEnd/>
            <a:tailEnd/>
          </a:ln>
        </p:spPr>
        <p:txBody>
          <a:bodyPr wrap="none" anchor="ctr"/>
          <a:lstStyle/>
          <a:p>
            <a:endParaRPr lang="es-ES_tradnl"/>
          </a:p>
        </p:txBody>
      </p:sp>
      <p:pic>
        <p:nvPicPr>
          <p:cNvPr id="81923" name="Picture 2"/>
          <p:cNvPicPr>
            <a:picLocks noChangeAspect="1" noChangeArrowheads="1"/>
          </p:cNvPicPr>
          <p:nvPr/>
        </p:nvPicPr>
        <p:blipFill>
          <a:blip r:embed="rId2" cstate="print"/>
          <a:srcRect/>
          <a:stretch>
            <a:fillRect/>
          </a:stretch>
        </p:blipFill>
        <p:spPr bwMode="auto">
          <a:xfrm>
            <a:off x="4763" y="957263"/>
            <a:ext cx="9134475" cy="4943475"/>
          </a:xfrm>
          <a:prstGeom prst="rect">
            <a:avLst/>
          </a:prstGeom>
          <a:noFill/>
          <a:ln w="9525">
            <a:noFill/>
            <a:miter lim="800000"/>
            <a:headEnd/>
            <a:tailEnd/>
          </a:ln>
        </p:spPr>
      </p:pic>
      <p:sp>
        <p:nvSpPr>
          <p:cNvPr id="81924" name="Text Box 3"/>
          <p:cNvSpPr txBox="1">
            <a:spLocks noChangeArrowheads="1"/>
          </p:cNvSpPr>
          <p:nvPr/>
        </p:nvSpPr>
        <p:spPr bwMode="auto">
          <a:xfrm>
            <a:off x="0" y="6200775"/>
            <a:ext cx="3816350" cy="579438"/>
          </a:xfrm>
          <a:prstGeom prst="rect">
            <a:avLst/>
          </a:prstGeom>
          <a:noFill/>
          <a:ln w="9525">
            <a:noFill/>
            <a:miter lim="800000"/>
            <a:headEnd/>
            <a:tailEnd/>
          </a:ln>
        </p:spPr>
        <p:txBody>
          <a:bodyPr>
            <a:spAutoFit/>
          </a:bodyPr>
          <a:lstStyle/>
          <a:p>
            <a:pPr>
              <a:spcBef>
                <a:spcPct val="50000"/>
              </a:spcBef>
            </a:pPr>
            <a:r>
              <a:rPr lang="de-DE" sz="3200"/>
              <a:t>Jahr 2025</a:t>
            </a:r>
          </a:p>
        </p:txBody>
      </p:sp>
      <p:sp>
        <p:nvSpPr>
          <p:cNvPr id="81925" name="Rectangle 3"/>
          <p:cNvSpPr>
            <a:spLocks noGrp="1" noChangeArrowheads="1"/>
          </p:cNvSpPr>
          <p:nvPr>
            <p:ph type="title"/>
          </p:nvPr>
        </p:nvSpPr>
        <p:spPr>
          <a:xfrm>
            <a:off x="46038" y="53975"/>
            <a:ext cx="8964612" cy="612775"/>
          </a:xfrm>
          <a:noFill/>
        </p:spPr>
        <p:txBody>
          <a:bodyPr/>
          <a:lstStyle/>
          <a:p>
            <a:pPr algn="l" eaLnBrk="1" hangingPunct="1"/>
            <a:r>
              <a:rPr lang="de-DE" sz="3600" smtClean="0"/>
              <a:t>Einkommensverteilung nach Geschlecht</a:t>
            </a:r>
          </a:p>
        </p:txBody>
      </p:sp>
    </p:spTree>
  </p:cSld>
  <p:clrMapOvr>
    <a:masterClrMapping/>
  </p:clrMapOvr>
  <p:transition advClick="0" advTm="0"/>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5725</Words>
  <Application>Microsoft Office PowerPoint</Application>
  <PresentationFormat>Bildschirmpräsentation (4:3)</PresentationFormat>
  <Paragraphs>1724</Paragraphs>
  <Slides>251</Slides>
  <Notes>26</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251</vt:i4>
      </vt:variant>
    </vt:vector>
  </HeadingPairs>
  <TitlesOfParts>
    <vt:vector size="253" baseType="lpstr">
      <vt:lpstr>Larissa-Design</vt:lpstr>
      <vt:lpstr>Microsoft Office Excel-Diagramm</vt:lpstr>
      <vt:lpstr>Folie 1</vt:lpstr>
      <vt:lpstr>Wissensproduktion im Veränderungszyklus als Widerspiegelung und Vergegenständlichung</vt:lpstr>
      <vt:lpstr>Vorformen von Widerspiegelungs- und Vergegenständlichungsprozessen</vt:lpstr>
      <vt:lpstr>Folie 4</vt:lpstr>
      <vt:lpstr>Vorformen von Widerspiegelungs- und Vergegenständlichungsprozessen</vt:lpstr>
      <vt:lpstr>Folie 6</vt:lpstr>
      <vt:lpstr>Grundlegende mathematische Beziehungen in Simulationsmodellen</vt:lpstr>
      <vt:lpstr>Mathemathische Vergegenständlichung 0: Definitionsgleichungen</vt:lpstr>
      <vt:lpstr>Mathematische Vergegenständlichung 1:  Statische Bilanzgleichung   Erhaltungssätze, Input-Output-Tafeln, Volkseinkommensrechnung, Bevölkerungsbilanz</vt:lpstr>
      <vt:lpstr>Mathematische Vergegenständlichung 2:  Dynamische Bilanzgleichung    Lagerhaltungsgleichung, dynamische Bevölkerungsbilanzen, Kapitalakkumulation,  dynamische Buchhaltungsschemata</vt:lpstr>
      <vt:lpstr>Beispiele aus der Mainstream-Ökonomie  Input-Output-Modelle                Ökonometrische Modelle</vt:lpstr>
      <vt:lpstr>Mathematische Vergegenständlichung 3: Verhaltensgleichungen  Ursache-Wirkungs-Schema; z.B. multivariates Blalock-Modell, ökonometrische Gleichungen, neuronale Netzwerke  </vt:lpstr>
      <vt:lpstr>Beispiel: Kausale Schleifendiagramme</vt:lpstr>
      <vt:lpstr>Systemdynamik-Modell: Vier Grundelemente</vt:lpstr>
      <vt:lpstr>Folie 15</vt:lpstr>
      <vt:lpstr>Mathematische Simulationsmodelle: Paradigmen und Arten der Vergegenständlichung</vt:lpstr>
      <vt:lpstr>    Wie kann der Zufall behandelt werden?       Kybernetik 0. Ordnung             Kybernetik 1. Ordnung                       Kybernetik 2. Ordnung           </vt:lpstr>
      <vt:lpstr>Gleichung      y = y   + e    = deterministischer Teil + stochastischer Teil = „Stochastisches Gesetz“ (Herbert Hörz)</vt:lpstr>
      <vt:lpstr>    Wie kann der Zufall behandelt werden?       Kybernetik 0. Ordnung                 Kybernetik 1. Ordnung                  Kybernetik 2. Ordnung           </vt:lpstr>
      <vt:lpstr>Agenten-basierte Modelle/Mikrosimulation</vt:lpstr>
      <vt:lpstr>Agenten-basierte Modelle/Mikrosimulation</vt:lpstr>
      <vt:lpstr>    Wie kann der Zufall behandelt werden?       Kybernetik 0. Ordnung                 Kybernetik 1. Ordnung                Kybernetik 2. Ordnung           </vt:lpstr>
      <vt:lpstr>Pensionsversicherung in Österreich   Der Prototyp eines  Mikrosimulationsmodells (ABM)     Peter Fleissner und Anselm Fleischmann November 2007</vt:lpstr>
      <vt:lpstr>Steckbrief des Pensionsmodells</vt:lpstr>
      <vt:lpstr>Grundstruktur des Pensionsmodells (vereinfacht)</vt:lpstr>
      <vt:lpstr>Übergangs- diagramm</vt:lpstr>
      <vt:lpstr>Folie 27</vt:lpstr>
      <vt:lpstr>Folie 28</vt:lpstr>
      <vt:lpstr>Folie 29</vt:lpstr>
      <vt:lpstr>Folie 30</vt:lpstr>
      <vt:lpstr>Folie 31</vt:lpstr>
      <vt:lpstr>Folie 32</vt:lpstr>
      <vt:lpstr>Selbstorganisation einer Gruppe im Raum</vt:lpstr>
      <vt:lpstr> </vt:lpstr>
      <vt:lpstr>Folie 35</vt:lpstr>
      <vt:lpstr>Fazit:  Wie weit kann ein Computer innovativ sein?</vt:lpstr>
      <vt:lpstr>Danke für Ihre Aufmerksamkeit!    Kontakt: fleissner@arrakis.es  </vt:lpstr>
      <vt:lpstr>  Ökonomische Realität – eine komplexe Konstruktion</vt:lpstr>
      <vt:lpstr> Grundbegriffe der  Marxschen Wirtschaftstheorie</vt:lpstr>
      <vt:lpstr>Folie 40</vt:lpstr>
      <vt:lpstr>Die Wertgröße w</vt:lpstr>
      <vt:lpstr>Die Wertgröße w und ihre Zusammensetzung</vt:lpstr>
      <vt:lpstr>Drei zentrale  ökonomische Kenngrößen </vt:lpstr>
      <vt:lpstr>Empirischer Test: Brutto-Produktionswert (P), Arbeitswert (W0) und Produktionspreise (PP)  Österreich 2003: 57 Sektoren (Mio EUR) </vt:lpstr>
      <vt:lpstr>Folie 45</vt:lpstr>
      <vt:lpstr>Struktur des Butto-Outputs (Ist-Preise)  c - konstantes Kapital, v - variables Kapital, m - Mehrwert Österreich 2003: 57 Sektoren (in Prozent)</vt:lpstr>
      <vt:lpstr>Folie 47</vt:lpstr>
      <vt:lpstr>Struktur des Butto-Produktionswerte (Ist-Preise)  c - konstantes Kapital, v - variables Kapital, m - Mehrwert Österreich 2003: 57 Sektoren (in Prozent)</vt:lpstr>
      <vt:lpstr>Marxsche Hauptindikatoren Profitrate, Mehrwertrate, organische Zusammensetzung des Kapitals   Österreich 2003: 57 Sektoren (in Prozent)</vt:lpstr>
      <vt:lpstr>Struktur der Arbeitswerte Dienste nicht wertbildend, ungleiche Mehrwertraten c - konstantes Kapital, v - variables Kapital, m - Mehrwert Österreich 2003: 57 Sektoren (in Prozent)</vt:lpstr>
      <vt:lpstr>Struktur der Arbeitswerte Alle Sektoren wertbildend c - konstantes Kapital, v - variables Kapital, m - Mehrwert Österreich 2003: 57 Sektoren (in Prozent)</vt:lpstr>
      <vt:lpstr>Gemeinsame geometrische Interpretation von Werten, Preisen und Mengen</vt:lpstr>
      <vt:lpstr>Duale Zerlegung des    Outputs x (links)    und des Stückpreises p (rechts) Ax + Cx + Sx = x =            pA + pC + pS = p = = Rx + Sx = x     = pR + pS = p</vt:lpstr>
      <vt:lpstr>Duale Zerlegung des    Outputs x (links)    und des Produktionspreises pp (rechts) unter gleichgewichtigem Wachstum x  = Rx (1 + g) =                pp  = ppR (1 + r) =  = Rx + g Rx = Rx + Sx     ppR + r ppR = ppR + ppS </vt:lpstr>
      <vt:lpstr>Duale Zerlegung des Umsatzes “w” a la Marx “w” = pdiag(x) oder “w” = diag(p)x  “w” = “c” + “v” + “m”, r = g   w = pAdiag(x) + pCdiag(x) + pSdiag(x)  w’ = diag(p)Ax + diag(p)Cx + diag(p)Sx </vt:lpstr>
      <vt:lpstr>transformation of labor values into prices (transformation problem)</vt:lpstr>
      <vt:lpstr>Stucture of labor values  no surplus for services, variable exploitation rates  c - constant capital, v - variable capital, m - surplus value Austria 2003: 57 industries (percent)</vt:lpstr>
      <vt:lpstr>Marx‘ solution: Prices of production c - constant capital, v - variable capital, m - surplus value Austria 2003: 57 industries (percent)</vt:lpstr>
      <vt:lpstr>von Bortkiewicz: Prices of production c - constant capital, v - variable capital, m - surplus value Austria 2003: 57 industries (percent)</vt:lpstr>
      <vt:lpstr>Transformation problem  iterative solution </vt:lpstr>
      <vt:lpstr>Geometrische Interpretation  der Input-Output Indikatoren</vt:lpstr>
      <vt:lpstr>Hyperebene (Österreich: 3 Sektoren)</vt:lpstr>
      <vt:lpstr>Menge aller zulässigen Preise – bei invariantem Mehrprodukt, aber variabler Zuteilung der Profite  px = const (Österreich: 3 Sektoren)</vt:lpstr>
      <vt:lpstr>Preise und Arbeitswerte (Hyperebene px = const)</vt:lpstr>
      <vt:lpstr>Combined Example: Input-Output and Econometric Model  BMWF (Ed.) Mikroelektronik - Anwendungen, Verbreitung und Auswirkungen am Beispiel Österreichs, Wien 1981</vt:lpstr>
      <vt:lpstr>Drei dynamische aggregierte Bilanzgleichungen</vt:lpstr>
      <vt:lpstr>Bevölkerungsbilanz</vt:lpstr>
      <vt:lpstr>Beschäftigtenbilanz</vt:lpstr>
      <vt:lpstr>PensionistInnenbilanz</vt:lpstr>
      <vt:lpstr>Pensionsrechner</vt:lpstr>
      <vt:lpstr>Pensionsrechner</vt:lpstr>
      <vt:lpstr>Verrentung des Pensionskapitals</vt:lpstr>
      <vt:lpstr>Bisherige Ergebnisse/Erkenntnisse</vt:lpstr>
      <vt:lpstr>Folie 74</vt:lpstr>
      <vt:lpstr>Bevölkerung und ASVG-Versicherte nach Ein-Jahres-Altersklassen   2003                                                     2050 männlich    weiblich                             männlich      weiblich</vt:lpstr>
      <vt:lpstr>Folie 76</vt:lpstr>
      <vt:lpstr>Einkommens- verteilung in Österreich 2003 / 2050      ArbeiterInnen und Angestellte</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Bev gesamt 2003-2050</vt:lpstr>
      <vt:lpstr>Retirement Age (Invalidity) White Collar Workers, male</vt:lpstr>
      <vt:lpstr>Pensionsaufwand – ASVG real  Mrd EUR</vt:lpstr>
      <vt:lpstr>Pflichtbeiträge – ASVG real  Mrd EUR</vt:lpstr>
      <vt:lpstr>Folie 129</vt:lpstr>
      <vt:lpstr>Folie 130</vt:lpstr>
      <vt:lpstr>Durchschnittliche Neuzugänge nach Pensionsart  2003-2050 (100 Durchläufe)</vt:lpstr>
      <vt:lpstr>Durchschnittliche Neuzugänge nach Pensionsart  2003-2050 (1 Durchlauf, keine neuen Arb/Ang über 40)</vt:lpstr>
      <vt:lpstr>Durchschnittliche Neuzugänge nach Pensionsart  2003-2050 (10 Durchläufe, keine neuen Arb/Ang über 40)</vt:lpstr>
      <vt:lpstr>Durchschnittliche Neuzugänge nach Pensionsart  2003-2050 (100 Durchläufe, keine neuen Arb/Ang über 40)</vt:lpstr>
      <vt:lpstr>(1 Durchlauf)</vt:lpstr>
      <vt:lpstr>(10 Durchläufe)</vt:lpstr>
      <vt:lpstr>(100 Durchläufe)</vt:lpstr>
      <vt:lpstr>(100 Durchläufe)</vt:lpstr>
      <vt:lpstr>(100 Durchläufe)</vt:lpstr>
      <vt:lpstr>Folie 140</vt:lpstr>
      <vt:lpstr>Folie 141</vt:lpstr>
      <vt:lpstr>Offene Punkte/Erweiterungen</vt:lpstr>
      <vt:lpstr>Anmerkungen zur Profitrate m/(c + v)</vt:lpstr>
      <vt:lpstr>Wie ist es mit den Dienstleistungen? </vt:lpstr>
      <vt:lpstr>Kommerzialisierung und  Kommodifizierung von Informationsaktivitäten </vt:lpstr>
      <vt:lpstr>Kommodifizierung von Informationsgütern </vt:lpstr>
      <vt:lpstr>Folie 147</vt:lpstr>
      <vt:lpstr>Die Rolle digitaler Medien in der Informationsgesellschaft </vt:lpstr>
      <vt:lpstr>Die Rolle des Rechts  in Verbindung mit Technologie</vt:lpstr>
      <vt:lpstr>Kommerzialisierung und Kommodifizierung  in der Informationsgesellschaft</vt:lpstr>
      <vt:lpstr> Eine zweite „Great Transformation“</vt:lpstr>
      <vt:lpstr>Widerstand</vt:lpstr>
      <vt:lpstr>  Ökonomische Realität – eine komplexe Konstruktion</vt:lpstr>
      <vt:lpstr>Zur Diagnose der gegenwärtigen Krise</vt:lpstr>
      <vt:lpstr>Zur Diagnose der gegenwärtigen Krise</vt:lpstr>
      <vt:lpstr>Kleine Warenproduktion</vt:lpstr>
      <vt:lpstr>Kapitalistische Realwirtschaft</vt:lpstr>
      <vt:lpstr>Kapitalistische Realwirtschaft + Finanzkapital</vt:lpstr>
      <vt:lpstr>Kleine Warenproduktion</vt:lpstr>
      <vt:lpstr>Quelle: Bericht über die soziale Lage 2003 – 2004, Bundesministerium für soziale Sicherheit, Generationen und Konsumentenschutz, Wien 2004, S. 266 </vt:lpstr>
      <vt:lpstr>Quelle: Bericht über die soziale Lage 2003 – 2004, Bundesministerium für soziale Sicherheit, Generationen und Konsumentenschutz, Wien 2004, S. 266 und Bundesministerium für Soziales und Konsumentenschutz, Sozialbericht 2007-2008, S. 262 (für 1999 bis 2006) </vt:lpstr>
      <vt:lpstr>Kapitalistische Realwirtschaft</vt:lpstr>
      <vt:lpstr>Brutto-Lohnquote in Österreich,  in % des Volkseinkommens</vt:lpstr>
      <vt:lpstr>Brutto-Lohnquote in Österreich,  in % des Volkseinkommens</vt:lpstr>
      <vt:lpstr>Kapitalistische Realwirtschaft + Finanzkapital</vt:lpstr>
      <vt:lpstr>Real- und Finanzkapital (Quelle: Stefan Schulmeister)</vt:lpstr>
      <vt:lpstr>Danke für Ihre Aufmerksamkeit!  Kontakt:  fleissner@arrakis.es</vt:lpstr>
      <vt:lpstr>Folie 168</vt:lpstr>
      <vt:lpstr>Folie 169</vt:lpstr>
      <vt:lpstr>Folie 170</vt:lpstr>
      <vt:lpstr>Agenten-basierte Modelle/Mikrosimulation: Vier Arten von Verständnis durch ABS</vt:lpstr>
      <vt:lpstr>Drei dynamische aggregierte Bilanzgleichungen</vt:lpstr>
      <vt:lpstr>Bevölkerungsbilanz</vt:lpstr>
      <vt:lpstr>Beschäftigtenbilanz</vt:lpstr>
      <vt:lpstr>PensionistInnenbilanz</vt:lpstr>
      <vt:lpstr>Pensionsrechner</vt:lpstr>
      <vt:lpstr>Pensionsrechner</vt:lpstr>
      <vt:lpstr>Verrentung des Pensionskapitals</vt:lpstr>
      <vt:lpstr>Bisherige Ergebnisse/Erkenntnisse</vt:lpstr>
      <vt:lpstr>Folie 180</vt:lpstr>
      <vt:lpstr>Bevölkerung und ASVG-Versicherte nach Ein-Jahres-Altersklassen   2003                                                     2050 männlich    weiblich                             männlich      weiblich</vt:lpstr>
      <vt:lpstr>Folie 182</vt:lpstr>
      <vt:lpstr>Einkommens- verteilung in Österreich 2003 / 2050      ArbeiterInnen und Angestellte</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Einkommensverteilung nach Geschlecht</vt:lpstr>
      <vt:lpstr>Bev gesamt 2003-2050</vt:lpstr>
      <vt:lpstr>Retirement Age (Invalidity) White Collar Workers, male</vt:lpstr>
      <vt:lpstr>Pensionsaufwand – ASVG real  Mrd EUR</vt:lpstr>
      <vt:lpstr>Pflichtbeiträge – ASVG real  Mrd EUR</vt:lpstr>
      <vt:lpstr>Folie 235</vt:lpstr>
      <vt:lpstr>Folie 236</vt:lpstr>
      <vt:lpstr>Durchschnittliche Neuzugänge nach Pensionsart  2003-2050 (100 Durchläufe)</vt:lpstr>
      <vt:lpstr>Durchschnittliche Neuzugänge nach Pensionsart  2003-2050 (1 Durchlauf, keine neuen Arb/Ang über 40)</vt:lpstr>
      <vt:lpstr>Durchschnittliche Neuzugänge nach Pensionsart  2003-2050 (10 Durchläufe, keine neuen Arb/Ang über 40)</vt:lpstr>
      <vt:lpstr>Durchschnittliche Neuzugänge nach Pensionsart  2003-2050 (100 Durchläufe, keine neuen Arb/Ang über 40)</vt:lpstr>
      <vt:lpstr>(1 Durchlauf)</vt:lpstr>
      <vt:lpstr>(10 Durchläufe)</vt:lpstr>
      <vt:lpstr>(100 Durchläufe)</vt:lpstr>
      <vt:lpstr>(100 Durchläufe)</vt:lpstr>
      <vt:lpstr>(100 Durchläufe)</vt:lpstr>
      <vt:lpstr>Folie 246</vt:lpstr>
      <vt:lpstr>Folie 247</vt:lpstr>
      <vt:lpstr>Offene Punkte/Erweiterungen</vt:lpstr>
      <vt:lpstr>Einsteins Erklärung der Brownschen Bewegung</vt:lpstr>
      <vt:lpstr>Menschen verlassen einen Raum</vt:lpstr>
      <vt:lpstr>Zusammenfassung der Ergebnisse</vt:lpstr>
    </vt:vector>
  </TitlesOfParts>
  <Company>Frost-RL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 </dc:creator>
  <cp:lastModifiedBy> </cp:lastModifiedBy>
  <cp:revision>9</cp:revision>
  <dcterms:created xsi:type="dcterms:W3CDTF">2009-12-10T12:15:51Z</dcterms:created>
  <dcterms:modified xsi:type="dcterms:W3CDTF">2010-06-24T15:44:22Z</dcterms:modified>
</cp:coreProperties>
</file>