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77"/>
  </p:notesMasterIdLst>
  <p:sldIdLst>
    <p:sldId id="632" r:id="rId2"/>
    <p:sldId id="291" r:id="rId3"/>
    <p:sldId id="543" r:id="rId4"/>
    <p:sldId id="544" r:id="rId5"/>
    <p:sldId id="545" r:id="rId6"/>
    <p:sldId id="607" r:id="rId7"/>
    <p:sldId id="546" r:id="rId8"/>
    <p:sldId id="547" r:id="rId9"/>
    <p:sldId id="558" r:id="rId10"/>
    <p:sldId id="549" r:id="rId11"/>
    <p:sldId id="550" r:id="rId12"/>
    <p:sldId id="553" r:id="rId13"/>
    <p:sldId id="551" r:id="rId14"/>
    <p:sldId id="552" r:id="rId15"/>
    <p:sldId id="559" r:id="rId16"/>
    <p:sldId id="556" r:id="rId17"/>
    <p:sldId id="557" r:id="rId18"/>
    <p:sldId id="560" r:id="rId19"/>
    <p:sldId id="567" r:id="rId20"/>
    <p:sldId id="562" r:id="rId21"/>
    <p:sldId id="611" r:id="rId22"/>
    <p:sldId id="574" r:id="rId23"/>
    <p:sldId id="577" r:id="rId24"/>
    <p:sldId id="575" r:id="rId25"/>
    <p:sldId id="579" r:id="rId26"/>
    <p:sldId id="595" r:id="rId27"/>
    <p:sldId id="596" r:id="rId28"/>
    <p:sldId id="601" r:id="rId29"/>
    <p:sldId id="605" r:id="rId30"/>
    <p:sldId id="597" r:id="rId31"/>
    <p:sldId id="598" r:id="rId32"/>
    <p:sldId id="599" r:id="rId33"/>
    <p:sldId id="602" r:id="rId34"/>
    <p:sldId id="603" r:id="rId35"/>
    <p:sldId id="604" r:id="rId36"/>
    <p:sldId id="606" r:id="rId37"/>
    <p:sldId id="633" r:id="rId38"/>
    <p:sldId id="634" r:id="rId39"/>
    <p:sldId id="639" r:id="rId40"/>
    <p:sldId id="622" r:id="rId41"/>
    <p:sldId id="624" r:id="rId42"/>
    <p:sldId id="623" r:id="rId43"/>
    <p:sldId id="625" r:id="rId44"/>
    <p:sldId id="626" r:id="rId45"/>
    <p:sldId id="627" r:id="rId46"/>
    <p:sldId id="628" r:id="rId47"/>
    <p:sldId id="629" r:id="rId48"/>
    <p:sldId id="630" r:id="rId49"/>
    <p:sldId id="631" r:id="rId50"/>
    <p:sldId id="594" r:id="rId51"/>
    <p:sldId id="515" r:id="rId52"/>
    <p:sldId id="517" r:id="rId53"/>
    <p:sldId id="519" r:id="rId54"/>
    <p:sldId id="518" r:id="rId55"/>
    <p:sldId id="528" r:id="rId56"/>
    <p:sldId id="529" r:id="rId57"/>
    <p:sldId id="608" r:id="rId58"/>
    <p:sldId id="530" r:id="rId59"/>
    <p:sldId id="531" r:id="rId60"/>
    <p:sldId id="635" r:id="rId61"/>
    <p:sldId id="636" r:id="rId62"/>
    <p:sldId id="637" r:id="rId63"/>
    <p:sldId id="644" r:id="rId64"/>
    <p:sldId id="645" r:id="rId65"/>
    <p:sldId id="647" r:id="rId66"/>
    <p:sldId id="640" r:id="rId67"/>
    <p:sldId id="643" r:id="rId68"/>
    <p:sldId id="641" r:id="rId69"/>
    <p:sldId id="642" r:id="rId70"/>
    <p:sldId id="648" r:id="rId71"/>
    <p:sldId id="649" r:id="rId72"/>
    <p:sldId id="638" r:id="rId73"/>
    <p:sldId id="600" r:id="rId74"/>
    <p:sldId id="620" r:id="rId75"/>
    <p:sldId id="609" r:id="rId76"/>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0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5bC%5d%20Windows%207:Users:fleissner:AppData:Local:Microsoft:Windows:Temporary%20Internet%20Files:Content.Outlook:QZNWGM02:ABC8_Zwei_Grafiken.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peterfleissner:Desktop:Eigene%20Dateien:Fleissners%20Personal%20Folder:Texte_PF:Katalog_verteilung_und_verwendung_des_bip_nominell.xls" TargetMode="External"/><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peterfleissner:Desktop:Eigene%20Dateien:Fleissners%20Personal%20Folder:Texte_PF:Katalog_Realloehne_und_Produktivit&#228;t_1997bis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3200"/>
            </a:pPr>
            <a:r>
              <a:rPr lang="de-DE" sz="3200" dirty="0" smtClean="0"/>
              <a:t>Österreich: Reales </a:t>
            </a:r>
            <a:r>
              <a:rPr lang="de-DE" sz="3200" dirty="0"/>
              <a:t>BIP-Wachstum </a:t>
            </a:r>
            <a:endParaRPr lang="de-DE" sz="3200" dirty="0" smtClean="0"/>
          </a:p>
          <a:p>
            <a:pPr>
              <a:defRPr sz="3200"/>
            </a:pPr>
            <a:r>
              <a:rPr lang="de-DE" sz="3200" dirty="0" smtClean="0"/>
              <a:t>in</a:t>
            </a:r>
            <a:r>
              <a:rPr lang="de-DE" sz="3200" baseline="0" dirty="0" smtClean="0"/>
              <a:t> </a:t>
            </a:r>
            <a:r>
              <a:rPr lang="de-DE" sz="3200" dirty="0"/>
              <a:t>Prozent und </a:t>
            </a:r>
            <a:endParaRPr lang="de-DE" sz="3200" dirty="0" smtClean="0"/>
          </a:p>
          <a:p>
            <a:pPr>
              <a:defRPr sz="3200"/>
            </a:pPr>
            <a:r>
              <a:rPr lang="de-DE" sz="3200" dirty="0" smtClean="0"/>
              <a:t>sein </a:t>
            </a:r>
            <a:r>
              <a:rPr lang="de-DE" sz="3200" dirty="0"/>
              <a:t>langfristiger Trend</a:t>
            </a:r>
          </a:p>
        </c:rich>
      </c:tx>
      <c:layout/>
      <c:overlay val="0"/>
    </c:title>
    <c:autoTitleDeleted val="0"/>
    <c:plotArea>
      <c:layout/>
      <c:lineChart>
        <c:grouping val="standard"/>
        <c:varyColors val="0"/>
        <c:ser>
          <c:idx val="0"/>
          <c:order val="0"/>
          <c:tx>
            <c:v>Reales BIP-Wachstum (Prozent)</c:v>
          </c:tx>
          <c:marker>
            <c:symbol val="none"/>
          </c:marker>
          <c:trendline>
            <c:trendlineType val="linear"/>
            <c:dispRSqr val="0"/>
            <c:dispEq val="0"/>
          </c:trendline>
          <c:cat>
            <c:numRef>
              <c:f>Blatt1!$A$3:$A$21</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Blatt1!$I$3:$I$21</c:f>
              <c:numCache>
                <c:formatCode>General</c:formatCode>
                <c:ptCount val="19"/>
                <c:pt idx="0">
                  <c:v>2.03804347826087</c:v>
                </c:pt>
                <c:pt idx="1">
                  <c:v>2.130492676431436</c:v>
                </c:pt>
                <c:pt idx="2">
                  <c:v>3.911342894393728</c:v>
                </c:pt>
                <c:pt idx="3">
                  <c:v>3.262233375156831</c:v>
                </c:pt>
                <c:pt idx="4">
                  <c:v>3.888213851761851</c:v>
                </c:pt>
                <c:pt idx="5">
                  <c:v>1.520467836257307</c:v>
                </c:pt>
                <c:pt idx="6">
                  <c:v>1.612903225806458</c:v>
                </c:pt>
                <c:pt idx="7">
                  <c:v>0.907029478458047</c:v>
                </c:pt>
                <c:pt idx="8">
                  <c:v>2.808988764044944</c:v>
                </c:pt>
                <c:pt idx="9">
                  <c:v>2.295081967213108</c:v>
                </c:pt>
                <c:pt idx="10">
                  <c:v>3.632478632478625</c:v>
                </c:pt>
                <c:pt idx="11">
                  <c:v>3.711340206185561</c:v>
                </c:pt>
                <c:pt idx="12">
                  <c:v>1.789264413518898</c:v>
                </c:pt>
                <c:pt idx="13">
                  <c:v>-4.296875000000005</c:v>
                </c:pt>
                <c:pt idx="14">
                  <c:v>2.040816326530612</c:v>
                </c:pt>
                <c:pt idx="15">
                  <c:v>3.099999999999994</c:v>
                </c:pt>
                <c:pt idx="16">
                  <c:v>0.67895247332687</c:v>
                </c:pt>
                <c:pt idx="17">
                  <c:v>0.481695568400771</c:v>
                </c:pt>
                <c:pt idx="18">
                  <c:v>0.28763183125599</c:v>
                </c:pt>
              </c:numCache>
            </c:numRef>
          </c:val>
          <c:smooth val="0"/>
        </c:ser>
        <c:dLbls>
          <c:showLegendKey val="0"/>
          <c:showVal val="0"/>
          <c:showCatName val="0"/>
          <c:showSerName val="0"/>
          <c:showPercent val="0"/>
          <c:showBubbleSize val="0"/>
        </c:dLbls>
        <c:marker val="1"/>
        <c:smooth val="0"/>
        <c:axId val="-2125596648"/>
        <c:axId val="-2125596296"/>
      </c:lineChart>
      <c:catAx>
        <c:axId val="-2125596648"/>
        <c:scaling>
          <c:orientation val="minMax"/>
        </c:scaling>
        <c:delete val="0"/>
        <c:axPos val="b"/>
        <c:numFmt formatCode="General" sourceLinked="1"/>
        <c:majorTickMark val="out"/>
        <c:minorTickMark val="none"/>
        <c:tickLblPos val="nextTo"/>
        <c:txPr>
          <a:bodyPr rot="-2700000"/>
          <a:lstStyle/>
          <a:p>
            <a:pPr>
              <a:defRPr sz="1400"/>
            </a:pPr>
            <a:endParaRPr lang="de-DE"/>
          </a:p>
        </c:txPr>
        <c:crossAx val="-2125596296"/>
        <c:crosses val="autoZero"/>
        <c:auto val="1"/>
        <c:lblAlgn val="ctr"/>
        <c:lblOffset val="100"/>
        <c:noMultiLvlLbl val="0"/>
      </c:catAx>
      <c:valAx>
        <c:axId val="-2125596296"/>
        <c:scaling>
          <c:orientation val="minMax"/>
        </c:scaling>
        <c:delete val="0"/>
        <c:axPos val="l"/>
        <c:majorGridlines/>
        <c:numFmt formatCode="General" sourceLinked="1"/>
        <c:majorTickMark val="out"/>
        <c:minorTickMark val="none"/>
        <c:tickLblPos val="nextTo"/>
        <c:txPr>
          <a:bodyPr/>
          <a:lstStyle/>
          <a:p>
            <a:pPr>
              <a:defRPr sz="1400"/>
            </a:pPr>
            <a:endParaRPr lang="de-DE"/>
          </a:p>
        </c:txPr>
        <c:crossAx val="-2125596648"/>
        <c:crosses val="autoZero"/>
        <c:crossBetween val="between"/>
      </c:valAx>
    </c:plotArea>
    <c:plotVisOnly val="1"/>
    <c:dispBlanksAs val="gap"/>
    <c:showDLblsOverMax val="0"/>
  </c:chart>
  <c:spPr>
    <a:solidFill>
      <a:srgbClr val="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25400">
              <a:solidFill>
                <a:srgbClr val="666699"/>
              </a:solidFill>
              <a:prstDash val="solid"/>
            </a:ln>
          </c:spPr>
          <c:marker>
            <c:symbol val="none"/>
          </c:marker>
          <c:trendline>
            <c:spPr>
              <a:ln w="3175">
                <a:solidFill>
                  <a:srgbClr val="000000"/>
                </a:solidFill>
                <a:prstDash val="solid"/>
              </a:ln>
            </c:spPr>
            <c:trendlineType val="linear"/>
            <c:dispRSqr val="0"/>
            <c:dispEq val="0"/>
          </c:trendline>
          <c:cat>
            <c:strRef>
              <c:f>Verteilung!$A$5:$A$29</c:f>
              <c:strCache>
                <c:ptCount val="2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strCache>
            </c:strRef>
          </c:cat>
          <c:val>
            <c:numRef>
              <c:f>Verteilung!$L$5:$L$29</c:f>
              <c:numCache>
                <c:formatCode>General</c:formatCode>
                <c:ptCount val="25"/>
                <c:pt idx="0">
                  <c:v>34.57617459804982</c:v>
                </c:pt>
                <c:pt idx="1">
                  <c:v>34.86716338120325</c:v>
                </c:pt>
                <c:pt idx="2">
                  <c:v>34.9918155061414</c:v>
                </c:pt>
                <c:pt idx="3">
                  <c:v>34.59836971980133</c:v>
                </c:pt>
                <c:pt idx="4">
                  <c:v>34.01661722888824</c:v>
                </c:pt>
                <c:pt idx="5">
                  <c:v>33.49136694501286</c:v>
                </c:pt>
                <c:pt idx="6">
                  <c:v>33.26337605213627</c:v>
                </c:pt>
                <c:pt idx="7">
                  <c:v>34.78668422094634</c:v>
                </c:pt>
                <c:pt idx="8">
                  <c:v>35.37304145646412</c:v>
                </c:pt>
                <c:pt idx="9">
                  <c:v>35.81394296830049</c:v>
                </c:pt>
                <c:pt idx="10">
                  <c:v>36.45063048529727</c:v>
                </c:pt>
                <c:pt idx="11">
                  <c:v>36.31278056404122</c:v>
                </c:pt>
                <c:pt idx="12">
                  <c:v>37.13646762511772</c:v>
                </c:pt>
                <c:pt idx="13">
                  <c:v>37.73739714464254</c:v>
                </c:pt>
                <c:pt idx="14">
                  <c:v>38.29316569244485</c:v>
                </c:pt>
                <c:pt idx="15">
                  <c:v>38.6434346522794</c:v>
                </c:pt>
                <c:pt idx="16">
                  <c:v>39.81750204072868</c:v>
                </c:pt>
                <c:pt idx="17">
                  <c:v>40.40149922231954</c:v>
                </c:pt>
                <c:pt idx="18">
                  <c:v>41.21330536243637</c:v>
                </c:pt>
                <c:pt idx="19">
                  <c:v>41.43286204168496</c:v>
                </c:pt>
                <c:pt idx="20">
                  <c:v>40.52690906323873</c:v>
                </c:pt>
                <c:pt idx="21">
                  <c:v>38.5936612164854</c:v>
                </c:pt>
                <c:pt idx="22">
                  <c:v>39.43147443519825</c:v>
                </c:pt>
                <c:pt idx="23">
                  <c:v>40.12195012739031</c:v>
                </c:pt>
                <c:pt idx="24">
                  <c:v>39.43471605271414</c:v>
                </c:pt>
              </c:numCache>
            </c:numRef>
          </c:val>
          <c:smooth val="0"/>
        </c:ser>
        <c:ser>
          <c:idx val="1"/>
          <c:order val="1"/>
          <c:tx>
            <c:v>Investquote</c:v>
          </c:tx>
          <c:spPr>
            <a:ln w="25400">
              <a:solidFill>
                <a:srgbClr val="993366"/>
              </a:solidFill>
              <a:prstDash val="solid"/>
            </a:ln>
          </c:spPr>
          <c:marker>
            <c:symbol val="none"/>
          </c:marker>
          <c:trendline>
            <c:spPr>
              <a:ln w="3175">
                <a:solidFill>
                  <a:srgbClr val="000000"/>
                </a:solidFill>
                <a:prstDash val="solid"/>
              </a:ln>
            </c:spPr>
            <c:trendlineType val="linear"/>
            <c:dispRSqr val="0"/>
            <c:dispEq val="0"/>
          </c:trendline>
          <c:cat>
            <c:strRef>
              <c:f>Verteilung!$A$5:$A$29</c:f>
              <c:strCache>
                <c:ptCount val="2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strCache>
            </c:strRef>
          </c:cat>
          <c:val>
            <c:numRef>
              <c:f>Verteilung!$H$64:$H$88</c:f>
              <c:numCache>
                <c:formatCode>General</c:formatCode>
                <c:ptCount val="25"/>
                <c:pt idx="0">
                  <c:v>24.26010694755804</c:v>
                </c:pt>
                <c:pt idx="1">
                  <c:v>25.08096410636088</c:v>
                </c:pt>
                <c:pt idx="2">
                  <c:v>25.28825696284319</c:v>
                </c:pt>
                <c:pt idx="3">
                  <c:v>25.48556204807763</c:v>
                </c:pt>
                <c:pt idx="4">
                  <c:v>24.82722784633498</c:v>
                </c:pt>
                <c:pt idx="5">
                  <c:v>23.92089983286471</c:v>
                </c:pt>
                <c:pt idx="6">
                  <c:v>24.71294436152078</c:v>
                </c:pt>
                <c:pt idx="7">
                  <c:v>25.35830032227782</c:v>
                </c:pt>
                <c:pt idx="8">
                  <c:v>24.92498258169666</c:v>
                </c:pt>
                <c:pt idx="9">
                  <c:v>25.05005792422953</c:v>
                </c:pt>
                <c:pt idx="10">
                  <c:v>24.86790993724471</c:v>
                </c:pt>
                <c:pt idx="11">
                  <c:v>24.87609605004853</c:v>
                </c:pt>
                <c:pt idx="12">
                  <c:v>24.52928186702899</c:v>
                </c:pt>
                <c:pt idx="13">
                  <c:v>23.92785954521774</c:v>
                </c:pt>
                <c:pt idx="14">
                  <c:v>22.14064430314328</c:v>
                </c:pt>
                <c:pt idx="15">
                  <c:v>23.12204204130632</c:v>
                </c:pt>
                <c:pt idx="16">
                  <c:v>22.76364192877588</c:v>
                </c:pt>
                <c:pt idx="17">
                  <c:v>22.71068775775565</c:v>
                </c:pt>
                <c:pt idx="18">
                  <c:v>22.32567713370448</c:v>
                </c:pt>
                <c:pt idx="19">
                  <c:v>23.13239986957292</c:v>
                </c:pt>
                <c:pt idx="20">
                  <c:v>22.79715163776903</c:v>
                </c:pt>
                <c:pt idx="21">
                  <c:v>21.04970657737868</c:v>
                </c:pt>
                <c:pt idx="22">
                  <c:v>21.60151361432845</c:v>
                </c:pt>
                <c:pt idx="23">
                  <c:v>23.20568204500301</c:v>
                </c:pt>
                <c:pt idx="24">
                  <c:v>22.80455897921198</c:v>
                </c:pt>
              </c:numCache>
            </c:numRef>
          </c:val>
          <c:smooth val="0"/>
        </c:ser>
        <c:dLbls>
          <c:showLegendKey val="0"/>
          <c:showVal val="0"/>
          <c:showCatName val="0"/>
          <c:showSerName val="0"/>
          <c:showPercent val="0"/>
          <c:showBubbleSize val="0"/>
        </c:dLbls>
        <c:marker val="1"/>
        <c:smooth val="0"/>
        <c:axId val="-2125499032"/>
        <c:axId val="-2125495944"/>
      </c:lineChart>
      <c:catAx>
        <c:axId val="-2125499032"/>
        <c:scaling>
          <c:orientation val="minMax"/>
        </c:scaling>
        <c:delete val="0"/>
        <c:axPos val="b"/>
        <c:numFmt formatCode="@" sourceLinked="1"/>
        <c:majorTickMark val="out"/>
        <c:minorTickMark val="none"/>
        <c:tickLblPos val="nextTo"/>
        <c:spPr>
          <a:ln w="3175">
            <a:solidFill>
              <a:srgbClr val="808080"/>
            </a:solidFill>
            <a:prstDash val="solid"/>
          </a:ln>
        </c:spPr>
        <c:txPr>
          <a:bodyPr rot="-2700000" vert="horz"/>
          <a:lstStyle/>
          <a:p>
            <a:pPr>
              <a:defRPr/>
            </a:pPr>
            <a:endParaRPr lang="de-DE"/>
          </a:p>
        </c:txPr>
        <c:crossAx val="-2125495944"/>
        <c:crosses val="autoZero"/>
        <c:auto val="1"/>
        <c:lblAlgn val="ctr"/>
        <c:lblOffset val="100"/>
        <c:tickLblSkip val="1"/>
        <c:noMultiLvlLbl val="0"/>
      </c:catAx>
      <c:valAx>
        <c:axId val="-2125495944"/>
        <c:scaling>
          <c:orientation val="minMax"/>
          <c:min val="20.0"/>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a:pPr>
            <a:endParaRPr lang="de-DE"/>
          </a:p>
        </c:txPr>
        <c:crossAx val="-2125499032"/>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2000" b="1" i="0" u="none" strike="noStrike" baseline="0">
          <a:solidFill>
            <a:srgbClr val="000000"/>
          </a:solidFill>
          <a:latin typeface="Calibri"/>
          <a:ea typeface="Calibri"/>
          <a:cs typeface="Calibri"/>
        </a:defRPr>
      </a:pPr>
      <a:endParaRPr lang="de-D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12676455983542"/>
          <c:y val="0.0290623842831862"/>
          <c:w val="0.827080789865705"/>
          <c:h val="0.812156870123517"/>
        </c:manualLayout>
      </c:layout>
      <c:lineChart>
        <c:grouping val="standard"/>
        <c:varyColors val="0"/>
        <c:ser>
          <c:idx val="0"/>
          <c:order val="2"/>
          <c:tx>
            <c:strRef>
              <c:f>'2011'!$Q$4</c:f>
              <c:strCache>
                <c:ptCount val="1"/>
                <c:pt idx="0">
                  <c:v>Produktivität = BPW je Erwerbstätigen (linke Skala) in 1000 EUR</c:v>
                </c:pt>
              </c:strCache>
            </c:strRef>
          </c:tx>
          <c:spPr>
            <a:ln w="25400">
              <a:solidFill>
                <a:srgbClr val="666699"/>
              </a:solidFill>
              <a:prstDash val="solid"/>
            </a:ln>
          </c:spPr>
          <c:marker>
            <c:symbol val="none"/>
          </c:marker>
          <c:cat>
            <c:numRef>
              <c:f>'2011'!$N$7:$N$21</c:f>
              <c:numCache>
                <c:formatCode>General</c:formatCode>
                <c:ptCount val="15"/>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numCache>
            </c:numRef>
          </c:cat>
          <c:val>
            <c:numRef>
              <c:f>'2011'!$AC$7:$AC$21</c:f>
              <c:numCache>
                <c:formatCode>0.00</c:formatCode>
                <c:ptCount val="15"/>
                <c:pt idx="0">
                  <c:v>106.6320869542802</c:v>
                </c:pt>
                <c:pt idx="1">
                  <c:v>110.0324854632563</c:v>
                </c:pt>
                <c:pt idx="2">
                  <c:v>112.915104556686</c:v>
                </c:pt>
                <c:pt idx="3">
                  <c:v>116.5786764809991</c:v>
                </c:pt>
                <c:pt idx="4">
                  <c:v>120.3081014073083</c:v>
                </c:pt>
                <c:pt idx="5">
                  <c:v>123.6736436020389</c:v>
                </c:pt>
                <c:pt idx="6">
                  <c:v>125.5306214132514</c:v>
                </c:pt>
                <c:pt idx="7">
                  <c:v>129.1738308501152</c:v>
                </c:pt>
                <c:pt idx="8">
                  <c:v>133.53619867271</c:v>
                </c:pt>
                <c:pt idx="9">
                  <c:v>139.7851320899388</c:v>
                </c:pt>
                <c:pt idx="10">
                  <c:v>143.2711798225848</c:v>
                </c:pt>
                <c:pt idx="11">
                  <c:v>144.6614935460113</c:v>
                </c:pt>
                <c:pt idx="12">
                  <c:v>139.5848885536458</c:v>
                </c:pt>
                <c:pt idx="13">
                  <c:v>142.3078894420301</c:v>
                </c:pt>
                <c:pt idx="14">
                  <c:v>145.1847876938961</c:v>
                </c:pt>
              </c:numCache>
            </c:numRef>
          </c:val>
          <c:smooth val="0"/>
        </c:ser>
        <c:dLbls>
          <c:showLegendKey val="0"/>
          <c:showVal val="0"/>
          <c:showCatName val="0"/>
          <c:showSerName val="0"/>
          <c:showPercent val="0"/>
          <c:showBubbleSize val="0"/>
        </c:dLbls>
        <c:marker val="1"/>
        <c:smooth val="0"/>
        <c:axId val="-2124463272"/>
        <c:axId val="-2124460200"/>
      </c:lineChart>
      <c:lineChart>
        <c:grouping val="standard"/>
        <c:varyColors val="0"/>
        <c:ser>
          <c:idx val="1"/>
          <c:order val="0"/>
          <c:tx>
            <c:strRef>
              <c:f>'2011'!$R$5</c:f>
              <c:strCache>
                <c:ptCount val="1"/>
                <c:pt idx="0">
                  <c:v>Reallohn Median Männer (rechte Skala) in 1000 EUR</c:v>
                </c:pt>
              </c:strCache>
            </c:strRef>
          </c:tx>
          <c:spPr>
            <a:ln w="25400">
              <a:solidFill>
                <a:srgbClr val="993366"/>
              </a:solidFill>
              <a:prstDash val="solid"/>
            </a:ln>
          </c:spPr>
          <c:marker>
            <c:symbol val="none"/>
          </c:marker>
          <c:cat>
            <c:numRef>
              <c:f>'2011'!$N$7:$N$21</c:f>
              <c:numCache>
                <c:formatCode>General</c:formatCode>
                <c:ptCount val="15"/>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numCache>
            </c:numRef>
          </c:cat>
          <c:val>
            <c:numRef>
              <c:f>'2011'!$AD$7:$AD$21</c:f>
              <c:numCache>
                <c:formatCode>0.00</c:formatCode>
                <c:ptCount val="15"/>
                <c:pt idx="0">
                  <c:v>19.15552029018362</c:v>
                </c:pt>
                <c:pt idx="1">
                  <c:v>19.2681281618887</c:v>
                </c:pt>
                <c:pt idx="2">
                  <c:v>19.56380718040488</c:v>
                </c:pt>
                <c:pt idx="3">
                  <c:v>19.81899956121106</c:v>
                </c:pt>
                <c:pt idx="4">
                  <c:v>19.57962466487936</c:v>
                </c:pt>
                <c:pt idx="5">
                  <c:v>19.50543077085311</c:v>
                </c:pt>
                <c:pt idx="6">
                  <c:v>19.52113262544243</c:v>
                </c:pt>
                <c:pt idx="7">
                  <c:v>19.46906269144374</c:v>
                </c:pt>
                <c:pt idx="8">
                  <c:v>19.598</c:v>
                </c:pt>
                <c:pt idx="9">
                  <c:v>19.67351755334841</c:v>
                </c:pt>
                <c:pt idx="10">
                  <c:v>19.7950543635139</c:v>
                </c:pt>
                <c:pt idx="11">
                  <c:v>19.63646532438478</c:v>
                </c:pt>
                <c:pt idx="12">
                  <c:v>20.13183548417045</c:v>
                </c:pt>
                <c:pt idx="13">
                  <c:v>19.89044097507528</c:v>
                </c:pt>
                <c:pt idx="14">
                  <c:v>19.38282489860695</c:v>
                </c:pt>
              </c:numCache>
            </c:numRef>
          </c:val>
          <c:smooth val="0"/>
        </c:ser>
        <c:ser>
          <c:idx val="2"/>
          <c:order val="1"/>
          <c:tx>
            <c:strRef>
              <c:f>'2011'!$S$5</c:f>
              <c:strCache>
                <c:ptCount val="1"/>
                <c:pt idx="0">
                  <c:v>Reallohn Median Frauen (rechte Skala) in 1000 EUR</c:v>
                </c:pt>
              </c:strCache>
            </c:strRef>
          </c:tx>
          <c:spPr>
            <a:ln w="25400">
              <a:solidFill>
                <a:srgbClr val="99CC00"/>
              </a:solidFill>
              <a:prstDash val="solid"/>
            </a:ln>
          </c:spPr>
          <c:marker>
            <c:symbol val="none"/>
          </c:marker>
          <c:cat>
            <c:numRef>
              <c:f>'2011'!$N$7:$N$21</c:f>
              <c:numCache>
                <c:formatCode>General</c:formatCode>
                <c:ptCount val="15"/>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numCache>
            </c:numRef>
          </c:cat>
          <c:val>
            <c:numRef>
              <c:f>'2011'!$AE$7:$AE$21</c:f>
              <c:numCache>
                <c:formatCode>0.00</c:formatCode>
                <c:ptCount val="15"/>
                <c:pt idx="0">
                  <c:v>12.78734980729993</c:v>
                </c:pt>
                <c:pt idx="1">
                  <c:v>12.68465430016863</c:v>
                </c:pt>
                <c:pt idx="2">
                  <c:v>12.76926518286545</c:v>
                </c:pt>
                <c:pt idx="3">
                  <c:v>12.94756472136902</c:v>
                </c:pt>
                <c:pt idx="4">
                  <c:v>12.83002680965147</c:v>
                </c:pt>
                <c:pt idx="5">
                  <c:v>12.8261098808394</c:v>
                </c:pt>
                <c:pt idx="6">
                  <c:v>12.77638975640225</c:v>
                </c:pt>
                <c:pt idx="7">
                  <c:v>12.90994486420257</c:v>
                </c:pt>
                <c:pt idx="8">
                  <c:v>13.073</c:v>
                </c:pt>
                <c:pt idx="9">
                  <c:v>13.11141705182417</c:v>
                </c:pt>
                <c:pt idx="10">
                  <c:v>13.13480227075916</c:v>
                </c:pt>
                <c:pt idx="11">
                  <c:v>13.05835197613721</c:v>
                </c:pt>
                <c:pt idx="12">
                  <c:v>13.60876427444063</c:v>
                </c:pt>
                <c:pt idx="13">
                  <c:v>13.4830640007304</c:v>
                </c:pt>
                <c:pt idx="14">
                  <c:v>13.17051666372774</c:v>
                </c:pt>
              </c:numCache>
            </c:numRef>
          </c:val>
          <c:smooth val="0"/>
        </c:ser>
        <c:dLbls>
          <c:showLegendKey val="0"/>
          <c:showVal val="0"/>
          <c:showCatName val="0"/>
          <c:showSerName val="0"/>
          <c:showPercent val="0"/>
          <c:showBubbleSize val="0"/>
        </c:dLbls>
        <c:marker val="1"/>
        <c:smooth val="0"/>
        <c:axId val="-2124456312"/>
        <c:axId val="-2124453368"/>
      </c:lineChart>
      <c:catAx>
        <c:axId val="-2124463272"/>
        <c:scaling>
          <c:orientation val="minMax"/>
        </c:scaling>
        <c:delete val="0"/>
        <c:axPos val="b"/>
        <c:numFmt formatCode="0" sourceLinked="0"/>
        <c:majorTickMark val="out"/>
        <c:minorTickMark val="none"/>
        <c:tickLblPos val="nextTo"/>
        <c:txPr>
          <a:bodyPr rot="-2700000" vert="horz"/>
          <a:lstStyle/>
          <a:p>
            <a:pPr>
              <a:defRPr/>
            </a:pPr>
            <a:endParaRPr lang="de-DE"/>
          </a:p>
        </c:txPr>
        <c:crossAx val="-2124460200"/>
        <c:crosses val="autoZero"/>
        <c:auto val="1"/>
        <c:lblAlgn val="ctr"/>
        <c:lblOffset val="100"/>
        <c:noMultiLvlLbl val="0"/>
      </c:catAx>
      <c:valAx>
        <c:axId val="-2124460200"/>
        <c:scaling>
          <c:orientation val="minMax"/>
          <c:min val="100.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de-DE"/>
          </a:p>
        </c:txPr>
        <c:crossAx val="-2124463272"/>
        <c:crosses val="autoZero"/>
        <c:crossBetween val="between"/>
      </c:valAx>
      <c:catAx>
        <c:axId val="-2124456312"/>
        <c:scaling>
          <c:orientation val="minMax"/>
        </c:scaling>
        <c:delete val="1"/>
        <c:axPos val="b"/>
        <c:numFmt formatCode="General" sourceLinked="1"/>
        <c:majorTickMark val="out"/>
        <c:minorTickMark val="none"/>
        <c:tickLblPos val="nextTo"/>
        <c:crossAx val="-2124453368"/>
        <c:crosses val="autoZero"/>
        <c:auto val="1"/>
        <c:lblAlgn val="ctr"/>
        <c:lblOffset val="100"/>
        <c:noMultiLvlLbl val="0"/>
      </c:catAx>
      <c:valAx>
        <c:axId val="-2124453368"/>
        <c:scaling>
          <c:orientation val="minMax"/>
          <c:max val="30.0"/>
          <c:min val="10.0"/>
        </c:scaling>
        <c:delete val="0"/>
        <c:axPos val="r"/>
        <c:numFmt formatCode="0" sourceLinked="0"/>
        <c:majorTickMark val="out"/>
        <c:minorTickMark val="none"/>
        <c:tickLblPos val="nextTo"/>
        <c:spPr>
          <a:ln w="3175">
            <a:solidFill>
              <a:srgbClr val="808080"/>
            </a:solidFill>
            <a:prstDash val="solid"/>
          </a:ln>
        </c:spPr>
        <c:txPr>
          <a:bodyPr rot="0" vert="horz"/>
          <a:lstStyle/>
          <a:p>
            <a:pPr>
              <a:defRPr/>
            </a:pPr>
            <a:endParaRPr lang="de-DE"/>
          </a:p>
        </c:txPr>
        <c:crossAx val="-2124456312"/>
        <c:crosses val="max"/>
        <c:crossBetween val="between"/>
      </c:valAx>
      <c:spPr>
        <a:solidFill>
          <a:srgbClr val="FFFFFF"/>
        </a:solidFill>
        <a:ln w="25400">
          <a:noFill/>
        </a:ln>
      </c:spPr>
    </c:plotArea>
    <c:legend>
      <c:legendPos val="r"/>
      <c:layout>
        <c:manualLayout>
          <c:xMode val="edge"/>
          <c:yMode val="edge"/>
          <c:x val="0.491024168853893"/>
          <c:y val="0.152656057187123"/>
          <c:w val="0.434188215389713"/>
          <c:h val="0.767643250032764"/>
        </c:manualLayout>
      </c:layout>
      <c:overlay val="1"/>
      <c:spPr>
        <a:noFill/>
        <a:ln w="25400">
          <a:noFill/>
        </a:ln>
      </c:spPr>
    </c:legend>
    <c:plotVisOnly val="1"/>
    <c:dispBlanksAs val="gap"/>
    <c:showDLblsOverMax val="0"/>
  </c:chart>
  <c:spPr>
    <a:solidFill>
      <a:srgbClr val="FF0000"/>
    </a:solidFill>
    <a:ln w="3175">
      <a:solidFill>
        <a:srgbClr val="808080"/>
      </a:solidFill>
      <a:prstDash val="solid"/>
    </a:ln>
  </c:spPr>
  <c:txPr>
    <a:bodyPr/>
    <a:lstStyle/>
    <a:p>
      <a:pPr>
        <a:defRPr sz="2000" b="1" i="0" u="none" strike="noStrike" baseline="0">
          <a:solidFill>
            <a:srgbClr val="000000"/>
          </a:solidFill>
          <a:latin typeface="Calibri"/>
          <a:ea typeface="Calibri"/>
          <a:cs typeface="Calibri"/>
        </a:defRPr>
      </a:pPr>
      <a:endParaRPr lang="de-D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0.57842</cdr:x>
      <cdr:y>0.27595</cdr:y>
    </cdr:from>
    <cdr:to>
      <cdr:x>0.98824</cdr:x>
      <cdr:y>0.86492</cdr:y>
    </cdr:to>
    <cdr:sp macro="" textlink="">
      <cdr:nvSpPr>
        <cdr:cNvPr id="2" name="Textfeld 5"/>
        <cdr:cNvSpPr txBox="1">
          <a:spLocks xmlns:a="http://schemas.openxmlformats.org/drawingml/2006/main" noChangeArrowheads="1"/>
        </cdr:cNvSpPr>
      </cdr:nvSpPr>
      <cdr:spPr bwMode="auto">
        <a:xfrm xmlns:a="http://schemas.openxmlformats.org/drawingml/2006/main">
          <a:off x="5289072" y="1562221"/>
          <a:ext cx="3747424" cy="33343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no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de-DE" sz="2000" dirty="0">
              <a:latin typeface="Calibri" pitchFamily="34" charset="0"/>
            </a:rPr>
            <a:t>Gewinnquote = </a:t>
          </a:r>
        </a:p>
        <a:p xmlns:a="http://schemas.openxmlformats.org/drawingml/2006/main">
          <a:r>
            <a:rPr lang="de-DE" sz="2000" dirty="0">
              <a:latin typeface="Calibri" pitchFamily="34" charset="0"/>
            </a:rPr>
            <a:t>(Brutto-Betriebsüberschuss und </a:t>
          </a:r>
        </a:p>
        <a:p xmlns:a="http://schemas.openxmlformats.org/drawingml/2006/main">
          <a:r>
            <a:rPr lang="de-DE" sz="2000" dirty="0" err="1">
              <a:latin typeface="Calibri" pitchFamily="34" charset="0"/>
            </a:rPr>
            <a:t>Selbständigeneinkommen</a:t>
          </a:r>
          <a:r>
            <a:rPr lang="de-DE" sz="2000" dirty="0">
              <a:latin typeface="Calibri" pitchFamily="34" charset="0"/>
            </a:rPr>
            <a:t>) / </a:t>
          </a:r>
          <a:r>
            <a:rPr lang="de-DE" sz="2000" dirty="0" smtClean="0">
              <a:latin typeface="Calibri" pitchFamily="34" charset="0"/>
            </a:rPr>
            <a:t>BIP</a:t>
          </a:r>
          <a:endParaRPr lang="de-DE" sz="2000" dirty="0">
            <a:latin typeface="Calibri" pitchFamily="34" charset="0"/>
          </a:endParaRPr>
        </a:p>
        <a:p xmlns:a="http://schemas.openxmlformats.org/drawingml/2006/main">
          <a:endParaRPr lang="de-DE" sz="2000" dirty="0" smtClean="0">
            <a:latin typeface="Calibri" pitchFamily="34" charset="0"/>
          </a:endParaRPr>
        </a:p>
        <a:p xmlns:a="http://schemas.openxmlformats.org/drawingml/2006/main">
          <a:endParaRPr lang="de-DE" sz="2000" dirty="0">
            <a:latin typeface="Calibri" pitchFamily="34" charset="0"/>
          </a:endParaRPr>
        </a:p>
        <a:p xmlns:a="http://schemas.openxmlformats.org/drawingml/2006/main">
          <a:endParaRPr lang="de-DE" sz="2000" dirty="0">
            <a:latin typeface="Calibri" pitchFamily="34" charset="0"/>
          </a:endParaRPr>
        </a:p>
        <a:p xmlns:a="http://schemas.openxmlformats.org/drawingml/2006/main">
          <a:r>
            <a:rPr lang="de-DE" sz="2000" dirty="0">
              <a:latin typeface="Calibri" pitchFamily="34" charset="0"/>
            </a:rPr>
            <a:t>Investitionsquote =</a:t>
          </a:r>
        </a:p>
        <a:p xmlns:a="http://schemas.openxmlformats.org/drawingml/2006/main">
          <a:r>
            <a:rPr lang="de-DE" sz="2000" dirty="0">
              <a:latin typeface="Calibri" pitchFamily="34" charset="0"/>
            </a:rPr>
            <a:t>Brutto-Investitionen / BIP</a:t>
          </a:r>
          <a:endParaRPr lang="en-US" sz="2000" dirty="0">
            <a:latin typeface="Calibri"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ADCD8A4-26E4-6044-93DB-A4406F69C509}" type="datetimeFigureOut">
              <a:rPr lang="de-DE"/>
              <a:pPr>
                <a:defRPr/>
              </a:pPr>
              <a:t>21.11.16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noProof="0" smtClean="0"/>
              <a:t>Mastertextformat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033F31F-7700-714A-BA97-55475C21A1B8}" type="slidenum">
              <a:rPr lang="de-DE"/>
              <a:pPr>
                <a:defRPr/>
              </a:pPr>
              <a:t>‹Nr.›</a:t>
            </a:fld>
            <a:endParaRPr lang="de-DE"/>
          </a:p>
        </p:txBody>
      </p:sp>
    </p:spTree>
    <p:extLst>
      <p:ext uri="{BB962C8B-B14F-4D97-AF65-F5344CB8AC3E}">
        <p14:creationId xmlns:p14="http://schemas.microsoft.com/office/powerpoint/2010/main" val="4140614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de-AT">
              <a:latin typeface="Calibri" charset="0"/>
            </a:endParaRPr>
          </a:p>
        </p:txBody>
      </p:sp>
      <p:sp>
        <p:nvSpPr>
          <p:cNvPr id="4" name="Foliennummernplatzhalter 3"/>
          <p:cNvSpPr>
            <a:spLocks noGrp="1"/>
          </p:cNvSpPr>
          <p:nvPr>
            <p:ph type="sldNum" sz="quarter" idx="5"/>
          </p:nvPr>
        </p:nvSpPr>
        <p:spPr/>
        <p:txBody>
          <a:bodyPr/>
          <a:lstStyle/>
          <a:p>
            <a:pPr>
              <a:defRPr/>
            </a:pPr>
            <a:fld id="{2C81D584-C752-AB4E-91C3-293DC795BF11}" type="slidenum">
              <a:rPr lang="de-AT" smtClean="0"/>
              <a:pPr>
                <a:defRPr/>
              </a:pPr>
              <a:t>1</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atin typeface="Calibri" charset="0"/>
              </a:rPr>
              <a:t>  Ich danke für die Einladung zu diesem Impulsreferat. Ich möchte Sie auf eine Reise mitnehmen durch die Strukturen unseres Wirtschaftssystems. Zunächst möchte ich zu den die grundlegenden Zusammenhängen reisen, die alles Wirtschaften kennzeichnet, danach in die Entwicklung der österreichischen Wirtschaft der letzten Jahre, und als Übergang in die Zukunft und in die Diskussion Perspektiven und Strategien, die über die Krise hinausführen.</a:t>
            </a:r>
          </a:p>
        </p:txBody>
      </p:sp>
      <p:sp>
        <p:nvSpPr>
          <p:cNvPr id="174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834D66CE-1643-D54A-A8CD-3D3AA9C6080B}" type="slidenum">
              <a:rPr lang="en-US" sz="1200"/>
              <a:pPr eaLnBrk="1" fontAlgn="base" hangingPunct="1">
                <a:spcBef>
                  <a:spcPct val="0"/>
                </a:spcBef>
                <a:spcAft>
                  <a:spcPct val="0"/>
                </a:spcAft>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CE72E0C-7A23-6A49-AABC-3E16714A2728}" type="slidenum">
              <a:rPr lang="de-DE" sz="1200"/>
              <a:pPr eaLnBrk="1" fontAlgn="base" hangingPunct="1">
                <a:spcBef>
                  <a:spcPct val="0"/>
                </a:spcBef>
                <a:spcAft>
                  <a:spcPct val="0"/>
                </a:spcAft>
              </a:pPr>
              <a:t>11</a:t>
            </a:fld>
            <a:endParaRPr lang="de-DE" sz="120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ES_tradn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8D37E87C-E9ED-D54A-A615-09FC025C20BC}" type="slidenum">
              <a:rPr lang="de-DE" sz="1200"/>
              <a:pPr eaLnBrk="1" fontAlgn="base" hangingPunct="1">
                <a:spcBef>
                  <a:spcPct val="0"/>
                </a:spcBef>
                <a:spcAft>
                  <a:spcPct val="0"/>
                </a:spcAft>
              </a:pPr>
              <a:t>13</a:t>
            </a:fld>
            <a:endParaRPr lang="de-DE"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de-DE">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4F5079A-8106-6C44-A265-CCA055D082B7}" type="slidenum">
              <a:rPr lang="de-DE" sz="1200"/>
              <a:pPr eaLnBrk="1" fontAlgn="base" hangingPunct="1">
                <a:spcBef>
                  <a:spcPct val="0"/>
                </a:spcBef>
                <a:spcAft>
                  <a:spcPct val="0"/>
                </a:spcAft>
              </a:pPr>
              <a:t>14</a:t>
            </a:fld>
            <a:endParaRPr lang="de-DE" sz="1200"/>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de-DE">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98BEFE-6904-E144-9FAB-B179703F81D2}" type="slidenum">
              <a:rPr lang="de-DE" sz="1200">
                <a:latin typeface="Times New Roman" charset="0"/>
              </a:rPr>
              <a:pPr eaLnBrk="1" fontAlgn="base" hangingPunct="1">
                <a:spcBef>
                  <a:spcPct val="0"/>
                </a:spcBef>
                <a:spcAft>
                  <a:spcPct val="0"/>
                </a:spcAft>
              </a:pPr>
              <a:t>16</a:t>
            </a:fld>
            <a:endParaRPr lang="de-DE" sz="1200">
              <a:latin typeface="Times New Roman"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032553A-9699-BC43-8A78-E77C9FF891BB}" type="slidenum">
              <a:rPr lang="de-DE" sz="1200">
                <a:latin typeface="Times New Roman" charset="0"/>
              </a:rPr>
              <a:pPr eaLnBrk="1" fontAlgn="base" hangingPunct="1">
                <a:spcBef>
                  <a:spcPct val="0"/>
                </a:spcBef>
                <a:spcAft>
                  <a:spcPct val="0"/>
                </a:spcAft>
              </a:pPr>
              <a:t>17</a:t>
            </a:fld>
            <a:endParaRPr lang="de-DE" sz="1200">
              <a:latin typeface="Times New Roman"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atin typeface="Calibri" charset="0"/>
              </a:rPr>
              <a:t>Mythos: Wenn die Unternehmen viel verdienen, werden sie investieren – dieser Mythos stimmt nicht, wie man sehen kann.</a:t>
            </a:r>
          </a:p>
        </p:txBody>
      </p:sp>
      <p:sp>
        <p:nvSpPr>
          <p:cNvPr id="4608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B2C8259-7A36-9C46-8FAB-829557D8902B}" type="slidenum">
              <a:rPr lang="en-US" sz="1200"/>
              <a:pPr eaLnBrk="1" fontAlgn="base" hangingPunct="1">
                <a:spcBef>
                  <a:spcPct val="0"/>
                </a:spcBef>
                <a:spcAft>
                  <a:spcPct val="0"/>
                </a:spcAft>
              </a:pPr>
              <a:t>21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AT" b="1">
                <a:latin typeface="Calibri" charset="0"/>
              </a:rPr>
              <a:t>Drei Missstände</a:t>
            </a:r>
            <a:r>
              <a:rPr lang="de-AT">
                <a:latin typeface="Calibri" charset="0"/>
              </a:rPr>
              <a:t>: (1) hat sich der Lohnunterschied zwischen Männer und Frauen in diesen Jahren nicht verringert, sondern die Männer verdienen nach wie vor um die Hälfte mehr als die Frauen. </a:t>
            </a:r>
          </a:p>
          <a:p>
            <a:r>
              <a:rPr lang="de-AT">
                <a:latin typeface="Calibri" charset="0"/>
              </a:rPr>
              <a:t>(2) zeigt sich, dass die Einkommen der Lohnabhängigen real etwa gleich geblieben sind, während sich </a:t>
            </a:r>
          </a:p>
          <a:p>
            <a:r>
              <a:rPr lang="de-AT">
                <a:latin typeface="Calibri" charset="0"/>
              </a:rPr>
              <a:t>(3) Leistung pro Beschäftigten um rund ein Drittel erhöhte. </a:t>
            </a:r>
          </a:p>
          <a:p>
            <a:r>
              <a:rPr lang="de-AT">
                <a:latin typeface="Calibri" charset="0"/>
              </a:rPr>
              <a:t>Die Folge: Leistung lohnt sich nicht, die strukturelle Ungleichheit zwischen den Einkommen von Männern und Frauen bleibt auf lange Sicht unverändert hoch.</a:t>
            </a:r>
          </a:p>
          <a:p>
            <a:r>
              <a:rPr lang="de-AT">
                <a:latin typeface="Calibri" charset="0"/>
              </a:rPr>
              <a:t>Ausserdem: die wachsende Schere zwischen Produktivität und Löhnen finanziert die Spekulation.</a:t>
            </a:r>
          </a:p>
          <a:p>
            <a:endParaRPr lang="de-DE">
              <a:latin typeface="Calibri" charset="0"/>
            </a:endParaRPr>
          </a:p>
          <a:p>
            <a:endParaRPr lang="de-DE">
              <a:latin typeface="Calibri" charset="0"/>
            </a:endParaRPr>
          </a:p>
        </p:txBody>
      </p:sp>
      <p:sp>
        <p:nvSpPr>
          <p:cNvPr id="4" name="Foliennummernplatzhalter 3"/>
          <p:cNvSpPr>
            <a:spLocks noGrp="1"/>
          </p:cNvSpPr>
          <p:nvPr>
            <p:ph type="sldNum" sz="quarter" idx="5"/>
          </p:nvPr>
        </p:nvSpPr>
        <p:spPr/>
        <p:txBody>
          <a:bodyPr/>
          <a:lstStyle/>
          <a:p>
            <a:pPr>
              <a:defRPr/>
            </a:pPr>
            <a:fld id="{31542FFA-32EF-7045-BFC8-D32338225CBF}" type="slidenum">
              <a:rPr lang="en-US" smtClean="0"/>
              <a:pPr>
                <a:defRPr/>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2163867-FBAC-BD44-94F5-500AA0ADB810}" type="datetimeFigureOut">
              <a:rPr lang="de-DE"/>
              <a:pPr>
                <a:defRPr/>
              </a:pPr>
              <a:t>21.11.16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2B082B7-EE33-BC41-9B35-1DC62BB23B5E}" type="slidenum">
              <a:rPr lang="de-DE"/>
              <a:pPr>
                <a:defRPr/>
              </a:pPr>
              <a:t>‹Nr.›</a:t>
            </a:fld>
            <a:endParaRPr lang="de-DE"/>
          </a:p>
        </p:txBody>
      </p:sp>
    </p:spTree>
    <p:extLst>
      <p:ext uri="{BB962C8B-B14F-4D97-AF65-F5344CB8AC3E}">
        <p14:creationId xmlns:p14="http://schemas.microsoft.com/office/powerpoint/2010/main" val="329905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6DC5451-9394-524B-B9E6-C130EAA4D339}" type="datetimeFigureOut">
              <a:rPr lang="de-DE"/>
              <a:pPr>
                <a:defRPr/>
              </a:pPr>
              <a:t>21.11.16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DB6F2BB-830E-6D4A-A543-908D82167536}" type="slidenum">
              <a:rPr lang="de-DE"/>
              <a:pPr>
                <a:defRPr/>
              </a:pPr>
              <a:t>‹Nr.›</a:t>
            </a:fld>
            <a:endParaRPr lang="de-DE"/>
          </a:p>
        </p:txBody>
      </p:sp>
    </p:spTree>
    <p:extLst>
      <p:ext uri="{BB962C8B-B14F-4D97-AF65-F5344CB8AC3E}">
        <p14:creationId xmlns:p14="http://schemas.microsoft.com/office/powerpoint/2010/main" val="2534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528683D-F89D-2843-AB1D-BCFE04BB2A7E}" type="datetimeFigureOut">
              <a:rPr lang="de-DE"/>
              <a:pPr>
                <a:defRPr/>
              </a:pPr>
              <a:t>21.11.16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F75BC02-4C86-2F48-A698-BBBA1BB96E92}" type="slidenum">
              <a:rPr lang="de-DE"/>
              <a:pPr>
                <a:defRPr/>
              </a:pPr>
              <a:t>‹Nr.›</a:t>
            </a:fld>
            <a:endParaRPr lang="de-DE"/>
          </a:p>
        </p:txBody>
      </p:sp>
    </p:spTree>
    <p:extLst>
      <p:ext uri="{BB962C8B-B14F-4D97-AF65-F5344CB8AC3E}">
        <p14:creationId xmlns:p14="http://schemas.microsoft.com/office/powerpoint/2010/main" val="4280211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490537"/>
          </a:xfrm>
        </p:spPr>
        <p:txBody>
          <a:bodyPr/>
          <a:lstStyle/>
          <a:p>
            <a:r>
              <a:rPr lang="de-DE" smtClean="0"/>
              <a:t>Titelmasterformat durch Klicken bearbeiten</a:t>
            </a:r>
            <a:endParaRPr lang="en-US"/>
          </a:p>
        </p:txBody>
      </p:sp>
      <p:sp>
        <p:nvSpPr>
          <p:cNvPr id="3" name="Inhaltsplatzhalter 2"/>
          <p:cNvSpPr>
            <a:spLocks noGrp="1"/>
          </p:cNvSpPr>
          <p:nvPr>
            <p:ph sz="quarter" idx="1"/>
          </p:nvPr>
        </p:nvSpPr>
        <p:spPr>
          <a:xfrm>
            <a:off x="457200" y="836613"/>
            <a:ext cx="4038600" cy="28035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836613"/>
            <a:ext cx="4038600" cy="28035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57200" y="3792538"/>
            <a:ext cx="4038600" cy="28051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8200" y="3792538"/>
            <a:ext cx="4038600" cy="28051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881227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87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5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94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767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381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932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77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45BFDE1-2B27-4842-AE19-295C01AF61FE}" type="datetimeFigureOut">
              <a:rPr lang="de-DE"/>
              <a:pPr>
                <a:defRPr/>
              </a:pPr>
              <a:t>21.11.16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80E9F16-E561-5B44-BF33-AA9518B02D3B}" type="slidenum">
              <a:rPr lang="de-DE"/>
              <a:pPr>
                <a:defRPr/>
              </a:pPr>
              <a:t>‹Nr.›</a:t>
            </a:fld>
            <a:endParaRPr lang="de-DE"/>
          </a:p>
        </p:txBody>
      </p:sp>
    </p:spTree>
    <p:extLst>
      <p:ext uri="{BB962C8B-B14F-4D97-AF65-F5344CB8AC3E}">
        <p14:creationId xmlns:p14="http://schemas.microsoft.com/office/powerpoint/2010/main" val="189320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6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79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425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955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3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A905CFF-0F4D-C24E-8CA7-BBEF0480962F}" type="datetimeFigureOut">
              <a:rPr lang="de-DE"/>
              <a:pPr>
                <a:defRPr/>
              </a:pPr>
              <a:t>21.11.16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2D89F1B-FD43-0B43-A9F2-A73402B1FF98}" type="slidenum">
              <a:rPr lang="de-DE"/>
              <a:pPr>
                <a:defRPr/>
              </a:pPr>
              <a:t>‹Nr.›</a:t>
            </a:fld>
            <a:endParaRPr lang="de-DE"/>
          </a:p>
        </p:txBody>
      </p:sp>
    </p:spTree>
    <p:extLst>
      <p:ext uri="{BB962C8B-B14F-4D97-AF65-F5344CB8AC3E}">
        <p14:creationId xmlns:p14="http://schemas.microsoft.com/office/powerpoint/2010/main" val="317290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673C374-A662-DD45-9499-A5404C51C891}" type="datetimeFigureOut">
              <a:rPr lang="de-DE"/>
              <a:pPr>
                <a:defRPr/>
              </a:pPr>
              <a:t>21.11.16</a:t>
            </a:fld>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651C61D0-405D-924B-8E2D-21FE9B6EA68A}" type="slidenum">
              <a:rPr lang="de-DE"/>
              <a:pPr>
                <a:defRPr/>
              </a:pPr>
              <a:t>‹Nr.›</a:t>
            </a:fld>
            <a:endParaRPr lang="de-DE"/>
          </a:p>
        </p:txBody>
      </p:sp>
    </p:spTree>
    <p:extLst>
      <p:ext uri="{BB962C8B-B14F-4D97-AF65-F5344CB8AC3E}">
        <p14:creationId xmlns:p14="http://schemas.microsoft.com/office/powerpoint/2010/main" val="352287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BDED2FA-12C4-6B4F-A2B9-94C4C4464C6A}" type="datetimeFigureOut">
              <a:rPr lang="de-DE"/>
              <a:pPr>
                <a:defRPr/>
              </a:pPr>
              <a:t>21.11.16</a:t>
            </a:fld>
            <a:endParaRPr lang="de-DE"/>
          </a:p>
        </p:txBody>
      </p:sp>
      <p:sp>
        <p:nvSpPr>
          <p:cNvPr id="8" name="Fußzeilenplatzhalter 7"/>
          <p:cNvSpPr>
            <a:spLocks noGrp="1"/>
          </p:cNvSpPr>
          <p:nvPr>
            <p:ph type="ftr" sz="quarter" idx="11"/>
          </p:nvPr>
        </p:nvSpPr>
        <p:spPr/>
        <p:txBody>
          <a:bodyPr/>
          <a:lstStyle>
            <a:lvl1pPr>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5B69C202-1A01-3144-8399-7316ADD19C22}" type="slidenum">
              <a:rPr lang="de-DE"/>
              <a:pPr>
                <a:defRPr/>
              </a:pPr>
              <a:t>‹Nr.›</a:t>
            </a:fld>
            <a:endParaRPr lang="de-DE"/>
          </a:p>
        </p:txBody>
      </p:sp>
    </p:spTree>
    <p:extLst>
      <p:ext uri="{BB962C8B-B14F-4D97-AF65-F5344CB8AC3E}">
        <p14:creationId xmlns:p14="http://schemas.microsoft.com/office/powerpoint/2010/main" val="30665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3232B19-5830-7B4D-B934-A114BF99FD46}" type="datetimeFigureOut">
              <a:rPr lang="de-DE"/>
              <a:pPr>
                <a:defRPr/>
              </a:pPr>
              <a:t>21.11.16</a:t>
            </a:fld>
            <a:endParaRPr lang="de-DE"/>
          </a:p>
        </p:txBody>
      </p:sp>
      <p:sp>
        <p:nvSpPr>
          <p:cNvPr id="4" name="Fußzeilenplatzhalter 3"/>
          <p:cNvSpPr>
            <a:spLocks noGrp="1"/>
          </p:cNvSpPr>
          <p:nvPr>
            <p:ph type="ftr" sz="quarter" idx="11"/>
          </p:nvPr>
        </p:nvSpPr>
        <p:spPr/>
        <p:txBody>
          <a:bodyPr/>
          <a:lstStyle>
            <a:lvl1pPr>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C0D1DA3C-13D5-394A-9B6C-89DF83253151}" type="slidenum">
              <a:rPr lang="de-DE"/>
              <a:pPr>
                <a:defRPr/>
              </a:pPr>
              <a:t>‹Nr.›</a:t>
            </a:fld>
            <a:endParaRPr lang="de-DE"/>
          </a:p>
        </p:txBody>
      </p:sp>
    </p:spTree>
    <p:extLst>
      <p:ext uri="{BB962C8B-B14F-4D97-AF65-F5344CB8AC3E}">
        <p14:creationId xmlns:p14="http://schemas.microsoft.com/office/powerpoint/2010/main" val="170293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965A8DF-CEFA-F344-838D-CA1FA16A9AC0}" type="datetimeFigureOut">
              <a:rPr lang="de-DE"/>
              <a:pPr>
                <a:defRPr/>
              </a:pPr>
              <a:t>21.11.16</a:t>
            </a:fld>
            <a:endParaRPr lang="de-DE"/>
          </a:p>
        </p:txBody>
      </p:sp>
      <p:sp>
        <p:nvSpPr>
          <p:cNvPr id="3" name="Fußzeilenplatzhalter 2"/>
          <p:cNvSpPr>
            <a:spLocks noGrp="1"/>
          </p:cNvSpPr>
          <p:nvPr>
            <p:ph type="ftr" sz="quarter" idx="11"/>
          </p:nvPr>
        </p:nvSpPr>
        <p:spPr/>
        <p:txBody>
          <a:bodyPr/>
          <a:lstStyle>
            <a:lvl1pPr>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ED39C2BB-1458-E044-8E12-2E15AAC0C405}" type="slidenum">
              <a:rPr lang="de-DE"/>
              <a:pPr>
                <a:defRPr/>
              </a:pPr>
              <a:t>‹Nr.›</a:t>
            </a:fld>
            <a:endParaRPr lang="de-DE"/>
          </a:p>
        </p:txBody>
      </p:sp>
    </p:spTree>
    <p:extLst>
      <p:ext uri="{BB962C8B-B14F-4D97-AF65-F5344CB8AC3E}">
        <p14:creationId xmlns:p14="http://schemas.microsoft.com/office/powerpoint/2010/main" val="191680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D850B1C-4F61-2143-AD66-8E5BBDFCD0F7}" type="datetimeFigureOut">
              <a:rPr lang="de-DE"/>
              <a:pPr>
                <a:defRPr/>
              </a:pPr>
              <a:t>21.11.16</a:t>
            </a:fld>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825B50A0-CD81-A64A-B5EA-57C0AC16C4DC}" type="slidenum">
              <a:rPr lang="de-DE"/>
              <a:pPr>
                <a:defRPr/>
              </a:pPr>
              <a:t>‹Nr.›</a:t>
            </a:fld>
            <a:endParaRPr lang="de-DE"/>
          </a:p>
        </p:txBody>
      </p:sp>
    </p:spTree>
    <p:extLst>
      <p:ext uri="{BB962C8B-B14F-4D97-AF65-F5344CB8AC3E}">
        <p14:creationId xmlns:p14="http://schemas.microsoft.com/office/powerpoint/2010/main" val="130293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F9A6E1D-1CE9-9F49-91C2-B4BC33C7A999}" type="datetimeFigureOut">
              <a:rPr lang="de-DE"/>
              <a:pPr>
                <a:defRPr/>
              </a:pPr>
              <a:t>21.11.16</a:t>
            </a:fld>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D5425037-FF83-0C47-ABB5-2310FDF0AB87}" type="slidenum">
              <a:rPr lang="de-DE"/>
              <a:pPr>
                <a:defRPr/>
              </a:pPr>
              <a:t>‹Nr.›</a:t>
            </a:fld>
            <a:endParaRPr lang="de-DE"/>
          </a:p>
        </p:txBody>
      </p:sp>
    </p:spTree>
    <p:extLst>
      <p:ext uri="{BB962C8B-B14F-4D97-AF65-F5344CB8AC3E}">
        <p14:creationId xmlns:p14="http://schemas.microsoft.com/office/powerpoint/2010/main" val="6575214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26"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AT"/>
              <a:t>Mastertitelformat bearbeiten</a:t>
            </a:r>
            <a:endParaRPr lang="de-DE"/>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97ACA6C-BCB3-194A-A230-295AE29D06F9}" type="slidenum">
              <a:rPr lang="de-DE"/>
              <a:pPr>
                <a:defRPr/>
              </a:pPr>
              <a:t>‹Nr.›</a:t>
            </a:fld>
            <a:endParaRPr lang="de-DE"/>
          </a:p>
        </p:txBody>
      </p:sp>
      <p:pic>
        <p:nvPicPr>
          <p:cNvPr id="1030" name="Bild 8"/>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0" y="6126163"/>
            <a:ext cx="19653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c.europa.eu/digital-single-market/en/digitising-european-industr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fg.at/programme/produktion" TargetMode="External"/><Relationship Id="rId3" Type="http://schemas.openxmlformats.org/officeDocument/2006/relationships/hyperlink" Target="http://plattformindustrie40.a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mbf.de/pubRD/Umsetzungsempfehlungen_Industrie4_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kf.com/ch/de/our-company/the-power-of-knowledge-engineering/life-cycle-management/index.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50.xml"/><Relationship Id="rId4" Type="http://schemas.openxmlformats.org/officeDocument/2006/relationships/hyperlink" Target="http://publikationen.pwc.at/download/industrie-4-0-oesterreichs-industrie-im-wandel?category=branchen-und-wirtschaftsstudien&amp;publ=de" TargetMode="External"/><Relationship Id="rId5" Type="http://schemas.openxmlformats.org/officeDocument/2006/relationships/slide" Target="slide43.xml"/><Relationship Id="rId6" Type="http://schemas.openxmlformats.org/officeDocument/2006/relationships/slide" Target="slide60.xml"/><Relationship Id="rId1" Type="http://schemas.openxmlformats.org/officeDocument/2006/relationships/slideLayout" Target="../slideLayouts/slideLayout2.xml"/><Relationship Id="rId2" Type="http://schemas.openxmlformats.org/officeDocument/2006/relationships/slide" Target="slide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hyperlink" Target="https://www.ing-diba.de/pdf/ueber-uns/presse/publikationen/ing-diba-" TargetMode="External"/><Relationship Id="rId4" Type="http://schemas.openxmlformats.org/officeDocument/2006/relationships/slide" Target="slide40.xm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slide" Target="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lattformindustrie40.at/wp-content/uploads/2016/08/WIFO-Studie-DIGITALISIERUNG-%C3%96STERREICH-im-Auftrag-von-A1-s_2016_digitalisierung_58979.pdf" TargetMode="External"/><Relationship Id="rId3" Type="http://schemas.openxmlformats.org/officeDocument/2006/relationships/slide" Target="slide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etsy.com/de/" TargetMode="External"/><Relationship Id="rId4" Type="http://schemas.openxmlformats.org/officeDocument/2006/relationships/hyperlink" Target="https://www.elance.com/" TargetMode="External"/><Relationship Id="rId5" Type="http://schemas.openxmlformats.org/officeDocument/2006/relationships/hyperlink" Target="https://www.couchsurfing.com/" TargetMode="External"/><Relationship Id="rId6" Type="http://schemas.openxmlformats.org/officeDocument/2006/relationships/hyperlink" Target="https://www.airbnb.at/" TargetMode="External"/><Relationship Id="rId1" Type="http://schemas.openxmlformats.org/officeDocument/2006/relationships/slideLayout" Target="../slideLayouts/slideLayout2.xml"/><Relationship Id="rId2" Type="http://schemas.openxmlformats.org/officeDocument/2006/relationships/hyperlink" Target="http://www.mybuilder.co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Netzwerk, Iot, Internet Der Dinge, Verbindung, Wol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4005263"/>
            <a:ext cx="44148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el 1"/>
          <p:cNvSpPr>
            <a:spLocks noGrp="1"/>
          </p:cNvSpPr>
          <p:nvPr>
            <p:ph type="ctrTitle"/>
          </p:nvPr>
        </p:nvSpPr>
        <p:spPr>
          <a:xfrm>
            <a:off x="755650" y="620713"/>
            <a:ext cx="7772400" cy="1470025"/>
          </a:xfrm>
        </p:spPr>
        <p:txBody>
          <a:bodyPr/>
          <a:lstStyle/>
          <a:p>
            <a:pPr eaLnBrk="1" hangingPunct="1"/>
            <a:r>
              <a:rPr lang="de-AT" b="1" dirty="0" smtClean="0">
                <a:latin typeface="Calibri" charset="0"/>
              </a:rPr>
              <a:t>Digitalisierung und Arbeitswelt</a:t>
            </a:r>
            <a:endParaRPr lang="de-AT" b="1" dirty="0">
              <a:latin typeface="Calibri" charset="0"/>
            </a:endParaRPr>
          </a:p>
        </p:txBody>
      </p:sp>
      <p:sp>
        <p:nvSpPr>
          <p:cNvPr id="14339" name="Untertitel 2"/>
          <p:cNvSpPr>
            <a:spLocks noGrp="1"/>
          </p:cNvSpPr>
          <p:nvPr>
            <p:ph type="subTitle" idx="1"/>
          </p:nvPr>
        </p:nvSpPr>
        <p:spPr>
          <a:xfrm>
            <a:off x="1403350" y="2090738"/>
            <a:ext cx="6400800" cy="1366838"/>
          </a:xfrm>
        </p:spPr>
        <p:txBody>
          <a:bodyPr/>
          <a:lstStyle/>
          <a:p>
            <a:pPr eaLnBrk="1" hangingPunct="1"/>
            <a:r>
              <a:rPr lang="de-AT" sz="2800" dirty="0" smtClean="0">
                <a:solidFill>
                  <a:schemeClr val="tx1"/>
                </a:solidFill>
                <a:latin typeface="Calibri" charset="0"/>
              </a:rPr>
              <a:t>Input von Peter </a:t>
            </a:r>
            <a:r>
              <a:rPr lang="de-AT" sz="2800" dirty="0">
                <a:solidFill>
                  <a:schemeClr val="tx1"/>
                </a:solidFill>
                <a:latin typeface="Calibri" charset="0"/>
              </a:rPr>
              <a:t>Fleissner </a:t>
            </a:r>
          </a:p>
          <a:p>
            <a:pPr eaLnBrk="1" hangingPunct="1"/>
            <a:r>
              <a:rPr lang="de-AT" sz="2800" dirty="0">
                <a:solidFill>
                  <a:schemeClr val="tx1"/>
                </a:solidFill>
                <a:latin typeface="Calibri" charset="0"/>
              </a:rPr>
              <a:t>i</a:t>
            </a:r>
            <a:r>
              <a:rPr lang="de-AT" sz="2800" dirty="0" smtClean="0">
                <a:solidFill>
                  <a:schemeClr val="tx1"/>
                </a:solidFill>
                <a:latin typeface="Calibri" charset="0"/>
              </a:rPr>
              <a:t>m </a:t>
            </a:r>
            <a:r>
              <a:rPr lang="de-AT" sz="2800" dirty="0" err="1" smtClean="0">
                <a:solidFill>
                  <a:schemeClr val="tx1"/>
                </a:solidFill>
                <a:latin typeface="Calibri" charset="0"/>
              </a:rPr>
              <a:t>Red</a:t>
            </a:r>
            <a:r>
              <a:rPr lang="de-AT" sz="2800" dirty="0" smtClean="0">
                <a:solidFill>
                  <a:schemeClr val="tx1"/>
                </a:solidFill>
                <a:latin typeface="Calibri" charset="0"/>
              </a:rPr>
              <a:t> </a:t>
            </a:r>
            <a:r>
              <a:rPr lang="de-AT" sz="2800" dirty="0" err="1" smtClean="0">
                <a:solidFill>
                  <a:schemeClr val="tx1"/>
                </a:solidFill>
                <a:latin typeface="Calibri" charset="0"/>
              </a:rPr>
              <a:t>Sunset</a:t>
            </a:r>
            <a:endParaRPr lang="de-AT" sz="2800" dirty="0" smtClean="0">
              <a:solidFill>
                <a:schemeClr val="tx1"/>
              </a:solidFill>
              <a:latin typeface="Calibri" charset="0"/>
            </a:endParaRPr>
          </a:p>
          <a:p>
            <a:pPr eaLnBrk="1" hangingPunct="1"/>
            <a:r>
              <a:rPr lang="de-AT" sz="2800" dirty="0" smtClean="0">
                <a:solidFill>
                  <a:schemeClr val="tx1"/>
                </a:solidFill>
                <a:latin typeface="Calibri" charset="0"/>
              </a:rPr>
              <a:t>21. November 2016</a:t>
            </a:r>
            <a:endParaRPr lang="de-AT" sz="2800" dirty="0">
              <a:solidFill>
                <a:schemeClr val="tx1"/>
              </a:solidFill>
              <a:latin typeface="Calibri" charset="0"/>
            </a:endParaRPr>
          </a:p>
        </p:txBody>
      </p:sp>
      <p:pic>
        <p:nvPicPr>
          <p:cNvPr id="14340" name="Picture 8" descr="http://peter.fleissner.org/Transform/LOGO_klein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163" y="5300663"/>
            <a:ext cx="36195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4294967295"/>
          </p:nvPr>
        </p:nvSpPr>
        <p:spPr>
          <a:xfrm>
            <a:off x="0" y="800100"/>
            <a:ext cx="8351838" cy="4525963"/>
          </a:xfrm>
        </p:spPr>
        <p:txBody>
          <a:bodyPr/>
          <a:lstStyle/>
          <a:p>
            <a:pPr eaLnBrk="1" hangingPunct="1"/>
            <a:r>
              <a:rPr lang="de-DE" dirty="0">
                <a:latin typeface="Calibri" charset="0"/>
              </a:rPr>
              <a:t>Die </a:t>
            </a:r>
            <a:r>
              <a:rPr lang="de-DE" b="1" dirty="0">
                <a:latin typeface="Calibri" charset="0"/>
              </a:rPr>
              <a:t>Informationsverarbeitende Maschinerie </a:t>
            </a:r>
            <a:r>
              <a:rPr lang="de-DE" dirty="0">
                <a:latin typeface="Calibri" charset="0"/>
              </a:rPr>
              <a:t>der wissenschaftlich-technischen Revolution </a:t>
            </a:r>
          </a:p>
        </p:txBody>
      </p:sp>
      <p:sp>
        <p:nvSpPr>
          <p:cNvPr id="28674" name="Line 31"/>
          <p:cNvSpPr>
            <a:spLocks noChangeShapeType="1"/>
          </p:cNvSpPr>
          <p:nvPr/>
        </p:nvSpPr>
        <p:spPr bwMode="auto">
          <a:xfrm>
            <a:off x="2447925" y="3249613"/>
            <a:ext cx="1500188"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28675"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32075"/>
            <a:ext cx="19383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2613025"/>
            <a:ext cx="11017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34"/>
          <p:cNvSpPr txBox="1">
            <a:spLocks noChangeArrowheads="1"/>
          </p:cNvSpPr>
          <p:nvPr/>
        </p:nvSpPr>
        <p:spPr bwMode="auto">
          <a:xfrm>
            <a:off x="881063" y="30734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800">
                <a:latin typeface="Arial" charset="0"/>
                <a:cs typeface="Arial" charset="0"/>
              </a:rPr>
              <a:t>„Umwelt“</a:t>
            </a:r>
          </a:p>
        </p:txBody>
      </p:sp>
      <p:pic>
        <p:nvPicPr>
          <p:cNvPr id="28678"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38" y="2908300"/>
            <a:ext cx="9588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36"/>
          <p:cNvSpPr txBox="1">
            <a:spLocks noChangeArrowheads="1"/>
          </p:cNvSpPr>
          <p:nvPr/>
        </p:nvSpPr>
        <p:spPr bwMode="auto">
          <a:xfrm>
            <a:off x="2952750" y="38989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de-DE" sz="1800">
                <a:cs typeface="Arial" charset="0"/>
              </a:rPr>
              <a:t>Widerspiegelung</a:t>
            </a:r>
          </a:p>
        </p:txBody>
      </p:sp>
      <p:sp>
        <p:nvSpPr>
          <p:cNvPr id="28680" name="Line 37"/>
          <p:cNvSpPr>
            <a:spLocks noChangeShapeType="1"/>
          </p:cNvSpPr>
          <p:nvPr/>
        </p:nvSpPr>
        <p:spPr bwMode="auto">
          <a:xfrm>
            <a:off x="5076825" y="3238500"/>
            <a:ext cx="1619250" cy="11113"/>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28681"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2709863"/>
            <a:ext cx="81121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39"/>
          <p:cNvSpPr txBox="1">
            <a:spLocks noChangeArrowheads="1"/>
          </p:cNvSpPr>
          <p:nvPr/>
        </p:nvSpPr>
        <p:spPr bwMode="auto">
          <a:xfrm>
            <a:off x="5508625" y="3898900"/>
            <a:ext cx="2503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de-DE" sz="1800">
                <a:cs typeface="Arial" charset="0"/>
              </a:rPr>
              <a:t>Vergegenständlichung</a:t>
            </a:r>
          </a:p>
        </p:txBody>
      </p:sp>
      <p:sp>
        <p:nvSpPr>
          <p:cNvPr id="28683" name="AutoShape 40"/>
          <p:cNvSpPr>
            <a:spLocks noChangeArrowheads="1"/>
          </p:cNvSpPr>
          <p:nvPr/>
        </p:nvSpPr>
        <p:spPr bwMode="auto">
          <a:xfrm flipV="1">
            <a:off x="4610100" y="1881188"/>
            <a:ext cx="1222375" cy="541337"/>
          </a:xfrm>
          <a:prstGeom prst="cloudCallout">
            <a:avLst>
              <a:gd name="adj1" fmla="val -31431"/>
              <a:gd name="adj2" fmla="val -88125"/>
            </a:avLst>
          </a:prstGeom>
          <a:solidFill>
            <a:schemeClr val="accent1"/>
          </a:solidFill>
          <a:ln w="9525">
            <a:solidFill>
              <a:schemeClr val="tx1"/>
            </a:solidFill>
            <a:round/>
            <a:headEnd/>
            <a:tailEnd/>
          </a:ln>
        </p:spPr>
        <p:txBody>
          <a:bodyPr/>
          <a:lstStyle/>
          <a:p>
            <a:r>
              <a:rPr lang="de-DE"/>
              <a:t>§“~+*</a:t>
            </a:r>
          </a:p>
        </p:txBody>
      </p:sp>
      <p:grpSp>
        <p:nvGrpSpPr>
          <p:cNvPr id="28684" name="Group 42"/>
          <p:cNvGrpSpPr>
            <a:grpSpLocks/>
          </p:cNvGrpSpPr>
          <p:nvPr/>
        </p:nvGrpSpPr>
        <p:grpSpPr bwMode="auto">
          <a:xfrm>
            <a:off x="323850" y="4292600"/>
            <a:ext cx="8569325" cy="1800225"/>
            <a:chOff x="204" y="2704"/>
            <a:chExt cx="5398" cy="1134"/>
          </a:xfrm>
        </p:grpSpPr>
        <p:sp>
          <p:nvSpPr>
            <p:cNvPr id="28687" name="AutoShape 43"/>
            <p:cNvSpPr>
              <a:spLocks/>
            </p:cNvSpPr>
            <p:nvPr/>
          </p:nvSpPr>
          <p:spPr bwMode="auto">
            <a:xfrm>
              <a:off x="204" y="2704"/>
              <a:ext cx="5398" cy="1134"/>
            </a:xfrm>
            <a:prstGeom prst="roundRect">
              <a:avLst>
                <a:gd name="adj" fmla="val 16667"/>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grpSp>
          <p:nvGrpSpPr>
            <p:cNvPr id="28688" name="Group 44"/>
            <p:cNvGrpSpPr>
              <a:grpSpLocks/>
            </p:cNvGrpSpPr>
            <p:nvPr/>
          </p:nvGrpSpPr>
          <p:grpSpPr bwMode="auto">
            <a:xfrm>
              <a:off x="295" y="2794"/>
              <a:ext cx="5216" cy="772"/>
              <a:chOff x="295" y="2341"/>
              <a:chExt cx="5216" cy="772"/>
            </a:xfrm>
          </p:grpSpPr>
          <p:sp>
            <p:nvSpPr>
              <p:cNvPr id="28690" name="AutoShape 45"/>
              <p:cNvSpPr>
                <a:spLocks/>
              </p:cNvSpPr>
              <p:nvPr/>
            </p:nvSpPr>
            <p:spPr bwMode="auto">
              <a:xfrm>
                <a:off x="295" y="2341"/>
                <a:ext cx="1497" cy="772"/>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Sensor</a:t>
                </a:r>
                <a:endParaRPr lang="de-DE">
                  <a:solidFill>
                    <a:srgbClr val="000000"/>
                  </a:solidFill>
                  <a:latin typeface="Arial Narrow" charset="0"/>
                  <a:cs typeface="Arial" charset="0"/>
                </a:endParaRPr>
              </a:p>
            </p:txBody>
          </p:sp>
          <p:sp>
            <p:nvSpPr>
              <p:cNvPr id="28691" name="AutoShape 46"/>
              <p:cNvSpPr>
                <a:spLocks/>
              </p:cNvSpPr>
              <p:nvPr/>
            </p:nvSpPr>
            <p:spPr bwMode="auto">
              <a:xfrm>
                <a:off x="2154" y="2341"/>
                <a:ext cx="1497" cy="772"/>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Informations-</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verarbeitung</a:t>
                </a:r>
                <a:endParaRPr lang="de-DE">
                  <a:solidFill>
                    <a:srgbClr val="000000"/>
                  </a:solidFill>
                  <a:latin typeface="Arial Narrow" charset="0"/>
                  <a:cs typeface="Arial" charset="0"/>
                </a:endParaRPr>
              </a:p>
            </p:txBody>
          </p:sp>
          <p:sp>
            <p:nvSpPr>
              <p:cNvPr id="28692" name="AutoShape 47"/>
              <p:cNvSpPr>
                <a:spLocks/>
              </p:cNvSpPr>
              <p:nvPr/>
            </p:nvSpPr>
            <p:spPr bwMode="auto">
              <a:xfrm>
                <a:off x="4014" y="2341"/>
                <a:ext cx="1497" cy="772"/>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Aktor/Effektor</a:t>
                </a:r>
                <a:endParaRPr lang="de-DE">
                  <a:solidFill>
                    <a:srgbClr val="000000"/>
                  </a:solidFill>
                  <a:latin typeface="Arial Narrow" charset="0"/>
                  <a:cs typeface="Arial" charset="0"/>
                </a:endParaRPr>
              </a:p>
            </p:txBody>
          </p:sp>
          <p:sp>
            <p:nvSpPr>
              <p:cNvPr id="28693" name="Line 48"/>
              <p:cNvSpPr>
                <a:spLocks noChangeShapeType="1"/>
              </p:cNvSpPr>
              <p:nvPr/>
            </p:nvSpPr>
            <p:spPr bwMode="auto">
              <a:xfrm>
                <a:off x="1791" y="2568"/>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8694" name="Line 49"/>
              <p:cNvSpPr>
                <a:spLocks noChangeShapeType="1"/>
              </p:cNvSpPr>
              <p:nvPr/>
            </p:nvSpPr>
            <p:spPr bwMode="auto">
              <a:xfrm rot="10800000">
                <a:off x="1791" y="2931"/>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8695" name="Line 50"/>
              <p:cNvSpPr>
                <a:spLocks noChangeShapeType="1"/>
              </p:cNvSpPr>
              <p:nvPr/>
            </p:nvSpPr>
            <p:spPr bwMode="auto">
              <a:xfrm>
                <a:off x="3651" y="2568"/>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8696" name="Line 51"/>
              <p:cNvSpPr>
                <a:spLocks noChangeShapeType="1"/>
              </p:cNvSpPr>
              <p:nvPr/>
            </p:nvSpPr>
            <p:spPr bwMode="auto">
              <a:xfrm rot="10800000">
                <a:off x="3651" y="2931"/>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grpSp>
        <p:sp>
          <p:nvSpPr>
            <p:cNvPr id="28689" name="Text Box 52"/>
            <p:cNvSpPr txBox="1">
              <a:spLocks/>
            </p:cNvSpPr>
            <p:nvPr/>
          </p:nvSpPr>
          <p:spPr bwMode="auto">
            <a:xfrm>
              <a:off x="249" y="3550"/>
              <a:ext cx="5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cs typeface="ＭＳ Ｐゴシック" charset="0"/>
                </a:defRPr>
              </a:lvl1pPr>
              <a:lvl2pPr marL="742950" indent="-28575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2pPr>
              <a:lvl3pPr marL="11430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3pPr>
              <a:lvl4pPr marL="16002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4pPr>
              <a:lvl5pPr marL="20574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9pPr>
            </a:lstStyle>
            <a:p>
              <a:pPr eaLnBrk="1" hangingPunct="1">
                <a:spcBef>
                  <a:spcPct val="50000"/>
                </a:spcBef>
              </a:pPr>
              <a:r>
                <a:rPr lang="en-GB" sz="1800" b="1">
                  <a:solidFill>
                    <a:srgbClr val="000000"/>
                  </a:solidFill>
                  <a:latin typeface="Arial Narrow" charset="0"/>
                  <a:cs typeface="Arial" charset="0"/>
                </a:rPr>
                <a:t>Informationsverarbeitende Maschinerie</a:t>
              </a:r>
              <a:endParaRPr lang="de-DE" sz="1800" b="1">
                <a:solidFill>
                  <a:srgbClr val="000000"/>
                </a:solidFill>
                <a:latin typeface="Arial Narrow" charset="0"/>
                <a:cs typeface="Arial" charset="0"/>
              </a:endParaRPr>
            </a:p>
          </p:txBody>
        </p:sp>
      </p:grpSp>
      <p:pic>
        <p:nvPicPr>
          <p:cNvPr id="28685"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7650" y="2708275"/>
            <a:ext cx="10795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Rectangle 2"/>
          <p:cNvSpPr txBox="1">
            <a:spLocks noChangeArrowheads="1"/>
          </p:cNvSpPr>
          <p:nvPr/>
        </p:nvSpPr>
        <p:spPr bwMode="auto">
          <a:xfrm>
            <a:off x="34925" y="44450"/>
            <a:ext cx="82915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4000" b="1" dirty="0"/>
              <a:t>Technologieentwicklung </a:t>
            </a:r>
            <a:r>
              <a:rPr lang="de-DE" sz="4000" dirty="0"/>
              <a:t>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5"/>
          <p:cNvSpPr>
            <a:spLocks noChangeArrowheads="1"/>
          </p:cNvSpPr>
          <p:nvPr/>
        </p:nvSpPr>
        <p:spPr bwMode="auto">
          <a:xfrm>
            <a:off x="0" y="0"/>
            <a:ext cx="9144000" cy="5948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8675" name="Rectangle 2"/>
          <p:cNvSpPr>
            <a:spLocks noGrp="1" noChangeArrowheads="1"/>
          </p:cNvSpPr>
          <p:nvPr>
            <p:ph type="title" idx="4294967295"/>
          </p:nvPr>
        </p:nvSpPr>
        <p:spPr>
          <a:xfrm>
            <a:off x="60325" y="33338"/>
            <a:ext cx="9083675" cy="449262"/>
          </a:xfrm>
        </p:spPr>
        <p:txBody>
          <a:bodyPr rtlCol="0">
            <a:normAutofit fontScale="90000"/>
          </a:bodyPr>
          <a:lstStyle/>
          <a:p>
            <a:pPr algn="l" eaLnBrk="1" fontAlgn="auto" hangingPunct="1">
              <a:spcAft>
                <a:spcPts val="0"/>
              </a:spcAft>
              <a:defRPr/>
            </a:pPr>
            <a:r>
              <a:rPr lang="de-AT" sz="4000" b="1" dirty="0" smtClean="0">
                <a:latin typeface="Calibri" charset="0"/>
                <a:ea typeface="+mj-ea"/>
                <a:cs typeface="+mj-cs"/>
              </a:rPr>
              <a:t>Informationsverarbeitende </a:t>
            </a:r>
            <a:r>
              <a:rPr lang="de-AT" sz="4000" b="1" dirty="0">
                <a:latin typeface="Calibri" charset="0"/>
                <a:ea typeface="+mj-ea"/>
                <a:cs typeface="+mj-cs"/>
              </a:rPr>
              <a:t>Maschinerie</a:t>
            </a:r>
            <a:endParaRPr lang="de-DE" sz="4000" b="1" dirty="0">
              <a:latin typeface="Calibri" charset="0"/>
              <a:ea typeface="+mj-ea"/>
              <a:cs typeface="+mj-cs"/>
            </a:endParaRPr>
          </a:p>
        </p:txBody>
      </p:sp>
      <p:sp>
        <p:nvSpPr>
          <p:cNvPr id="29699" name="Rectangle 3"/>
          <p:cNvSpPr>
            <a:spLocks noGrp="1" noChangeArrowheads="1"/>
          </p:cNvSpPr>
          <p:nvPr>
            <p:ph type="body" idx="4294967295"/>
          </p:nvPr>
        </p:nvSpPr>
        <p:spPr>
          <a:xfrm>
            <a:off x="0" y="873125"/>
            <a:ext cx="8816975" cy="5329238"/>
          </a:xfrm>
        </p:spPr>
        <p:txBody>
          <a:bodyPr/>
          <a:lstStyle/>
          <a:p>
            <a:pPr marL="533400" indent="-438150" eaLnBrk="1" hangingPunct="1">
              <a:lnSpc>
                <a:spcPct val="80000"/>
              </a:lnSpc>
              <a:buFontTx/>
              <a:buNone/>
            </a:pPr>
            <a:r>
              <a:rPr lang="en-GB" sz="2000">
                <a:latin typeface="Geneva" charset="0"/>
              </a:rPr>
              <a:t>	entwickelt sich um die Mitte des 20. Jahrhunderts.  Sie übernimmt zusätzlich zur mechanischen Maschine weitere menschliche (Teil-)Tätigkeiten:</a:t>
            </a:r>
          </a:p>
          <a:p>
            <a:pPr marL="1246188" lvl="1" eaLnBrk="1" hangingPunct="1">
              <a:lnSpc>
                <a:spcPct val="80000"/>
              </a:lnSpc>
              <a:buFontTx/>
              <a:buChar char="o"/>
            </a:pPr>
            <a:r>
              <a:rPr lang="de-AT" sz="2000">
                <a:latin typeface="Geneva" charset="0"/>
              </a:rPr>
              <a:t>Wahrnehmung (Sensor; Mikrofon, Tastatur, Kamera…), </a:t>
            </a:r>
          </a:p>
          <a:p>
            <a:pPr marL="1246188" lvl="1" eaLnBrk="1" hangingPunct="1">
              <a:lnSpc>
                <a:spcPct val="80000"/>
              </a:lnSpc>
              <a:buFontTx/>
              <a:buChar char="o"/>
            </a:pPr>
            <a:r>
              <a:rPr lang="de-AT" sz="2000">
                <a:latin typeface="Geneva" charset="0"/>
              </a:rPr>
              <a:t>Entscheiden (durch Relais, Elektronenröhren, Transistoren, Integrierte Schaltungen, Mikroprozessoren realisiert)</a:t>
            </a:r>
          </a:p>
          <a:p>
            <a:pPr marL="1246188" lvl="1" eaLnBrk="1" hangingPunct="1">
              <a:lnSpc>
                <a:spcPct val="80000"/>
              </a:lnSpc>
              <a:buFontTx/>
              <a:buChar char="o"/>
            </a:pPr>
            <a:r>
              <a:rPr lang="de-AT" sz="2000">
                <a:latin typeface="Geneva" charset="0"/>
              </a:rPr>
              <a:t>Vergegenständlichung der Entscheidungen (Schalter, Bildschirmanzeige, Indikatoren, Ausdruck)</a:t>
            </a:r>
          </a:p>
          <a:p>
            <a:pPr marL="533400" indent="-438150" eaLnBrk="1" hangingPunct="1">
              <a:lnSpc>
                <a:spcPct val="80000"/>
              </a:lnSpc>
              <a:buFontTx/>
              <a:buNone/>
            </a:pPr>
            <a:r>
              <a:rPr lang="de-AT" sz="2000">
                <a:latin typeface="Geneva" charset="0"/>
              </a:rPr>
              <a:t>	und verschiebt die Arbeitstätigkeiten von körperlicher Arbeit in Richtung Planung, Vorbereitung und Programmierung der Produktion</a:t>
            </a:r>
          </a:p>
        </p:txBody>
      </p:sp>
      <p:grpSp>
        <p:nvGrpSpPr>
          <p:cNvPr id="29700" name="Group 4"/>
          <p:cNvGrpSpPr>
            <a:grpSpLocks/>
          </p:cNvGrpSpPr>
          <p:nvPr/>
        </p:nvGrpSpPr>
        <p:grpSpPr bwMode="auto">
          <a:xfrm>
            <a:off x="290513" y="4029075"/>
            <a:ext cx="8532812" cy="1811338"/>
            <a:chOff x="204" y="2704"/>
            <a:chExt cx="5398" cy="1136"/>
          </a:xfrm>
        </p:grpSpPr>
        <p:sp>
          <p:nvSpPr>
            <p:cNvPr id="29713" name="AutoShape 5"/>
            <p:cNvSpPr>
              <a:spLocks/>
            </p:cNvSpPr>
            <p:nvPr/>
          </p:nvSpPr>
          <p:spPr bwMode="auto">
            <a:xfrm>
              <a:off x="204" y="2704"/>
              <a:ext cx="5398" cy="1134"/>
            </a:xfrm>
            <a:prstGeom prst="roundRect">
              <a:avLst>
                <a:gd name="adj" fmla="val 16667"/>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grpSp>
          <p:nvGrpSpPr>
            <p:cNvPr id="29714" name="Group 6"/>
            <p:cNvGrpSpPr>
              <a:grpSpLocks/>
            </p:cNvGrpSpPr>
            <p:nvPr/>
          </p:nvGrpSpPr>
          <p:grpSpPr bwMode="auto">
            <a:xfrm>
              <a:off x="295" y="2794"/>
              <a:ext cx="5216" cy="772"/>
              <a:chOff x="295" y="2341"/>
              <a:chExt cx="5216" cy="772"/>
            </a:xfrm>
          </p:grpSpPr>
          <p:sp>
            <p:nvSpPr>
              <p:cNvPr id="29716" name="AutoShape 7"/>
              <p:cNvSpPr>
                <a:spLocks/>
              </p:cNvSpPr>
              <p:nvPr/>
            </p:nvSpPr>
            <p:spPr bwMode="auto">
              <a:xfrm>
                <a:off x="295" y="2341"/>
                <a:ext cx="1497" cy="772"/>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rPr>
                  <a:t>Sensor</a:t>
                </a:r>
                <a:endParaRPr lang="de-DE">
                  <a:solidFill>
                    <a:srgbClr val="000000"/>
                  </a:solidFill>
                  <a:latin typeface="Arial Narrow" charset="0"/>
                </a:endParaRPr>
              </a:p>
            </p:txBody>
          </p:sp>
          <p:sp>
            <p:nvSpPr>
              <p:cNvPr id="29717" name="AutoShape 8"/>
              <p:cNvSpPr>
                <a:spLocks/>
              </p:cNvSpPr>
              <p:nvPr/>
            </p:nvSpPr>
            <p:spPr bwMode="auto">
              <a:xfrm>
                <a:off x="2154" y="2341"/>
                <a:ext cx="1497" cy="772"/>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rPr>
                  <a:t>Informations-</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rPr>
                  <a:t>verarbeitung</a:t>
                </a:r>
                <a:endParaRPr lang="de-DE">
                  <a:solidFill>
                    <a:srgbClr val="000000"/>
                  </a:solidFill>
                  <a:latin typeface="Arial Narrow" charset="0"/>
                </a:endParaRPr>
              </a:p>
            </p:txBody>
          </p:sp>
          <p:sp>
            <p:nvSpPr>
              <p:cNvPr id="29718" name="AutoShape 9"/>
              <p:cNvSpPr>
                <a:spLocks/>
              </p:cNvSpPr>
              <p:nvPr/>
            </p:nvSpPr>
            <p:spPr bwMode="auto">
              <a:xfrm>
                <a:off x="4014" y="2341"/>
                <a:ext cx="1497" cy="772"/>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rPr>
                  <a:t>Aktor/Effektor</a:t>
                </a:r>
                <a:endParaRPr lang="de-DE">
                  <a:solidFill>
                    <a:srgbClr val="000000"/>
                  </a:solidFill>
                  <a:latin typeface="Arial Narrow" charset="0"/>
                </a:endParaRPr>
              </a:p>
            </p:txBody>
          </p:sp>
          <p:sp>
            <p:nvSpPr>
              <p:cNvPr id="29719" name="Line 10"/>
              <p:cNvSpPr>
                <a:spLocks noChangeShapeType="1"/>
              </p:cNvSpPr>
              <p:nvPr/>
            </p:nvSpPr>
            <p:spPr bwMode="auto">
              <a:xfrm>
                <a:off x="1791" y="2568"/>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9720" name="Line 11"/>
              <p:cNvSpPr>
                <a:spLocks noChangeShapeType="1"/>
              </p:cNvSpPr>
              <p:nvPr/>
            </p:nvSpPr>
            <p:spPr bwMode="auto">
              <a:xfrm rot="10800000">
                <a:off x="1791" y="2931"/>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9721" name="Line 12"/>
              <p:cNvSpPr>
                <a:spLocks noChangeShapeType="1"/>
              </p:cNvSpPr>
              <p:nvPr/>
            </p:nvSpPr>
            <p:spPr bwMode="auto">
              <a:xfrm>
                <a:off x="3651" y="2568"/>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9722" name="Line 13"/>
              <p:cNvSpPr>
                <a:spLocks noChangeShapeType="1"/>
              </p:cNvSpPr>
              <p:nvPr/>
            </p:nvSpPr>
            <p:spPr bwMode="auto">
              <a:xfrm rot="10800000">
                <a:off x="3651" y="2931"/>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grpSp>
        <p:sp>
          <p:nvSpPr>
            <p:cNvPr id="29715" name="Text Box 14"/>
            <p:cNvSpPr txBox="1">
              <a:spLocks/>
            </p:cNvSpPr>
            <p:nvPr/>
          </p:nvSpPr>
          <p:spPr bwMode="auto">
            <a:xfrm>
              <a:off x="249" y="3550"/>
              <a:ext cx="511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cs typeface="ＭＳ Ｐゴシック" charset="0"/>
                </a:defRPr>
              </a:lvl1pPr>
              <a:lvl2pPr marL="742950" indent="-28575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2pPr>
              <a:lvl3pPr marL="11430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3pPr>
              <a:lvl4pPr marL="16002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4pPr>
              <a:lvl5pPr marL="20574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9pPr>
            </a:lstStyle>
            <a:p>
              <a:pPr eaLnBrk="1" hangingPunct="1">
                <a:spcBef>
                  <a:spcPct val="50000"/>
                </a:spcBef>
              </a:pPr>
              <a:r>
                <a:rPr lang="en-GB" sz="1800" b="1">
                  <a:solidFill>
                    <a:srgbClr val="000000"/>
                  </a:solidFill>
                  <a:latin typeface="Arial Narrow" charset="0"/>
                </a:rPr>
                <a:t>Informationsverarbeitende Maschinerie</a:t>
              </a:r>
              <a:endParaRPr lang="de-DE" sz="1800" b="1">
                <a:solidFill>
                  <a:srgbClr val="000000"/>
                </a:solidFill>
                <a:latin typeface="Arial Narrow" charset="0"/>
              </a:endParaRPr>
            </a:p>
          </p:txBody>
        </p:sp>
      </p:grpSp>
      <p:grpSp>
        <p:nvGrpSpPr>
          <p:cNvPr id="4" name="Group 16"/>
          <p:cNvGrpSpPr>
            <a:grpSpLocks/>
          </p:cNvGrpSpPr>
          <p:nvPr/>
        </p:nvGrpSpPr>
        <p:grpSpPr bwMode="auto">
          <a:xfrm>
            <a:off x="3890963" y="3103563"/>
            <a:ext cx="2384425" cy="1314450"/>
            <a:chOff x="1909" y="142"/>
            <a:chExt cx="3738" cy="2125"/>
          </a:xfrm>
        </p:grpSpPr>
        <p:sp>
          <p:nvSpPr>
            <p:cNvPr id="29702" name="AutoShape 17"/>
            <p:cNvSpPr>
              <a:spLocks noChangeArrowheads="1"/>
            </p:cNvSpPr>
            <p:nvPr/>
          </p:nvSpPr>
          <p:spPr bwMode="auto">
            <a:xfrm>
              <a:off x="4808" y="142"/>
              <a:ext cx="612" cy="1950"/>
            </a:xfrm>
            <a:prstGeom prst="wedgeEllipseCallout">
              <a:avLst>
                <a:gd name="adj1" fmla="val -321569"/>
                <a:gd name="adj2" fmla="val 75472"/>
              </a:avLst>
            </a:prstGeom>
            <a:solidFill>
              <a:schemeClr val="bg1"/>
            </a:solidFill>
            <a:ln w="9525">
              <a:solidFill>
                <a:schemeClr val="tx1"/>
              </a:solidFill>
              <a:miter lim="800000"/>
              <a:headEnd/>
              <a:tailEnd/>
            </a:ln>
          </p:spPr>
          <p:txBody>
            <a:bodyPr/>
            <a:lstStyle/>
            <a:p>
              <a:endParaRPr lang="es-ES_tradnl" sz="1000" b="1"/>
            </a:p>
          </p:txBody>
        </p:sp>
        <p:grpSp>
          <p:nvGrpSpPr>
            <p:cNvPr id="29703" name="Group 18"/>
            <p:cNvGrpSpPr>
              <a:grpSpLocks/>
            </p:cNvGrpSpPr>
            <p:nvPr/>
          </p:nvGrpSpPr>
          <p:grpSpPr bwMode="auto">
            <a:xfrm>
              <a:off x="1909" y="157"/>
              <a:ext cx="3738" cy="2110"/>
              <a:chOff x="1909" y="157"/>
              <a:chExt cx="3738" cy="2110"/>
            </a:xfrm>
          </p:grpSpPr>
          <p:sp>
            <p:nvSpPr>
              <p:cNvPr id="29704" name="AutoShape 19"/>
              <p:cNvSpPr>
                <a:spLocks noChangeArrowheads="1"/>
              </p:cNvSpPr>
              <p:nvPr/>
            </p:nvSpPr>
            <p:spPr bwMode="auto">
              <a:xfrm>
                <a:off x="1909" y="157"/>
                <a:ext cx="3721" cy="2110"/>
              </a:xfrm>
              <a:prstGeom prst="roundRect">
                <a:avLst>
                  <a:gd name="adj" fmla="val 16667"/>
                </a:avLst>
              </a:prstGeom>
              <a:solidFill>
                <a:schemeClr val="accent1"/>
              </a:solidFill>
              <a:ln w="9525">
                <a:solidFill>
                  <a:schemeClr val="tx1"/>
                </a:solidFill>
                <a:round/>
                <a:headEnd/>
                <a:tailEnd/>
              </a:ln>
            </p:spPr>
            <p:txBody>
              <a:bodyPr wrap="none" anchor="ctr"/>
              <a:lstStyle/>
              <a:p>
                <a:endParaRPr lang="es-ES_tradnl" sz="1000" b="1"/>
              </a:p>
            </p:txBody>
          </p:sp>
          <p:sp>
            <p:nvSpPr>
              <p:cNvPr id="29705" name="AutoShape 20"/>
              <p:cNvSpPr>
                <a:spLocks noChangeArrowheads="1"/>
              </p:cNvSpPr>
              <p:nvPr/>
            </p:nvSpPr>
            <p:spPr bwMode="auto">
              <a:xfrm>
                <a:off x="3425" y="935"/>
                <a:ext cx="747" cy="385"/>
              </a:xfrm>
              <a:prstGeom prst="roundRect">
                <a:avLst>
                  <a:gd name="adj" fmla="val 16667"/>
                </a:avLst>
              </a:prstGeom>
              <a:solidFill>
                <a:srgbClr val="FFFF00"/>
              </a:solidFill>
              <a:ln w="9525">
                <a:solidFill>
                  <a:schemeClr val="tx1"/>
                </a:solidFill>
                <a:round/>
                <a:headEnd/>
                <a:tailEnd/>
              </a:ln>
            </p:spPr>
            <p:txBody>
              <a:bodyPr wrap="none" anchor="ctr"/>
              <a:lstStyle/>
              <a:p>
                <a:r>
                  <a:rPr lang="de-DE" sz="1000" b="1"/>
                  <a:t>CPU</a:t>
                </a:r>
              </a:p>
            </p:txBody>
          </p:sp>
          <p:sp>
            <p:nvSpPr>
              <p:cNvPr id="29706" name="AutoShape 21"/>
              <p:cNvSpPr>
                <a:spLocks noChangeArrowheads="1"/>
              </p:cNvSpPr>
              <p:nvPr/>
            </p:nvSpPr>
            <p:spPr bwMode="auto">
              <a:xfrm>
                <a:off x="1926" y="1071"/>
                <a:ext cx="1498" cy="136"/>
              </a:xfrm>
              <a:prstGeom prst="roundRect">
                <a:avLst>
                  <a:gd name="adj" fmla="val 16667"/>
                </a:avLst>
              </a:prstGeom>
              <a:solidFill>
                <a:srgbClr val="FF6600"/>
              </a:solidFill>
              <a:ln w="9525">
                <a:solidFill>
                  <a:schemeClr val="tx1"/>
                </a:solidFill>
                <a:round/>
                <a:headEnd/>
                <a:tailEnd/>
              </a:ln>
            </p:spPr>
            <p:txBody>
              <a:bodyPr wrap="none" anchor="ctr"/>
              <a:lstStyle/>
              <a:p>
                <a:r>
                  <a:rPr lang="de-DE" sz="1000" b="1"/>
                  <a:t>Bus</a:t>
                </a:r>
              </a:p>
            </p:txBody>
          </p:sp>
          <p:sp>
            <p:nvSpPr>
              <p:cNvPr id="29707" name="AutoShape 22"/>
              <p:cNvSpPr>
                <a:spLocks noChangeArrowheads="1"/>
              </p:cNvSpPr>
              <p:nvPr/>
            </p:nvSpPr>
            <p:spPr bwMode="auto">
              <a:xfrm>
                <a:off x="3425" y="1661"/>
                <a:ext cx="747" cy="385"/>
              </a:xfrm>
              <a:prstGeom prst="roundRect">
                <a:avLst>
                  <a:gd name="adj" fmla="val 16667"/>
                </a:avLst>
              </a:prstGeom>
              <a:solidFill>
                <a:srgbClr val="FFFF00"/>
              </a:solidFill>
              <a:ln w="9525">
                <a:solidFill>
                  <a:schemeClr val="tx1"/>
                </a:solidFill>
                <a:round/>
                <a:headEnd/>
                <a:tailEnd/>
              </a:ln>
            </p:spPr>
            <p:txBody>
              <a:bodyPr wrap="none" anchor="ctr"/>
              <a:lstStyle/>
              <a:p>
                <a:r>
                  <a:rPr lang="de-DE" sz="1000" b="1"/>
                  <a:t>Memory/</a:t>
                </a:r>
              </a:p>
              <a:p>
                <a:r>
                  <a:rPr lang="de-DE" sz="1000" b="1"/>
                  <a:t>Speicher</a:t>
                </a:r>
              </a:p>
            </p:txBody>
          </p:sp>
          <p:sp>
            <p:nvSpPr>
              <p:cNvPr id="29708" name="AutoShape 23"/>
              <p:cNvSpPr>
                <a:spLocks noChangeArrowheads="1"/>
              </p:cNvSpPr>
              <p:nvPr/>
            </p:nvSpPr>
            <p:spPr bwMode="auto">
              <a:xfrm>
                <a:off x="3425" y="209"/>
                <a:ext cx="747" cy="388"/>
              </a:xfrm>
              <a:prstGeom prst="roundRect">
                <a:avLst>
                  <a:gd name="adj" fmla="val 16667"/>
                </a:avLst>
              </a:prstGeom>
              <a:solidFill>
                <a:srgbClr val="FFFF00"/>
              </a:solidFill>
              <a:ln w="9525">
                <a:solidFill>
                  <a:schemeClr val="tx1"/>
                </a:solidFill>
                <a:round/>
                <a:headEnd/>
                <a:tailEnd/>
              </a:ln>
            </p:spPr>
            <p:txBody>
              <a:bodyPr wrap="none" anchor="ctr"/>
              <a:lstStyle/>
              <a:p>
                <a:r>
                  <a:rPr lang="de-DE" sz="1000" b="1"/>
                  <a:t>Programm</a:t>
                </a:r>
              </a:p>
            </p:txBody>
          </p:sp>
          <p:sp>
            <p:nvSpPr>
              <p:cNvPr id="29709" name="AutoShape 24"/>
              <p:cNvSpPr>
                <a:spLocks noChangeArrowheads="1"/>
              </p:cNvSpPr>
              <p:nvPr/>
            </p:nvSpPr>
            <p:spPr bwMode="auto">
              <a:xfrm>
                <a:off x="4174" y="1071"/>
                <a:ext cx="747" cy="136"/>
              </a:xfrm>
              <a:prstGeom prst="roundRect">
                <a:avLst>
                  <a:gd name="adj" fmla="val 16667"/>
                </a:avLst>
              </a:prstGeom>
              <a:solidFill>
                <a:schemeClr val="accent1"/>
              </a:solidFill>
              <a:ln w="9525">
                <a:solidFill>
                  <a:schemeClr val="tx1"/>
                </a:solidFill>
                <a:round/>
                <a:headEnd/>
                <a:tailEnd/>
              </a:ln>
            </p:spPr>
            <p:txBody>
              <a:bodyPr wrap="none" anchor="ctr"/>
              <a:lstStyle/>
              <a:p>
                <a:endParaRPr lang="es-ES_tradnl" sz="1000" b="1"/>
              </a:p>
            </p:txBody>
          </p:sp>
          <p:sp>
            <p:nvSpPr>
              <p:cNvPr id="29710" name="AutoShape 25"/>
              <p:cNvSpPr>
                <a:spLocks noChangeArrowheads="1"/>
              </p:cNvSpPr>
              <p:nvPr/>
            </p:nvSpPr>
            <p:spPr bwMode="auto">
              <a:xfrm>
                <a:off x="4171" y="1071"/>
                <a:ext cx="1476" cy="136"/>
              </a:xfrm>
              <a:prstGeom prst="roundRect">
                <a:avLst>
                  <a:gd name="adj" fmla="val 16667"/>
                </a:avLst>
              </a:prstGeom>
              <a:solidFill>
                <a:srgbClr val="FF6600"/>
              </a:solidFill>
              <a:ln w="9525">
                <a:solidFill>
                  <a:schemeClr val="tx1"/>
                </a:solidFill>
                <a:round/>
                <a:headEnd/>
                <a:tailEnd/>
              </a:ln>
            </p:spPr>
            <p:txBody>
              <a:bodyPr wrap="none" anchor="ctr"/>
              <a:lstStyle/>
              <a:p>
                <a:r>
                  <a:rPr lang="de-DE" sz="1000" b="1"/>
                  <a:t>Bus</a:t>
                </a:r>
              </a:p>
            </p:txBody>
          </p:sp>
          <p:sp>
            <p:nvSpPr>
              <p:cNvPr id="29711" name="AutoShape 26"/>
              <p:cNvSpPr>
                <a:spLocks noChangeArrowheads="1"/>
              </p:cNvSpPr>
              <p:nvPr/>
            </p:nvSpPr>
            <p:spPr bwMode="auto">
              <a:xfrm rot="-5400000">
                <a:off x="3617" y="697"/>
                <a:ext cx="339" cy="137"/>
              </a:xfrm>
              <a:prstGeom prst="roundRect">
                <a:avLst>
                  <a:gd name="adj" fmla="val 16667"/>
                </a:avLst>
              </a:prstGeom>
              <a:solidFill>
                <a:srgbClr val="FF6600"/>
              </a:solidFill>
              <a:ln w="9525">
                <a:solidFill>
                  <a:schemeClr val="tx1"/>
                </a:solidFill>
                <a:round/>
                <a:headEnd/>
                <a:tailEnd/>
              </a:ln>
            </p:spPr>
            <p:txBody>
              <a:bodyPr wrap="none" anchor="ctr"/>
              <a:lstStyle/>
              <a:p>
                <a:r>
                  <a:rPr lang="de-DE" sz="1000" b="1"/>
                  <a:t>Bus</a:t>
                </a:r>
              </a:p>
            </p:txBody>
          </p:sp>
          <p:sp>
            <p:nvSpPr>
              <p:cNvPr id="29712" name="AutoShape 27"/>
              <p:cNvSpPr>
                <a:spLocks noChangeArrowheads="1"/>
              </p:cNvSpPr>
              <p:nvPr/>
            </p:nvSpPr>
            <p:spPr bwMode="auto">
              <a:xfrm rot="-5400000">
                <a:off x="3616" y="1422"/>
                <a:ext cx="341" cy="137"/>
              </a:xfrm>
              <a:prstGeom prst="roundRect">
                <a:avLst>
                  <a:gd name="adj" fmla="val 16667"/>
                </a:avLst>
              </a:prstGeom>
              <a:solidFill>
                <a:srgbClr val="FF6600"/>
              </a:solidFill>
              <a:ln w="9525">
                <a:solidFill>
                  <a:schemeClr val="tx1"/>
                </a:solidFill>
                <a:round/>
                <a:headEnd/>
                <a:tailEnd/>
              </a:ln>
            </p:spPr>
            <p:txBody>
              <a:bodyPr wrap="none" anchor="ctr"/>
              <a:lstStyle/>
              <a:p>
                <a:r>
                  <a:rPr lang="de-DE" sz="1000" b="1"/>
                  <a:t>Bus</a:t>
                </a:r>
              </a:p>
            </p:txBody>
          </p:sp>
        </p:gr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0" y="17463"/>
            <a:ext cx="9144000" cy="1612900"/>
          </a:xfrm>
        </p:spPr>
        <p:txBody>
          <a:bodyPr/>
          <a:lstStyle/>
          <a:p>
            <a:pPr algn="l" eaLnBrk="1" hangingPunct="1">
              <a:lnSpc>
                <a:spcPct val="80000"/>
              </a:lnSpc>
            </a:pPr>
            <a:r>
              <a:rPr lang="de-DE" sz="4000" b="1">
                <a:latin typeface="Calibri" charset="0"/>
              </a:rPr>
              <a:t>Drei Anwendungszusammenhänge für die Informationsverarbeitende Maschinerie </a:t>
            </a:r>
            <a:r>
              <a:rPr lang="de-DE" sz="4000">
                <a:latin typeface="Calibri" charset="0"/>
              </a:rPr>
              <a:t>(IVM)</a:t>
            </a:r>
          </a:p>
        </p:txBody>
      </p:sp>
      <p:sp>
        <p:nvSpPr>
          <p:cNvPr id="36866" name="Rectangle 3"/>
          <p:cNvSpPr>
            <a:spLocks noGrp="1" noChangeArrowheads="1"/>
          </p:cNvSpPr>
          <p:nvPr>
            <p:ph type="body" idx="4294967295"/>
          </p:nvPr>
        </p:nvSpPr>
        <p:spPr>
          <a:xfrm>
            <a:off x="1320800" y="1747838"/>
            <a:ext cx="6824132" cy="4525962"/>
          </a:xfrm>
        </p:spPr>
        <p:txBody>
          <a:bodyPr/>
          <a:lstStyle/>
          <a:p>
            <a:pPr eaLnBrk="1" hangingPunct="1">
              <a:lnSpc>
                <a:spcPct val="90000"/>
              </a:lnSpc>
            </a:pPr>
            <a:r>
              <a:rPr lang="de-DE" sz="2800" b="1" dirty="0">
                <a:latin typeface="Calibri" charset="0"/>
              </a:rPr>
              <a:t>(1) als stand-</a:t>
            </a:r>
            <a:r>
              <a:rPr lang="de-DE" sz="2800" b="1" dirty="0" err="1">
                <a:latin typeface="Calibri" charset="0"/>
              </a:rPr>
              <a:t>alone</a:t>
            </a:r>
            <a:r>
              <a:rPr lang="de-DE" sz="2800" b="1" dirty="0">
                <a:latin typeface="Calibri" charset="0"/>
              </a:rPr>
              <a:t> Gerät </a:t>
            </a:r>
          </a:p>
          <a:p>
            <a:pPr marL="0" indent="0" eaLnBrk="1" hangingPunct="1">
              <a:lnSpc>
                <a:spcPct val="90000"/>
              </a:lnSpc>
              <a:buNone/>
            </a:pPr>
            <a:endParaRPr lang="de-DE" sz="2800" b="1" dirty="0">
              <a:latin typeface="Calibri" charset="0"/>
            </a:endParaRPr>
          </a:p>
          <a:p>
            <a:pPr eaLnBrk="1" hangingPunct="1">
              <a:lnSpc>
                <a:spcPct val="90000"/>
              </a:lnSpc>
            </a:pPr>
            <a:r>
              <a:rPr lang="de-DE" sz="2800" b="1" dirty="0">
                <a:latin typeface="Calibri" charset="0"/>
              </a:rPr>
              <a:t>(2) als Automat (in Kombination mit der mechanischen Maschine)</a:t>
            </a:r>
          </a:p>
          <a:p>
            <a:pPr marL="0" indent="0" eaLnBrk="1" hangingPunct="1">
              <a:lnSpc>
                <a:spcPct val="90000"/>
              </a:lnSpc>
              <a:buNone/>
            </a:pPr>
            <a:endParaRPr lang="de-DE" sz="2800" b="1" dirty="0">
              <a:latin typeface="Calibri" charset="0"/>
            </a:endParaRPr>
          </a:p>
          <a:p>
            <a:pPr eaLnBrk="1" hangingPunct="1">
              <a:lnSpc>
                <a:spcPct val="90000"/>
              </a:lnSpc>
            </a:pPr>
            <a:r>
              <a:rPr lang="de-DE" sz="2800" b="1" dirty="0">
                <a:latin typeface="Calibri" charset="0"/>
              </a:rPr>
              <a:t>(3) in Vernetzung (Internet und Mobilkommunikation)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76162" name="Group 2"/>
          <p:cNvGrpSpPr>
            <a:grpSpLocks/>
          </p:cNvGrpSpPr>
          <p:nvPr/>
        </p:nvGrpSpPr>
        <p:grpSpPr bwMode="auto">
          <a:xfrm>
            <a:off x="250825" y="1674813"/>
            <a:ext cx="8642350" cy="4392612"/>
            <a:chOff x="158" y="1162"/>
            <a:chExt cx="5444" cy="2767"/>
          </a:xfrm>
        </p:grpSpPr>
        <p:sp>
          <p:nvSpPr>
            <p:cNvPr id="476163" name="AutoShape 3"/>
            <p:cNvSpPr>
              <a:spLocks/>
            </p:cNvSpPr>
            <p:nvPr/>
          </p:nvSpPr>
          <p:spPr bwMode="auto">
            <a:xfrm>
              <a:off x="158" y="1162"/>
              <a:ext cx="5444" cy="2767"/>
            </a:xfrm>
            <a:prstGeom prst="roundRect">
              <a:avLst>
                <a:gd name="adj" fmla="val 16667"/>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de-DE" sz="1200">
                <a:solidFill>
                  <a:srgbClr val="000000"/>
                </a:solidFill>
                <a:latin typeface="+mn-lt"/>
                <a:ea typeface="+mn-ea"/>
                <a:cs typeface="Arial" charset="0"/>
              </a:endParaRPr>
            </a:p>
          </p:txBody>
        </p:sp>
        <p:sp>
          <p:nvSpPr>
            <p:cNvPr id="476164" name="Text Box 4"/>
            <p:cNvSpPr txBox="1">
              <a:spLocks/>
            </p:cNvSpPr>
            <p:nvPr/>
          </p:nvSpPr>
          <p:spPr bwMode="auto">
            <a:xfrm>
              <a:off x="567" y="1207"/>
              <a:ext cx="1578" cy="288"/>
            </a:xfrm>
            <a:prstGeom prst="rect">
              <a:avLst/>
            </a:prstGeom>
            <a:noFill/>
            <a:ln>
              <a:noFill/>
            </a:ln>
            <a:effectLst/>
            <a:extLst>
              <a:ext uri="{909E8E84-426E-40dd-AFC4-6F175D3DCCD1}">
                <a14:hiddenFill xmlns:a14="http://schemas.microsoft.com/office/drawing/2010/main">
                  <a:solidFill>
                    <a:srgbClr val="BA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ＭＳ Ｐゴシック" charset="0"/>
                  <a:cs typeface="Arial" charset="0"/>
                </a:defRPr>
              </a:lvl1pPr>
              <a:lvl2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2pPr>
              <a:lvl3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3pPr>
              <a:lvl4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4pPr>
              <a:lvl5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9pPr>
            </a:lstStyle>
            <a:p>
              <a:pPr fontAlgn="auto">
                <a:spcBef>
                  <a:spcPct val="50000"/>
                </a:spcBef>
                <a:spcAft>
                  <a:spcPts val="0"/>
                </a:spcAft>
                <a:defRPr/>
              </a:pPr>
              <a:r>
                <a:rPr lang="de-AT" sz="2400" b="1" smtClean="0">
                  <a:solidFill>
                    <a:srgbClr val="000000"/>
                  </a:solidFill>
                  <a:latin typeface="Arial Narrow" charset="0"/>
                </a:rPr>
                <a:t>Automat</a:t>
              </a:r>
              <a:endParaRPr lang="de-DE" sz="2400" b="1" smtClean="0">
                <a:solidFill>
                  <a:srgbClr val="000000"/>
                </a:solidFill>
                <a:latin typeface="Arial Narrow" charset="0"/>
              </a:endParaRPr>
            </a:p>
          </p:txBody>
        </p:sp>
        <p:sp>
          <p:nvSpPr>
            <p:cNvPr id="476165" name="Line 5"/>
            <p:cNvSpPr>
              <a:spLocks noChangeShapeType="1"/>
            </p:cNvSpPr>
            <p:nvPr/>
          </p:nvSpPr>
          <p:spPr bwMode="auto">
            <a:xfrm flipV="1">
              <a:off x="1020" y="2432"/>
              <a:ext cx="0" cy="227"/>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6166" name="Line 6"/>
            <p:cNvSpPr>
              <a:spLocks noChangeShapeType="1"/>
            </p:cNvSpPr>
            <p:nvPr/>
          </p:nvSpPr>
          <p:spPr bwMode="auto">
            <a:xfrm rot="10800000" flipV="1">
              <a:off x="4785" y="2432"/>
              <a:ext cx="0" cy="227"/>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grpSp>
      <p:sp>
        <p:nvSpPr>
          <p:cNvPr id="476167" name="Rectangle 7"/>
          <p:cNvSpPr>
            <a:spLocks noGrp="1" noChangeArrowheads="1"/>
          </p:cNvSpPr>
          <p:nvPr>
            <p:ph type="title"/>
          </p:nvPr>
        </p:nvSpPr>
        <p:spPr>
          <a:xfrm>
            <a:off x="0" y="58738"/>
            <a:ext cx="9036050" cy="490537"/>
          </a:xfrm>
        </p:spPr>
        <p:txBody>
          <a:bodyPr rtlCol="0">
            <a:normAutofit fontScale="90000"/>
          </a:bodyPr>
          <a:lstStyle/>
          <a:p>
            <a:pPr algn="l" eaLnBrk="1" fontAlgn="auto" hangingPunct="1">
              <a:spcAft>
                <a:spcPts val="0"/>
              </a:spcAft>
              <a:defRPr/>
            </a:pPr>
            <a:r>
              <a:rPr lang="en-GB" b="1" dirty="0" err="1" smtClean="0">
                <a:ea typeface="+mj-ea"/>
                <a:cs typeface="+mj-cs"/>
              </a:rPr>
              <a:t>Automatisierung</a:t>
            </a:r>
            <a:endParaRPr lang="de-DE" b="1" dirty="0" smtClean="0">
              <a:ea typeface="+mj-ea"/>
              <a:cs typeface="+mj-cs"/>
            </a:endParaRPr>
          </a:p>
        </p:txBody>
      </p:sp>
      <p:sp>
        <p:nvSpPr>
          <p:cNvPr id="476168" name="Rectangle 8"/>
          <p:cNvSpPr>
            <a:spLocks noGrp="1" noChangeArrowheads="1"/>
          </p:cNvSpPr>
          <p:nvPr>
            <p:ph idx="1"/>
          </p:nvPr>
        </p:nvSpPr>
        <p:spPr>
          <a:xfrm>
            <a:off x="0" y="549275"/>
            <a:ext cx="9144000" cy="1187450"/>
          </a:xfrm>
        </p:spPr>
        <p:txBody>
          <a:bodyPr rtlCol="0">
            <a:normAutofit/>
          </a:bodyPr>
          <a:lstStyle/>
          <a:p>
            <a:pPr marL="95250" indent="0" eaLnBrk="1" fontAlgn="auto" hangingPunct="1">
              <a:lnSpc>
                <a:spcPct val="80000"/>
              </a:lnSpc>
              <a:spcAft>
                <a:spcPts val="0"/>
              </a:spcAft>
              <a:buFont typeface="Arial"/>
              <a:buNone/>
              <a:defRPr/>
            </a:pPr>
            <a:r>
              <a:rPr lang="en-GB" sz="2400" dirty="0" smtClean="0">
                <a:latin typeface="+mj-lt"/>
                <a:ea typeface="+mn-ea"/>
                <a:cs typeface="+mn-cs"/>
              </a:rPr>
              <a:t>Automat = </a:t>
            </a:r>
            <a:r>
              <a:rPr lang="en-GB" sz="2400" dirty="0" err="1" smtClean="0">
                <a:latin typeface="+mj-lt"/>
                <a:ea typeface="+mn-ea"/>
                <a:cs typeface="+mn-cs"/>
              </a:rPr>
              <a:t>Werkzeugmaschine</a:t>
            </a:r>
            <a:r>
              <a:rPr lang="en-GB" sz="2400" dirty="0" smtClean="0">
                <a:latin typeface="+mj-lt"/>
                <a:ea typeface="+mn-ea"/>
                <a:cs typeface="+mn-cs"/>
              </a:rPr>
              <a:t> + </a:t>
            </a:r>
            <a:r>
              <a:rPr lang="en-GB" sz="2400" dirty="0" err="1" smtClean="0">
                <a:latin typeface="+mj-lt"/>
                <a:ea typeface="+mn-ea"/>
                <a:cs typeface="+mn-cs"/>
              </a:rPr>
              <a:t>informationsverarb</a:t>
            </a:r>
            <a:r>
              <a:rPr lang="en-GB" sz="2400" dirty="0" smtClean="0">
                <a:latin typeface="+mj-lt"/>
                <a:ea typeface="+mn-ea"/>
                <a:cs typeface="+mn-cs"/>
              </a:rPr>
              <a:t>. </a:t>
            </a:r>
            <a:r>
              <a:rPr lang="en-GB" sz="2400" dirty="0" err="1" smtClean="0">
                <a:latin typeface="+mj-lt"/>
                <a:ea typeface="+mn-ea"/>
                <a:cs typeface="+mn-cs"/>
              </a:rPr>
              <a:t>Maschinerie</a:t>
            </a:r>
            <a:endParaRPr lang="en-GB" sz="2400" dirty="0" smtClean="0">
              <a:latin typeface="+mj-lt"/>
              <a:ea typeface="+mn-ea"/>
              <a:cs typeface="+mn-cs"/>
            </a:endParaRPr>
          </a:p>
          <a:p>
            <a:pPr marL="95250" indent="0" eaLnBrk="1" fontAlgn="auto" hangingPunct="1">
              <a:lnSpc>
                <a:spcPct val="80000"/>
              </a:lnSpc>
              <a:spcAft>
                <a:spcPts val="0"/>
              </a:spcAft>
              <a:buFont typeface="Arial"/>
              <a:buNone/>
              <a:defRPr/>
            </a:pPr>
            <a:r>
              <a:rPr lang="en-GB" sz="2400" dirty="0" err="1" smtClean="0">
                <a:latin typeface="+mj-lt"/>
                <a:ea typeface="+mn-ea"/>
                <a:cs typeface="+mn-cs"/>
              </a:rPr>
              <a:t>Beginn</a:t>
            </a:r>
            <a:r>
              <a:rPr lang="en-GB" sz="2400" dirty="0" smtClean="0">
                <a:latin typeface="+mj-lt"/>
                <a:ea typeface="+mn-ea"/>
                <a:cs typeface="+mn-cs"/>
              </a:rPr>
              <a:t> der </a:t>
            </a:r>
            <a:r>
              <a:rPr lang="en-GB" sz="2400" dirty="0" err="1" smtClean="0">
                <a:latin typeface="+mj-lt"/>
                <a:ea typeface="+mn-ea"/>
                <a:cs typeface="+mn-cs"/>
              </a:rPr>
              <a:t>wissenschaftlich-technischen</a:t>
            </a:r>
            <a:r>
              <a:rPr lang="en-GB" sz="2400" dirty="0" smtClean="0">
                <a:latin typeface="+mj-lt"/>
                <a:ea typeface="+mn-ea"/>
                <a:cs typeface="+mn-cs"/>
              </a:rPr>
              <a:t> Revolution</a:t>
            </a:r>
          </a:p>
          <a:p>
            <a:pPr marL="95250" indent="0" eaLnBrk="1" fontAlgn="auto" hangingPunct="1">
              <a:lnSpc>
                <a:spcPct val="80000"/>
              </a:lnSpc>
              <a:spcAft>
                <a:spcPts val="0"/>
              </a:spcAft>
              <a:buFont typeface="Arial"/>
              <a:buNone/>
              <a:defRPr/>
            </a:pPr>
            <a:r>
              <a:rPr lang="en-GB" sz="2400" dirty="0" smtClean="0">
                <a:latin typeface="+mj-lt"/>
                <a:ea typeface="+mn-ea"/>
                <a:cs typeface="+mn-cs"/>
              </a:rPr>
              <a:t>(John Desmond Bernal)</a:t>
            </a:r>
          </a:p>
        </p:txBody>
      </p:sp>
      <p:grpSp>
        <p:nvGrpSpPr>
          <p:cNvPr id="476169" name="Group 9"/>
          <p:cNvGrpSpPr>
            <a:grpSpLocks/>
          </p:cNvGrpSpPr>
          <p:nvPr/>
        </p:nvGrpSpPr>
        <p:grpSpPr bwMode="auto">
          <a:xfrm>
            <a:off x="395288" y="2251075"/>
            <a:ext cx="8351837" cy="1465263"/>
            <a:chOff x="249" y="1525"/>
            <a:chExt cx="5261" cy="923"/>
          </a:xfrm>
        </p:grpSpPr>
        <p:sp>
          <p:nvSpPr>
            <p:cNvPr id="476170" name="AutoShape 10"/>
            <p:cNvSpPr>
              <a:spLocks/>
            </p:cNvSpPr>
            <p:nvPr/>
          </p:nvSpPr>
          <p:spPr bwMode="auto">
            <a:xfrm>
              <a:off x="249" y="1525"/>
              <a:ext cx="5261" cy="911"/>
            </a:xfrm>
            <a:prstGeom prst="roundRect">
              <a:avLst>
                <a:gd name="adj" fmla="val 16667"/>
              </a:avLst>
            </a:prstGeom>
            <a:noFill/>
            <a:ln w="12700">
              <a:solidFill>
                <a:srgbClr val="000000"/>
              </a:solidFill>
              <a:round/>
              <a:headEnd/>
              <a:tailEnd/>
            </a:ln>
            <a:effectLst/>
            <a:extLst>
              <a:ext uri="{909E8E84-426E-40dd-AFC4-6F175D3DCCD1}">
                <a14:hiddenFill xmlns:a14="http://schemas.microsoft.com/office/drawing/2010/main">
                  <a:solidFill>
                    <a:srgbClr val="BADFE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de-DE">
                <a:latin typeface="+mn-lt"/>
                <a:ea typeface="+mn-ea"/>
                <a:cs typeface="Arial" charset="0"/>
              </a:endParaRPr>
            </a:p>
          </p:txBody>
        </p:sp>
        <p:sp>
          <p:nvSpPr>
            <p:cNvPr id="476171" name="AutoShape 11"/>
            <p:cNvSpPr>
              <a:spLocks/>
            </p:cNvSpPr>
            <p:nvPr/>
          </p:nvSpPr>
          <p:spPr bwMode="auto">
            <a:xfrm>
              <a:off x="338" y="1597"/>
              <a:ext cx="1459" cy="620"/>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Sensor</a:t>
              </a:r>
              <a:endParaRPr lang="de-DE" sz="2400">
                <a:solidFill>
                  <a:srgbClr val="000000"/>
                </a:solidFill>
                <a:latin typeface="Arial Narrow" charset="0"/>
                <a:ea typeface="+mn-ea"/>
                <a:cs typeface="Arial" charset="0"/>
              </a:endParaRPr>
            </a:p>
          </p:txBody>
        </p:sp>
        <p:sp>
          <p:nvSpPr>
            <p:cNvPr id="476172" name="AutoShape 12"/>
            <p:cNvSpPr>
              <a:spLocks/>
            </p:cNvSpPr>
            <p:nvPr/>
          </p:nvSpPr>
          <p:spPr bwMode="auto">
            <a:xfrm>
              <a:off x="2150" y="1597"/>
              <a:ext cx="1458" cy="620"/>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Informations-</a:t>
              </a:r>
            </a:p>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verarbeitung</a:t>
              </a:r>
              <a:endParaRPr lang="de-DE" sz="2400">
                <a:solidFill>
                  <a:srgbClr val="000000"/>
                </a:solidFill>
                <a:latin typeface="Arial Narrow" charset="0"/>
                <a:ea typeface="+mn-ea"/>
                <a:cs typeface="Arial" charset="0"/>
              </a:endParaRPr>
            </a:p>
          </p:txBody>
        </p:sp>
        <p:sp>
          <p:nvSpPr>
            <p:cNvPr id="476173" name="AutoShape 13"/>
            <p:cNvSpPr>
              <a:spLocks/>
            </p:cNvSpPr>
            <p:nvPr/>
          </p:nvSpPr>
          <p:spPr bwMode="auto">
            <a:xfrm>
              <a:off x="3962" y="1597"/>
              <a:ext cx="1459" cy="620"/>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Aktor</a:t>
              </a:r>
              <a:endParaRPr lang="de-DE" sz="2400">
                <a:solidFill>
                  <a:srgbClr val="000000"/>
                </a:solidFill>
                <a:latin typeface="Arial Narrow" charset="0"/>
                <a:ea typeface="+mn-ea"/>
                <a:cs typeface="Arial" charset="0"/>
              </a:endParaRPr>
            </a:p>
          </p:txBody>
        </p:sp>
        <p:sp>
          <p:nvSpPr>
            <p:cNvPr id="476174" name="Line 14"/>
            <p:cNvSpPr>
              <a:spLocks noChangeShapeType="1"/>
            </p:cNvSpPr>
            <p:nvPr/>
          </p:nvSpPr>
          <p:spPr bwMode="auto">
            <a:xfrm>
              <a:off x="1796" y="1779"/>
              <a:ext cx="354"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6175" name="Line 15"/>
            <p:cNvSpPr>
              <a:spLocks noChangeShapeType="1"/>
            </p:cNvSpPr>
            <p:nvPr/>
          </p:nvSpPr>
          <p:spPr bwMode="auto">
            <a:xfrm rot="-10800000">
              <a:off x="1796" y="2071"/>
              <a:ext cx="354"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6176" name="Line 16"/>
            <p:cNvSpPr>
              <a:spLocks noChangeShapeType="1"/>
            </p:cNvSpPr>
            <p:nvPr/>
          </p:nvSpPr>
          <p:spPr bwMode="auto">
            <a:xfrm>
              <a:off x="3608" y="1779"/>
              <a:ext cx="354"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6177" name="Line 17"/>
            <p:cNvSpPr>
              <a:spLocks noChangeShapeType="1"/>
            </p:cNvSpPr>
            <p:nvPr/>
          </p:nvSpPr>
          <p:spPr bwMode="auto">
            <a:xfrm rot="-10800000">
              <a:off x="3608" y="2071"/>
              <a:ext cx="354"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6178" name="Text Box 18"/>
            <p:cNvSpPr txBox="1">
              <a:spLocks/>
            </p:cNvSpPr>
            <p:nvPr/>
          </p:nvSpPr>
          <p:spPr bwMode="auto">
            <a:xfrm>
              <a:off x="293" y="2160"/>
              <a:ext cx="4986" cy="288"/>
            </a:xfrm>
            <a:prstGeom prst="rect">
              <a:avLst/>
            </a:prstGeom>
            <a:noFill/>
            <a:ln>
              <a:noFill/>
            </a:ln>
            <a:effectLst/>
            <a:extLst>
              <a:ext uri="{909E8E84-426E-40dd-AFC4-6F175D3DCCD1}">
                <a14:hiddenFill xmlns:a14="http://schemas.microsoft.com/office/drawing/2010/main">
                  <a:solidFill>
                    <a:srgbClr val="BA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ＭＳ Ｐゴシック" charset="0"/>
                  <a:cs typeface="Arial" charset="0"/>
                </a:defRPr>
              </a:lvl1pPr>
              <a:lvl2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2pPr>
              <a:lvl3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3pPr>
              <a:lvl4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4pPr>
              <a:lvl5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9pPr>
            </a:lstStyle>
            <a:p>
              <a:pPr fontAlgn="auto">
                <a:spcBef>
                  <a:spcPct val="50000"/>
                </a:spcBef>
                <a:spcAft>
                  <a:spcPts val="0"/>
                </a:spcAft>
                <a:defRPr/>
              </a:pPr>
              <a:r>
                <a:rPr lang="en-GB" sz="2400" b="1" smtClean="0">
                  <a:solidFill>
                    <a:srgbClr val="000000"/>
                  </a:solidFill>
                  <a:latin typeface="Arial Narrow" charset="0"/>
                </a:rPr>
                <a:t>Informationsverarbeitende Maschinerie</a:t>
              </a:r>
              <a:endParaRPr lang="de-DE" sz="2400" b="1" smtClean="0">
                <a:solidFill>
                  <a:srgbClr val="000000"/>
                </a:solidFill>
                <a:latin typeface="Arial Narrow" charset="0"/>
              </a:endParaRPr>
            </a:p>
          </p:txBody>
        </p:sp>
      </p:grpSp>
      <p:grpSp>
        <p:nvGrpSpPr>
          <p:cNvPr id="476179" name="Group 19"/>
          <p:cNvGrpSpPr>
            <a:grpSpLocks/>
          </p:cNvGrpSpPr>
          <p:nvPr/>
        </p:nvGrpSpPr>
        <p:grpSpPr bwMode="auto">
          <a:xfrm>
            <a:off x="395288" y="4051300"/>
            <a:ext cx="8351837" cy="1746250"/>
            <a:chOff x="249" y="2659"/>
            <a:chExt cx="5261" cy="1100"/>
          </a:xfrm>
        </p:grpSpPr>
        <p:grpSp>
          <p:nvGrpSpPr>
            <p:cNvPr id="31750" name="Group 20"/>
            <p:cNvGrpSpPr>
              <a:grpSpLocks/>
            </p:cNvGrpSpPr>
            <p:nvPr/>
          </p:nvGrpSpPr>
          <p:grpSpPr bwMode="auto">
            <a:xfrm>
              <a:off x="338" y="2746"/>
              <a:ext cx="5083" cy="742"/>
              <a:chOff x="295" y="2341"/>
              <a:chExt cx="5216" cy="772"/>
            </a:xfrm>
          </p:grpSpPr>
          <p:sp>
            <p:nvSpPr>
              <p:cNvPr id="476181" name="AutoShape 21"/>
              <p:cNvSpPr>
                <a:spLocks/>
              </p:cNvSpPr>
              <p:nvPr/>
            </p:nvSpPr>
            <p:spPr bwMode="auto">
              <a:xfrm>
                <a:off x="295" y="2341"/>
                <a:ext cx="1497" cy="772"/>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Antriebsmaschine</a:t>
                </a:r>
                <a:endParaRPr lang="de-DE" sz="2400">
                  <a:solidFill>
                    <a:srgbClr val="000000"/>
                  </a:solidFill>
                  <a:latin typeface="Arial Narrow" charset="0"/>
                  <a:ea typeface="+mn-ea"/>
                  <a:cs typeface="Arial" charset="0"/>
                </a:endParaRPr>
              </a:p>
            </p:txBody>
          </p:sp>
          <p:sp>
            <p:nvSpPr>
              <p:cNvPr id="476182" name="AutoShape 22"/>
              <p:cNvSpPr>
                <a:spLocks/>
              </p:cNvSpPr>
              <p:nvPr/>
            </p:nvSpPr>
            <p:spPr bwMode="auto">
              <a:xfrm>
                <a:off x="2154" y="2341"/>
                <a:ext cx="1494" cy="772"/>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Transmissions-</a:t>
                </a:r>
              </a:p>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mechanismus</a:t>
                </a:r>
                <a:endParaRPr lang="de-DE" sz="2400">
                  <a:solidFill>
                    <a:srgbClr val="000000"/>
                  </a:solidFill>
                  <a:latin typeface="Arial Narrow" charset="0"/>
                  <a:ea typeface="+mn-ea"/>
                  <a:cs typeface="Arial" charset="0"/>
                </a:endParaRPr>
              </a:p>
            </p:txBody>
          </p:sp>
          <p:sp>
            <p:nvSpPr>
              <p:cNvPr id="476183" name="AutoShape 23"/>
              <p:cNvSpPr>
                <a:spLocks/>
              </p:cNvSpPr>
              <p:nvPr/>
            </p:nvSpPr>
            <p:spPr bwMode="auto">
              <a:xfrm>
                <a:off x="4014" y="2341"/>
                <a:ext cx="1497" cy="772"/>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Werkzeug</a:t>
                </a:r>
                <a:endParaRPr lang="de-DE" sz="2400">
                  <a:solidFill>
                    <a:srgbClr val="000000"/>
                  </a:solidFill>
                  <a:latin typeface="Arial Narrow" charset="0"/>
                  <a:ea typeface="+mn-ea"/>
                  <a:cs typeface="Arial" charset="0"/>
                </a:endParaRPr>
              </a:p>
            </p:txBody>
          </p:sp>
          <p:sp>
            <p:nvSpPr>
              <p:cNvPr id="476184" name="Line 24"/>
              <p:cNvSpPr>
                <a:spLocks noChangeShapeType="1"/>
              </p:cNvSpPr>
              <p:nvPr/>
            </p:nvSpPr>
            <p:spPr bwMode="auto">
              <a:xfrm>
                <a:off x="1791" y="2568"/>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6185" name="Line 25"/>
              <p:cNvSpPr>
                <a:spLocks noChangeShapeType="1"/>
              </p:cNvSpPr>
              <p:nvPr/>
            </p:nvSpPr>
            <p:spPr bwMode="auto">
              <a:xfrm rot="-10800000">
                <a:off x="1791" y="2931"/>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6186" name="Line 26"/>
              <p:cNvSpPr>
                <a:spLocks noChangeShapeType="1"/>
              </p:cNvSpPr>
              <p:nvPr/>
            </p:nvSpPr>
            <p:spPr bwMode="auto">
              <a:xfrm>
                <a:off x="3651" y="2568"/>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6187" name="Line 27"/>
              <p:cNvSpPr>
                <a:spLocks noChangeShapeType="1"/>
              </p:cNvSpPr>
              <p:nvPr/>
            </p:nvSpPr>
            <p:spPr bwMode="auto">
              <a:xfrm rot="-10800000">
                <a:off x="3651" y="2931"/>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grpSp>
        <p:sp>
          <p:nvSpPr>
            <p:cNvPr id="476188" name="AutoShape 28"/>
            <p:cNvSpPr>
              <a:spLocks/>
            </p:cNvSpPr>
            <p:nvPr/>
          </p:nvSpPr>
          <p:spPr bwMode="auto">
            <a:xfrm>
              <a:off x="249" y="2659"/>
              <a:ext cx="5261" cy="1089"/>
            </a:xfrm>
            <a:prstGeom prst="roundRect">
              <a:avLst>
                <a:gd name="adj" fmla="val 16667"/>
              </a:avLst>
            </a:prstGeom>
            <a:noFill/>
            <a:ln w="12700">
              <a:solidFill>
                <a:srgbClr val="000000"/>
              </a:solidFill>
              <a:round/>
              <a:headEnd/>
              <a:tailEnd/>
            </a:ln>
            <a:effectLst/>
            <a:extLst>
              <a:ext uri="{909E8E84-426E-40dd-AFC4-6F175D3DCCD1}">
                <a14:hiddenFill xmlns:a14="http://schemas.microsoft.com/office/drawing/2010/main">
                  <a:solidFill>
                    <a:srgbClr val="BADFE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de-DE">
                <a:latin typeface="+mn-lt"/>
                <a:ea typeface="+mn-ea"/>
                <a:cs typeface="Arial" charset="0"/>
              </a:endParaRPr>
            </a:p>
          </p:txBody>
        </p:sp>
        <p:sp>
          <p:nvSpPr>
            <p:cNvPr id="476189" name="Text Box 29"/>
            <p:cNvSpPr txBox="1">
              <a:spLocks/>
            </p:cNvSpPr>
            <p:nvPr/>
          </p:nvSpPr>
          <p:spPr bwMode="auto">
            <a:xfrm>
              <a:off x="293" y="3472"/>
              <a:ext cx="4986" cy="287"/>
            </a:xfrm>
            <a:prstGeom prst="rect">
              <a:avLst/>
            </a:prstGeom>
            <a:noFill/>
            <a:ln>
              <a:noFill/>
            </a:ln>
            <a:effectLst/>
            <a:extLst>
              <a:ext uri="{909E8E84-426E-40dd-AFC4-6F175D3DCCD1}">
                <a14:hiddenFill xmlns:a14="http://schemas.microsoft.com/office/drawing/2010/main">
                  <a:solidFill>
                    <a:srgbClr val="BA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ＭＳ Ｐゴシック" charset="0"/>
                  <a:cs typeface="Arial" charset="0"/>
                </a:defRPr>
              </a:lvl1pPr>
              <a:lvl2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2pPr>
              <a:lvl3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3pPr>
              <a:lvl4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4pPr>
              <a:lvl5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9pPr>
            </a:lstStyle>
            <a:p>
              <a:pPr fontAlgn="auto">
                <a:spcBef>
                  <a:spcPct val="50000"/>
                </a:spcBef>
                <a:spcAft>
                  <a:spcPts val="0"/>
                </a:spcAft>
                <a:defRPr/>
              </a:pPr>
              <a:r>
                <a:rPr lang="en-GB" sz="2400" b="1" smtClean="0">
                  <a:solidFill>
                    <a:srgbClr val="000000"/>
                  </a:solidFill>
                  <a:latin typeface="Arial Narrow" charset="0"/>
                </a:rPr>
                <a:t>Werkzeugmaschine</a:t>
              </a:r>
              <a:endParaRPr lang="de-DE" sz="2400" b="1" smtClean="0">
                <a:solidFill>
                  <a:srgbClr val="000000"/>
                </a:solidFill>
                <a:latin typeface="Arial Narrow"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76179"/>
                                        </p:tgtEl>
                                        <p:attrNameLst>
                                          <p:attrName>style.visibility</p:attrName>
                                        </p:attrNameLst>
                                      </p:cBhvr>
                                      <p:to>
                                        <p:strVal val="visible"/>
                                      </p:to>
                                    </p:set>
                                    <p:anim calcmode="lin" valueType="num">
                                      <p:cBhvr>
                                        <p:cTn id="7" dur="500" fill="hold"/>
                                        <p:tgtEl>
                                          <p:spTgt spid="476179"/>
                                        </p:tgtEl>
                                        <p:attrNameLst>
                                          <p:attrName>ppt_w</p:attrName>
                                        </p:attrNameLst>
                                      </p:cBhvr>
                                      <p:tavLst>
                                        <p:tav tm="0">
                                          <p:val>
                                            <p:strVal val="#ppt_w*0.70"/>
                                          </p:val>
                                        </p:tav>
                                        <p:tav tm="100000">
                                          <p:val>
                                            <p:strVal val="#ppt_w"/>
                                          </p:val>
                                        </p:tav>
                                      </p:tavLst>
                                    </p:anim>
                                    <p:anim calcmode="lin" valueType="num">
                                      <p:cBhvr>
                                        <p:cTn id="8" dur="500" fill="hold"/>
                                        <p:tgtEl>
                                          <p:spTgt spid="476179"/>
                                        </p:tgtEl>
                                        <p:attrNameLst>
                                          <p:attrName>ppt_h</p:attrName>
                                        </p:attrNameLst>
                                      </p:cBhvr>
                                      <p:tavLst>
                                        <p:tav tm="0">
                                          <p:val>
                                            <p:strVal val="#ppt_h"/>
                                          </p:val>
                                        </p:tav>
                                        <p:tav tm="100000">
                                          <p:val>
                                            <p:strVal val="#ppt_h"/>
                                          </p:val>
                                        </p:tav>
                                      </p:tavLst>
                                    </p:anim>
                                    <p:animEffect transition="in" filter="fade">
                                      <p:cBhvr>
                                        <p:cTn id="9" dur="500"/>
                                        <p:tgtEl>
                                          <p:spTgt spid="4761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76169"/>
                                        </p:tgtEl>
                                        <p:attrNameLst>
                                          <p:attrName>style.visibility</p:attrName>
                                        </p:attrNameLst>
                                      </p:cBhvr>
                                      <p:to>
                                        <p:strVal val="visible"/>
                                      </p:to>
                                    </p:set>
                                    <p:anim calcmode="lin" valueType="num">
                                      <p:cBhvr>
                                        <p:cTn id="14" dur="500" fill="hold"/>
                                        <p:tgtEl>
                                          <p:spTgt spid="476169"/>
                                        </p:tgtEl>
                                        <p:attrNameLst>
                                          <p:attrName>ppt_w</p:attrName>
                                        </p:attrNameLst>
                                      </p:cBhvr>
                                      <p:tavLst>
                                        <p:tav tm="0">
                                          <p:val>
                                            <p:strVal val="#ppt_w*0.70"/>
                                          </p:val>
                                        </p:tav>
                                        <p:tav tm="100000">
                                          <p:val>
                                            <p:strVal val="#ppt_w"/>
                                          </p:val>
                                        </p:tav>
                                      </p:tavLst>
                                    </p:anim>
                                    <p:anim calcmode="lin" valueType="num">
                                      <p:cBhvr>
                                        <p:cTn id="15" dur="500" fill="hold"/>
                                        <p:tgtEl>
                                          <p:spTgt spid="476169"/>
                                        </p:tgtEl>
                                        <p:attrNameLst>
                                          <p:attrName>ppt_h</p:attrName>
                                        </p:attrNameLst>
                                      </p:cBhvr>
                                      <p:tavLst>
                                        <p:tav tm="0">
                                          <p:val>
                                            <p:strVal val="#ppt_h"/>
                                          </p:val>
                                        </p:tav>
                                        <p:tav tm="100000">
                                          <p:val>
                                            <p:strVal val="#ppt_h"/>
                                          </p:val>
                                        </p:tav>
                                      </p:tavLst>
                                    </p:anim>
                                    <p:animEffect transition="in" filter="fade">
                                      <p:cBhvr>
                                        <p:cTn id="16" dur="500"/>
                                        <p:tgtEl>
                                          <p:spTgt spid="4761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76162"/>
                                        </p:tgtEl>
                                        <p:attrNameLst>
                                          <p:attrName>style.visibility</p:attrName>
                                        </p:attrNameLst>
                                      </p:cBhvr>
                                      <p:to>
                                        <p:strVal val="visible"/>
                                      </p:to>
                                    </p:set>
                                    <p:anim calcmode="lin" valueType="num">
                                      <p:cBhvr>
                                        <p:cTn id="21" dur="500" fill="hold"/>
                                        <p:tgtEl>
                                          <p:spTgt spid="476162"/>
                                        </p:tgtEl>
                                        <p:attrNameLst>
                                          <p:attrName>ppt_w</p:attrName>
                                        </p:attrNameLst>
                                      </p:cBhvr>
                                      <p:tavLst>
                                        <p:tav tm="0">
                                          <p:val>
                                            <p:strVal val="#ppt_w*0.70"/>
                                          </p:val>
                                        </p:tav>
                                        <p:tav tm="100000">
                                          <p:val>
                                            <p:strVal val="#ppt_w"/>
                                          </p:val>
                                        </p:tav>
                                      </p:tavLst>
                                    </p:anim>
                                    <p:anim calcmode="lin" valueType="num">
                                      <p:cBhvr>
                                        <p:cTn id="22" dur="500" fill="hold"/>
                                        <p:tgtEl>
                                          <p:spTgt spid="476162"/>
                                        </p:tgtEl>
                                        <p:attrNameLst>
                                          <p:attrName>ppt_h</p:attrName>
                                        </p:attrNameLst>
                                      </p:cBhvr>
                                      <p:tavLst>
                                        <p:tav tm="0">
                                          <p:val>
                                            <p:strVal val="#ppt_h"/>
                                          </p:val>
                                        </p:tav>
                                        <p:tav tm="100000">
                                          <p:val>
                                            <p:strVal val="#ppt_h"/>
                                          </p:val>
                                        </p:tav>
                                      </p:tavLst>
                                    </p:anim>
                                    <p:animEffect transition="in" filter="fade">
                                      <p:cBhvr>
                                        <p:cTn id="23" dur="500"/>
                                        <p:tgtEl>
                                          <p:spTgt spid="4761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76168">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76168">
                                            <p:txEl>
                                              <p:pRg st="1" end="1"/>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761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169863" y="58738"/>
            <a:ext cx="8601075" cy="490537"/>
          </a:xfrm>
        </p:spPr>
        <p:txBody>
          <a:bodyPr rtlCol="0">
            <a:normAutofit fontScale="90000"/>
          </a:bodyPr>
          <a:lstStyle/>
          <a:p>
            <a:pPr algn="l" eaLnBrk="1" fontAlgn="auto" hangingPunct="1">
              <a:spcAft>
                <a:spcPts val="0"/>
              </a:spcAft>
              <a:defRPr/>
            </a:pPr>
            <a:r>
              <a:rPr lang="en-GB" b="1" dirty="0" err="1" smtClean="0">
                <a:ea typeface="+mj-ea"/>
                <a:cs typeface="+mj-cs"/>
              </a:rPr>
              <a:t>Automatisierung</a:t>
            </a:r>
            <a:r>
              <a:rPr lang="en-GB" b="1" dirty="0" smtClean="0">
                <a:ea typeface="+mj-ea"/>
                <a:cs typeface="+mj-cs"/>
              </a:rPr>
              <a:t> </a:t>
            </a:r>
            <a:endParaRPr lang="de-DE" b="1" dirty="0" smtClean="0">
              <a:ea typeface="+mj-ea"/>
              <a:cs typeface="+mj-cs"/>
            </a:endParaRPr>
          </a:p>
        </p:txBody>
      </p:sp>
      <p:sp>
        <p:nvSpPr>
          <p:cNvPr id="478243" name="Rectangle 35"/>
          <p:cNvSpPr>
            <a:spLocks noGrp="1" noChangeArrowheads="1"/>
          </p:cNvSpPr>
          <p:nvPr>
            <p:ph idx="1"/>
          </p:nvPr>
        </p:nvSpPr>
        <p:spPr>
          <a:xfrm>
            <a:off x="0" y="549275"/>
            <a:ext cx="9144000" cy="1368425"/>
          </a:xfrm>
        </p:spPr>
        <p:txBody>
          <a:bodyPr rtlCol="0">
            <a:normAutofit fontScale="92500"/>
          </a:bodyPr>
          <a:lstStyle/>
          <a:p>
            <a:pPr marL="95250" indent="0" eaLnBrk="1" fontAlgn="auto" hangingPunct="1">
              <a:lnSpc>
                <a:spcPct val="80000"/>
              </a:lnSpc>
              <a:spcAft>
                <a:spcPts val="0"/>
              </a:spcAft>
              <a:buFont typeface="Arial"/>
              <a:buNone/>
              <a:defRPr/>
            </a:pPr>
            <a:r>
              <a:rPr lang="en-GB" sz="2800" dirty="0" smtClean="0">
                <a:latin typeface="+mj-lt"/>
                <a:ea typeface="+mn-ea"/>
                <a:cs typeface="+mn-cs"/>
              </a:rPr>
              <a:t>Menschen </a:t>
            </a:r>
            <a:r>
              <a:rPr lang="en-GB" sz="2800" dirty="0" err="1">
                <a:ea typeface="+mn-ea"/>
                <a:cs typeface="+mn-cs"/>
              </a:rPr>
              <a:t>treten</a:t>
            </a:r>
            <a:r>
              <a:rPr lang="en-GB" sz="2800" dirty="0">
                <a:ea typeface="+mn-ea"/>
                <a:cs typeface="+mn-cs"/>
              </a:rPr>
              <a:t> </a:t>
            </a:r>
            <a:r>
              <a:rPr lang="en-GB" sz="2800" dirty="0" err="1">
                <a:ea typeface="+mn-ea"/>
                <a:cs typeface="+mn-cs"/>
              </a:rPr>
              <a:t>aus</a:t>
            </a:r>
            <a:r>
              <a:rPr lang="en-GB" sz="2800" dirty="0">
                <a:ea typeface="+mn-ea"/>
                <a:cs typeface="+mn-cs"/>
              </a:rPr>
              <a:t> </a:t>
            </a:r>
            <a:r>
              <a:rPr lang="en-GB" sz="2800" dirty="0" err="1">
                <a:ea typeface="+mn-ea"/>
                <a:cs typeface="+mn-cs"/>
              </a:rPr>
              <a:t>dem</a:t>
            </a:r>
            <a:r>
              <a:rPr lang="en-GB" sz="2800" dirty="0">
                <a:ea typeface="+mn-ea"/>
                <a:cs typeface="+mn-cs"/>
              </a:rPr>
              <a:t> </a:t>
            </a:r>
            <a:r>
              <a:rPr lang="en-GB" sz="2800" dirty="0" err="1">
                <a:ea typeface="+mn-ea"/>
                <a:cs typeface="+mn-cs"/>
              </a:rPr>
              <a:t>unmittelbaren</a:t>
            </a:r>
            <a:r>
              <a:rPr lang="en-GB" sz="2800" dirty="0">
                <a:ea typeface="+mn-ea"/>
                <a:cs typeface="+mn-cs"/>
              </a:rPr>
              <a:t> </a:t>
            </a:r>
            <a:r>
              <a:rPr lang="en-GB" sz="2800" dirty="0" err="1">
                <a:ea typeface="+mn-ea"/>
                <a:cs typeface="+mn-cs"/>
              </a:rPr>
              <a:t>Arbeitsprozess</a:t>
            </a:r>
            <a:r>
              <a:rPr lang="en-GB" sz="2800" dirty="0">
                <a:ea typeface="+mn-ea"/>
                <a:cs typeface="+mn-cs"/>
              </a:rPr>
              <a:t> </a:t>
            </a:r>
            <a:r>
              <a:rPr lang="en-GB" sz="2800" dirty="0" err="1">
                <a:ea typeface="+mn-ea"/>
                <a:cs typeface="+mn-cs"/>
              </a:rPr>
              <a:t>heraus</a:t>
            </a:r>
            <a:endParaRPr lang="en-GB" sz="2800" dirty="0">
              <a:ea typeface="+mn-ea"/>
              <a:cs typeface="+mn-cs"/>
            </a:endParaRPr>
          </a:p>
          <a:p>
            <a:pPr marL="95250" indent="0" eaLnBrk="1" fontAlgn="auto" hangingPunct="1">
              <a:lnSpc>
                <a:spcPct val="80000"/>
              </a:lnSpc>
              <a:spcAft>
                <a:spcPts val="0"/>
              </a:spcAft>
              <a:buFont typeface="Arial"/>
              <a:buNone/>
              <a:defRPr/>
            </a:pPr>
            <a:r>
              <a:rPr lang="en-GB" sz="2800" dirty="0">
                <a:latin typeface="+mj-lt"/>
                <a:ea typeface="+mn-ea"/>
                <a:cs typeface="+mn-cs"/>
              </a:rPr>
              <a:t>u</a:t>
            </a:r>
            <a:r>
              <a:rPr lang="en-GB" sz="2800" dirty="0" smtClean="0">
                <a:latin typeface="+mj-lt"/>
                <a:ea typeface="+mn-ea"/>
                <a:cs typeface="+mn-cs"/>
              </a:rPr>
              <a:t>nd </a:t>
            </a:r>
            <a:r>
              <a:rPr lang="en-GB" sz="2800" dirty="0" err="1" smtClean="0">
                <a:latin typeface="+mj-lt"/>
                <a:ea typeface="+mn-ea"/>
                <a:cs typeface="+mn-cs"/>
              </a:rPr>
              <a:t>werden</a:t>
            </a:r>
            <a:r>
              <a:rPr lang="en-GB" sz="2800" dirty="0" smtClean="0">
                <a:latin typeface="+mj-lt"/>
                <a:ea typeface="+mn-ea"/>
                <a:cs typeface="+mn-cs"/>
              </a:rPr>
              <a:t> </a:t>
            </a:r>
            <a:r>
              <a:rPr lang="en-GB" sz="2800" dirty="0" err="1" smtClean="0">
                <a:latin typeface="+mj-lt"/>
                <a:ea typeface="+mn-ea"/>
                <a:cs typeface="+mn-cs"/>
              </a:rPr>
              <a:t>zu</a:t>
            </a:r>
            <a:r>
              <a:rPr lang="en-GB" sz="2800" dirty="0" smtClean="0">
                <a:latin typeface="+mj-lt"/>
                <a:ea typeface="+mn-ea"/>
                <a:cs typeface="+mn-cs"/>
              </a:rPr>
              <a:t> </a:t>
            </a:r>
            <a:r>
              <a:rPr lang="en-GB" sz="2800" dirty="0" err="1" smtClean="0">
                <a:latin typeface="+mj-lt"/>
                <a:ea typeface="+mn-ea"/>
                <a:cs typeface="+mn-cs"/>
              </a:rPr>
              <a:t>PlanerInnen</a:t>
            </a:r>
            <a:r>
              <a:rPr lang="en-GB" sz="2800" dirty="0">
                <a:latin typeface="+mj-lt"/>
                <a:ea typeface="+mn-ea"/>
                <a:cs typeface="+mn-cs"/>
              </a:rPr>
              <a:t> </a:t>
            </a:r>
            <a:r>
              <a:rPr lang="en-GB" sz="2800" dirty="0" smtClean="0">
                <a:latin typeface="+mj-lt"/>
                <a:ea typeface="+mn-ea"/>
                <a:cs typeface="+mn-cs"/>
              </a:rPr>
              <a:t>und </a:t>
            </a:r>
            <a:r>
              <a:rPr lang="en-GB" sz="2800" dirty="0" err="1" smtClean="0">
                <a:latin typeface="+mj-lt"/>
                <a:ea typeface="+mn-ea"/>
                <a:cs typeface="+mn-cs"/>
              </a:rPr>
              <a:t>ProgrammiererInnen</a:t>
            </a:r>
            <a:r>
              <a:rPr lang="en-GB" sz="2800" dirty="0">
                <a:latin typeface="+mj-lt"/>
                <a:ea typeface="+mn-ea"/>
                <a:cs typeface="+mn-cs"/>
              </a:rPr>
              <a:t>.</a:t>
            </a:r>
            <a:r>
              <a:rPr lang="en-GB" sz="2800" dirty="0" smtClean="0">
                <a:latin typeface="+mj-lt"/>
                <a:ea typeface="+mn-ea"/>
                <a:cs typeface="+mn-cs"/>
              </a:rPr>
              <a:t> </a:t>
            </a:r>
          </a:p>
          <a:p>
            <a:pPr marL="95250" indent="0" eaLnBrk="1" fontAlgn="auto" hangingPunct="1">
              <a:lnSpc>
                <a:spcPct val="80000"/>
              </a:lnSpc>
              <a:spcAft>
                <a:spcPts val="0"/>
              </a:spcAft>
              <a:buFont typeface="Arial"/>
              <a:buNone/>
              <a:defRPr/>
            </a:pPr>
            <a:r>
              <a:rPr lang="en-GB" sz="2800" dirty="0" err="1" smtClean="0">
                <a:latin typeface="+mj-lt"/>
                <a:ea typeface="+mn-ea"/>
                <a:cs typeface="+mn-cs"/>
              </a:rPr>
              <a:t>Erhöhung</a:t>
            </a:r>
            <a:r>
              <a:rPr lang="en-GB" sz="2800" dirty="0" smtClean="0">
                <a:latin typeface="+mj-lt"/>
                <a:ea typeface="+mn-ea"/>
                <a:cs typeface="+mn-cs"/>
              </a:rPr>
              <a:t> der </a:t>
            </a:r>
            <a:r>
              <a:rPr lang="en-GB" sz="2800" dirty="0" err="1" smtClean="0">
                <a:latin typeface="+mj-lt"/>
                <a:ea typeface="+mn-ea"/>
                <a:cs typeface="+mn-cs"/>
              </a:rPr>
              <a:t>Arbeitsproduktivität</a:t>
            </a:r>
            <a:endParaRPr lang="en-GB" sz="2800" dirty="0" smtClean="0">
              <a:latin typeface="+mj-lt"/>
              <a:ea typeface="+mn-ea"/>
              <a:cs typeface="+mn-cs"/>
            </a:endParaRPr>
          </a:p>
        </p:txBody>
      </p:sp>
      <p:grpSp>
        <p:nvGrpSpPr>
          <p:cNvPr id="34819" name="Group 3"/>
          <p:cNvGrpSpPr>
            <a:grpSpLocks/>
          </p:cNvGrpSpPr>
          <p:nvPr/>
        </p:nvGrpSpPr>
        <p:grpSpPr bwMode="auto">
          <a:xfrm>
            <a:off x="1116013" y="1831975"/>
            <a:ext cx="6913562" cy="4419600"/>
            <a:chOff x="748" y="1326"/>
            <a:chExt cx="4355" cy="2784"/>
          </a:xfrm>
        </p:grpSpPr>
        <p:sp>
          <p:nvSpPr>
            <p:cNvPr id="478212" name="AutoShape 4"/>
            <p:cNvSpPr>
              <a:spLocks/>
            </p:cNvSpPr>
            <p:nvPr/>
          </p:nvSpPr>
          <p:spPr bwMode="auto">
            <a:xfrm>
              <a:off x="749" y="1326"/>
              <a:ext cx="1270" cy="544"/>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Mensch</a:t>
              </a:r>
              <a:endParaRPr lang="de-DE" sz="2400">
                <a:solidFill>
                  <a:srgbClr val="000000"/>
                </a:solidFill>
                <a:latin typeface="Arial Narrow" charset="0"/>
                <a:ea typeface="+mn-ea"/>
                <a:cs typeface="Arial" charset="0"/>
              </a:endParaRPr>
            </a:p>
          </p:txBody>
        </p:sp>
        <p:sp>
          <p:nvSpPr>
            <p:cNvPr id="478213" name="AutoShape 5"/>
            <p:cNvSpPr>
              <a:spLocks/>
            </p:cNvSpPr>
            <p:nvPr/>
          </p:nvSpPr>
          <p:spPr bwMode="auto">
            <a:xfrm>
              <a:off x="3833" y="1327"/>
              <a:ext cx="1270" cy="544"/>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Arbeits-</a:t>
              </a:r>
            </a:p>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gegenstand</a:t>
              </a:r>
              <a:endParaRPr lang="de-DE" sz="2400">
                <a:solidFill>
                  <a:srgbClr val="000000"/>
                </a:solidFill>
                <a:latin typeface="Arial Narrow" charset="0"/>
                <a:ea typeface="+mn-ea"/>
                <a:cs typeface="Arial" charset="0"/>
              </a:endParaRPr>
            </a:p>
          </p:txBody>
        </p:sp>
        <p:sp>
          <p:nvSpPr>
            <p:cNvPr id="478214" name="Line 6"/>
            <p:cNvSpPr>
              <a:spLocks noChangeShapeType="1"/>
            </p:cNvSpPr>
            <p:nvPr/>
          </p:nvSpPr>
          <p:spPr bwMode="auto">
            <a:xfrm flipV="1">
              <a:off x="1338" y="1871"/>
              <a:ext cx="0" cy="18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8215" name="Line 7"/>
            <p:cNvSpPr>
              <a:spLocks noChangeShapeType="1"/>
            </p:cNvSpPr>
            <p:nvPr/>
          </p:nvSpPr>
          <p:spPr bwMode="auto">
            <a:xfrm flipV="1">
              <a:off x="4513" y="1871"/>
              <a:ext cx="0" cy="18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grpSp>
          <p:nvGrpSpPr>
            <p:cNvPr id="34824" name="Group 8"/>
            <p:cNvGrpSpPr>
              <a:grpSpLocks/>
            </p:cNvGrpSpPr>
            <p:nvPr/>
          </p:nvGrpSpPr>
          <p:grpSpPr bwMode="auto">
            <a:xfrm>
              <a:off x="748" y="2025"/>
              <a:ext cx="4355" cy="2085"/>
              <a:chOff x="158" y="1162"/>
              <a:chExt cx="5444" cy="2767"/>
            </a:xfrm>
          </p:grpSpPr>
          <p:grpSp>
            <p:nvGrpSpPr>
              <p:cNvPr id="34825" name="Group 9"/>
              <p:cNvGrpSpPr>
                <a:grpSpLocks/>
              </p:cNvGrpSpPr>
              <p:nvPr/>
            </p:nvGrpSpPr>
            <p:grpSpPr bwMode="auto">
              <a:xfrm>
                <a:off x="158" y="1162"/>
                <a:ext cx="5444" cy="2767"/>
                <a:chOff x="158" y="1162"/>
                <a:chExt cx="5444" cy="2767"/>
              </a:xfrm>
            </p:grpSpPr>
            <p:sp>
              <p:nvSpPr>
                <p:cNvPr id="478218" name="AutoShape 10"/>
                <p:cNvSpPr>
                  <a:spLocks/>
                </p:cNvSpPr>
                <p:nvPr/>
              </p:nvSpPr>
              <p:spPr bwMode="auto">
                <a:xfrm>
                  <a:off x="158" y="1162"/>
                  <a:ext cx="5444" cy="2767"/>
                </a:xfrm>
                <a:prstGeom prst="roundRect">
                  <a:avLst>
                    <a:gd name="adj" fmla="val 16667"/>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de-DE" sz="1200">
                    <a:solidFill>
                      <a:srgbClr val="000000"/>
                    </a:solidFill>
                    <a:latin typeface="+mn-lt"/>
                    <a:ea typeface="+mn-ea"/>
                    <a:cs typeface="Arial" charset="0"/>
                  </a:endParaRPr>
                </a:p>
              </p:txBody>
            </p:sp>
            <p:sp>
              <p:nvSpPr>
                <p:cNvPr id="478219" name="Text Box 11"/>
                <p:cNvSpPr txBox="1">
                  <a:spLocks/>
                </p:cNvSpPr>
                <p:nvPr/>
              </p:nvSpPr>
              <p:spPr bwMode="auto">
                <a:xfrm>
                  <a:off x="568" y="1206"/>
                  <a:ext cx="1578" cy="382"/>
                </a:xfrm>
                <a:prstGeom prst="rect">
                  <a:avLst/>
                </a:prstGeom>
                <a:noFill/>
                <a:ln>
                  <a:noFill/>
                </a:ln>
                <a:effectLst/>
                <a:extLst>
                  <a:ext uri="{909E8E84-426E-40dd-AFC4-6F175D3DCCD1}">
                    <a14:hiddenFill xmlns:a14="http://schemas.microsoft.com/office/drawing/2010/main">
                      <a:solidFill>
                        <a:srgbClr val="BA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ＭＳ Ｐゴシック" charset="0"/>
                      <a:cs typeface="Arial" charset="0"/>
                    </a:defRPr>
                  </a:lvl1pPr>
                  <a:lvl2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2pPr>
                  <a:lvl3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3pPr>
                  <a:lvl4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4pPr>
                  <a:lvl5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9pPr>
                </a:lstStyle>
                <a:p>
                  <a:pPr fontAlgn="auto">
                    <a:spcBef>
                      <a:spcPct val="50000"/>
                    </a:spcBef>
                    <a:spcAft>
                      <a:spcPts val="0"/>
                    </a:spcAft>
                    <a:defRPr/>
                  </a:pPr>
                  <a:r>
                    <a:rPr lang="de-AT" sz="2400" b="1" smtClean="0">
                      <a:solidFill>
                        <a:srgbClr val="000000"/>
                      </a:solidFill>
                      <a:latin typeface="Arial Narrow" charset="0"/>
                    </a:rPr>
                    <a:t>Automat</a:t>
                  </a:r>
                  <a:endParaRPr lang="de-DE" sz="2400" b="1" smtClean="0">
                    <a:solidFill>
                      <a:srgbClr val="000000"/>
                    </a:solidFill>
                    <a:latin typeface="Arial Narrow" charset="0"/>
                  </a:endParaRPr>
                </a:p>
              </p:txBody>
            </p:sp>
            <p:sp>
              <p:nvSpPr>
                <p:cNvPr id="478220" name="Line 12"/>
                <p:cNvSpPr>
                  <a:spLocks noChangeShapeType="1"/>
                </p:cNvSpPr>
                <p:nvPr/>
              </p:nvSpPr>
              <p:spPr bwMode="auto">
                <a:xfrm flipV="1">
                  <a:off x="1021" y="2432"/>
                  <a:ext cx="0" cy="227"/>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8221" name="Line 13"/>
                <p:cNvSpPr>
                  <a:spLocks noChangeShapeType="1"/>
                </p:cNvSpPr>
                <p:nvPr/>
              </p:nvSpPr>
              <p:spPr bwMode="auto">
                <a:xfrm rot="10800000" flipV="1">
                  <a:off x="4784" y="2432"/>
                  <a:ext cx="0" cy="227"/>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grpSp>
          <p:grpSp>
            <p:nvGrpSpPr>
              <p:cNvPr id="34826" name="Group 14"/>
              <p:cNvGrpSpPr>
                <a:grpSpLocks/>
              </p:cNvGrpSpPr>
              <p:nvPr/>
            </p:nvGrpSpPr>
            <p:grpSpPr bwMode="auto">
              <a:xfrm>
                <a:off x="249" y="1525"/>
                <a:ext cx="5261" cy="968"/>
                <a:chOff x="249" y="1525"/>
                <a:chExt cx="5261" cy="968"/>
              </a:xfrm>
            </p:grpSpPr>
            <p:sp>
              <p:nvSpPr>
                <p:cNvPr id="478223" name="AutoShape 15"/>
                <p:cNvSpPr>
                  <a:spLocks/>
                </p:cNvSpPr>
                <p:nvPr/>
              </p:nvSpPr>
              <p:spPr bwMode="auto">
                <a:xfrm>
                  <a:off x="249" y="1528"/>
                  <a:ext cx="5258" cy="908"/>
                </a:xfrm>
                <a:prstGeom prst="roundRect">
                  <a:avLst>
                    <a:gd name="adj" fmla="val 16667"/>
                  </a:avLst>
                </a:prstGeom>
                <a:noFill/>
                <a:ln w="12700">
                  <a:solidFill>
                    <a:srgbClr val="000000"/>
                  </a:solidFill>
                  <a:round/>
                  <a:headEnd/>
                  <a:tailEnd/>
                </a:ln>
                <a:effectLst/>
                <a:extLst>
                  <a:ext uri="{909E8E84-426E-40dd-AFC4-6F175D3DCCD1}">
                    <a14:hiddenFill xmlns:a14="http://schemas.microsoft.com/office/drawing/2010/main">
                      <a:solidFill>
                        <a:srgbClr val="BADFE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de-DE">
                    <a:latin typeface="+mn-lt"/>
                    <a:ea typeface="+mn-ea"/>
                    <a:cs typeface="Arial" charset="0"/>
                  </a:endParaRPr>
                </a:p>
              </p:txBody>
            </p:sp>
            <p:sp>
              <p:nvSpPr>
                <p:cNvPr id="478224" name="AutoShape 16"/>
                <p:cNvSpPr>
                  <a:spLocks/>
                </p:cNvSpPr>
                <p:nvPr/>
              </p:nvSpPr>
              <p:spPr bwMode="auto">
                <a:xfrm>
                  <a:off x="338" y="1597"/>
                  <a:ext cx="1459" cy="620"/>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Sensor</a:t>
                  </a:r>
                  <a:endParaRPr lang="de-DE" sz="2400">
                    <a:solidFill>
                      <a:srgbClr val="000000"/>
                    </a:solidFill>
                    <a:latin typeface="Arial Narrow" charset="0"/>
                    <a:ea typeface="+mn-ea"/>
                    <a:cs typeface="Arial" charset="0"/>
                  </a:endParaRPr>
                </a:p>
              </p:txBody>
            </p:sp>
            <p:sp>
              <p:nvSpPr>
                <p:cNvPr id="478225" name="AutoShape 17"/>
                <p:cNvSpPr>
                  <a:spLocks/>
                </p:cNvSpPr>
                <p:nvPr/>
              </p:nvSpPr>
              <p:spPr bwMode="auto">
                <a:xfrm>
                  <a:off x="2151" y="1597"/>
                  <a:ext cx="1458" cy="620"/>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Informations-</a:t>
                  </a:r>
                </a:p>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verarbeitung</a:t>
                  </a:r>
                  <a:endParaRPr lang="de-DE" sz="2400">
                    <a:solidFill>
                      <a:srgbClr val="000000"/>
                    </a:solidFill>
                    <a:latin typeface="Arial Narrow" charset="0"/>
                    <a:ea typeface="+mn-ea"/>
                    <a:cs typeface="Arial" charset="0"/>
                  </a:endParaRPr>
                </a:p>
              </p:txBody>
            </p:sp>
            <p:sp>
              <p:nvSpPr>
                <p:cNvPr id="478226" name="AutoShape 18"/>
                <p:cNvSpPr>
                  <a:spLocks/>
                </p:cNvSpPr>
                <p:nvPr/>
              </p:nvSpPr>
              <p:spPr bwMode="auto">
                <a:xfrm>
                  <a:off x="3962" y="1597"/>
                  <a:ext cx="1459" cy="620"/>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Aktor</a:t>
                  </a:r>
                  <a:endParaRPr lang="de-DE" sz="2400">
                    <a:solidFill>
                      <a:srgbClr val="000000"/>
                    </a:solidFill>
                    <a:latin typeface="Arial Narrow" charset="0"/>
                    <a:ea typeface="+mn-ea"/>
                    <a:cs typeface="Arial" charset="0"/>
                  </a:endParaRPr>
                </a:p>
              </p:txBody>
            </p:sp>
            <p:sp>
              <p:nvSpPr>
                <p:cNvPr id="478227" name="Line 19"/>
                <p:cNvSpPr>
                  <a:spLocks noChangeShapeType="1"/>
                </p:cNvSpPr>
                <p:nvPr/>
              </p:nvSpPr>
              <p:spPr bwMode="auto">
                <a:xfrm>
                  <a:off x="1796" y="1779"/>
                  <a:ext cx="355"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8228" name="Line 20"/>
                <p:cNvSpPr>
                  <a:spLocks noChangeShapeType="1"/>
                </p:cNvSpPr>
                <p:nvPr/>
              </p:nvSpPr>
              <p:spPr bwMode="auto">
                <a:xfrm rot="-10800000">
                  <a:off x="1796" y="2071"/>
                  <a:ext cx="355"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8229" name="Line 21"/>
                <p:cNvSpPr>
                  <a:spLocks noChangeShapeType="1"/>
                </p:cNvSpPr>
                <p:nvPr/>
              </p:nvSpPr>
              <p:spPr bwMode="auto">
                <a:xfrm>
                  <a:off x="3608" y="1779"/>
                  <a:ext cx="354"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8230" name="Line 22"/>
                <p:cNvSpPr>
                  <a:spLocks noChangeShapeType="1"/>
                </p:cNvSpPr>
                <p:nvPr/>
              </p:nvSpPr>
              <p:spPr bwMode="auto">
                <a:xfrm rot="-10800000">
                  <a:off x="3608" y="2071"/>
                  <a:ext cx="354"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8231" name="Text Box 23"/>
                <p:cNvSpPr txBox="1">
                  <a:spLocks/>
                </p:cNvSpPr>
                <p:nvPr/>
              </p:nvSpPr>
              <p:spPr bwMode="auto">
                <a:xfrm>
                  <a:off x="294" y="2161"/>
                  <a:ext cx="4983" cy="332"/>
                </a:xfrm>
                <a:prstGeom prst="rect">
                  <a:avLst/>
                </a:prstGeom>
                <a:noFill/>
                <a:ln>
                  <a:noFill/>
                </a:ln>
                <a:effectLst/>
                <a:extLst>
                  <a:ext uri="{909E8E84-426E-40dd-AFC4-6F175D3DCCD1}">
                    <a14:hiddenFill xmlns:a14="http://schemas.microsoft.com/office/drawing/2010/main">
                      <a:solidFill>
                        <a:srgbClr val="BA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ＭＳ Ｐゴシック" charset="0"/>
                      <a:cs typeface="Arial" charset="0"/>
                    </a:defRPr>
                  </a:lvl1pPr>
                  <a:lvl2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2pPr>
                  <a:lvl3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3pPr>
                  <a:lvl4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4pPr>
                  <a:lvl5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9pPr>
                </a:lstStyle>
                <a:p>
                  <a:pPr fontAlgn="auto">
                    <a:spcBef>
                      <a:spcPct val="50000"/>
                    </a:spcBef>
                    <a:spcAft>
                      <a:spcPts val="0"/>
                    </a:spcAft>
                    <a:defRPr/>
                  </a:pPr>
                  <a:r>
                    <a:rPr lang="en-GB" sz="2000" b="1" smtClean="0">
                      <a:solidFill>
                        <a:srgbClr val="000000"/>
                      </a:solidFill>
                      <a:latin typeface="Arial Narrow" charset="0"/>
                    </a:rPr>
                    <a:t>Informationsverarbeitende Maschinerie</a:t>
                  </a:r>
                  <a:endParaRPr lang="de-DE" sz="2000" b="1" smtClean="0">
                    <a:solidFill>
                      <a:srgbClr val="000000"/>
                    </a:solidFill>
                    <a:latin typeface="Arial Narrow" charset="0"/>
                  </a:endParaRPr>
                </a:p>
              </p:txBody>
            </p:sp>
          </p:grpSp>
          <p:grpSp>
            <p:nvGrpSpPr>
              <p:cNvPr id="34827" name="Group 24"/>
              <p:cNvGrpSpPr>
                <a:grpSpLocks/>
              </p:cNvGrpSpPr>
              <p:nvPr/>
            </p:nvGrpSpPr>
            <p:grpSpPr bwMode="auto">
              <a:xfrm>
                <a:off x="249" y="2659"/>
                <a:ext cx="5261" cy="1145"/>
                <a:chOff x="249" y="2659"/>
                <a:chExt cx="5261" cy="1145"/>
              </a:xfrm>
            </p:grpSpPr>
            <p:grpSp>
              <p:nvGrpSpPr>
                <p:cNvPr id="34828" name="Group 25"/>
                <p:cNvGrpSpPr>
                  <a:grpSpLocks/>
                </p:cNvGrpSpPr>
                <p:nvPr/>
              </p:nvGrpSpPr>
              <p:grpSpPr bwMode="auto">
                <a:xfrm>
                  <a:off x="338" y="2746"/>
                  <a:ext cx="5083" cy="742"/>
                  <a:chOff x="295" y="2341"/>
                  <a:chExt cx="5216" cy="772"/>
                </a:xfrm>
              </p:grpSpPr>
              <p:sp>
                <p:nvSpPr>
                  <p:cNvPr id="478234" name="AutoShape 26"/>
                  <p:cNvSpPr>
                    <a:spLocks/>
                  </p:cNvSpPr>
                  <p:nvPr/>
                </p:nvSpPr>
                <p:spPr bwMode="auto">
                  <a:xfrm>
                    <a:off x="295" y="2343"/>
                    <a:ext cx="1497" cy="772"/>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Antriebs-</a:t>
                    </a:r>
                  </a:p>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maschine</a:t>
                    </a:r>
                    <a:endParaRPr lang="de-DE" sz="2400">
                      <a:solidFill>
                        <a:srgbClr val="000000"/>
                      </a:solidFill>
                      <a:latin typeface="Arial Narrow" charset="0"/>
                      <a:ea typeface="+mn-ea"/>
                      <a:cs typeface="Arial" charset="0"/>
                    </a:endParaRPr>
                  </a:p>
                </p:txBody>
              </p:sp>
              <p:sp>
                <p:nvSpPr>
                  <p:cNvPr id="478235" name="AutoShape 27"/>
                  <p:cNvSpPr>
                    <a:spLocks/>
                  </p:cNvSpPr>
                  <p:nvPr/>
                </p:nvSpPr>
                <p:spPr bwMode="auto">
                  <a:xfrm>
                    <a:off x="2154" y="2343"/>
                    <a:ext cx="1497" cy="772"/>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Transmissions-</a:t>
                    </a:r>
                  </a:p>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mechanismus</a:t>
                    </a:r>
                    <a:endParaRPr lang="de-DE" sz="2400">
                      <a:solidFill>
                        <a:srgbClr val="000000"/>
                      </a:solidFill>
                      <a:latin typeface="Arial Narrow" charset="0"/>
                      <a:ea typeface="+mn-ea"/>
                      <a:cs typeface="Arial" charset="0"/>
                    </a:endParaRPr>
                  </a:p>
                </p:txBody>
              </p:sp>
              <p:sp>
                <p:nvSpPr>
                  <p:cNvPr id="478236" name="AutoShape 28"/>
                  <p:cNvSpPr>
                    <a:spLocks/>
                  </p:cNvSpPr>
                  <p:nvPr/>
                </p:nvSpPr>
                <p:spPr bwMode="auto">
                  <a:xfrm>
                    <a:off x="4014" y="2343"/>
                    <a:ext cx="1497" cy="772"/>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Werkzeug</a:t>
                    </a:r>
                    <a:endParaRPr lang="de-DE" sz="2400">
                      <a:solidFill>
                        <a:srgbClr val="000000"/>
                      </a:solidFill>
                      <a:latin typeface="Arial Narrow" charset="0"/>
                      <a:ea typeface="+mn-ea"/>
                      <a:cs typeface="Arial" charset="0"/>
                    </a:endParaRPr>
                  </a:p>
                </p:txBody>
              </p:sp>
              <p:sp>
                <p:nvSpPr>
                  <p:cNvPr id="478237" name="Line 29"/>
                  <p:cNvSpPr>
                    <a:spLocks noChangeShapeType="1"/>
                  </p:cNvSpPr>
                  <p:nvPr/>
                </p:nvSpPr>
                <p:spPr bwMode="auto">
                  <a:xfrm>
                    <a:off x="1791" y="2568"/>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8238" name="Line 30"/>
                  <p:cNvSpPr>
                    <a:spLocks noChangeShapeType="1"/>
                  </p:cNvSpPr>
                  <p:nvPr/>
                </p:nvSpPr>
                <p:spPr bwMode="auto">
                  <a:xfrm rot="-10800000">
                    <a:off x="1791" y="2931"/>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8239" name="Line 31"/>
                  <p:cNvSpPr>
                    <a:spLocks noChangeShapeType="1"/>
                  </p:cNvSpPr>
                  <p:nvPr/>
                </p:nvSpPr>
                <p:spPr bwMode="auto">
                  <a:xfrm>
                    <a:off x="3651" y="2568"/>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78240" name="Line 32"/>
                  <p:cNvSpPr>
                    <a:spLocks noChangeShapeType="1"/>
                  </p:cNvSpPr>
                  <p:nvPr/>
                </p:nvSpPr>
                <p:spPr bwMode="auto">
                  <a:xfrm rot="-10800000">
                    <a:off x="3651" y="2931"/>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grpSp>
            <p:sp>
              <p:nvSpPr>
                <p:cNvPr id="478241" name="AutoShape 33"/>
                <p:cNvSpPr>
                  <a:spLocks/>
                </p:cNvSpPr>
                <p:nvPr/>
              </p:nvSpPr>
              <p:spPr bwMode="auto">
                <a:xfrm>
                  <a:off x="249" y="2659"/>
                  <a:ext cx="5258" cy="1091"/>
                </a:xfrm>
                <a:prstGeom prst="roundRect">
                  <a:avLst>
                    <a:gd name="adj" fmla="val 16667"/>
                  </a:avLst>
                </a:prstGeom>
                <a:noFill/>
                <a:ln w="12700">
                  <a:solidFill>
                    <a:srgbClr val="000000"/>
                  </a:solidFill>
                  <a:round/>
                  <a:headEnd/>
                  <a:tailEnd/>
                </a:ln>
                <a:effectLst/>
                <a:extLst>
                  <a:ext uri="{909E8E84-426E-40dd-AFC4-6F175D3DCCD1}">
                    <a14:hiddenFill xmlns:a14="http://schemas.microsoft.com/office/drawing/2010/main">
                      <a:solidFill>
                        <a:srgbClr val="BADFE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de-DE">
                    <a:latin typeface="+mn-lt"/>
                    <a:ea typeface="+mn-ea"/>
                    <a:cs typeface="Arial" charset="0"/>
                  </a:endParaRPr>
                </a:p>
              </p:txBody>
            </p:sp>
            <p:sp>
              <p:nvSpPr>
                <p:cNvPr id="478242" name="Text Box 34"/>
                <p:cNvSpPr txBox="1">
                  <a:spLocks/>
                </p:cNvSpPr>
                <p:nvPr/>
              </p:nvSpPr>
              <p:spPr bwMode="auto">
                <a:xfrm>
                  <a:off x="294" y="3472"/>
                  <a:ext cx="4983" cy="332"/>
                </a:xfrm>
                <a:prstGeom prst="rect">
                  <a:avLst/>
                </a:prstGeom>
                <a:noFill/>
                <a:ln>
                  <a:noFill/>
                </a:ln>
                <a:effectLst/>
                <a:extLst>
                  <a:ext uri="{909E8E84-426E-40dd-AFC4-6F175D3DCCD1}">
                    <a14:hiddenFill xmlns:a14="http://schemas.microsoft.com/office/drawing/2010/main">
                      <a:solidFill>
                        <a:srgbClr val="BA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ＭＳ Ｐゴシック" charset="0"/>
                      <a:cs typeface="Arial" charset="0"/>
                    </a:defRPr>
                  </a:lvl1pPr>
                  <a:lvl2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2pPr>
                  <a:lvl3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3pPr>
                  <a:lvl4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4pPr>
                  <a:lvl5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9pPr>
                </a:lstStyle>
                <a:p>
                  <a:pPr fontAlgn="auto">
                    <a:spcBef>
                      <a:spcPct val="50000"/>
                    </a:spcBef>
                    <a:spcAft>
                      <a:spcPts val="0"/>
                    </a:spcAft>
                    <a:defRPr/>
                  </a:pPr>
                  <a:r>
                    <a:rPr lang="en-GB" sz="2000" b="1" smtClean="0">
                      <a:solidFill>
                        <a:srgbClr val="000000"/>
                      </a:solidFill>
                      <a:latin typeface="Arial Narrow" charset="0"/>
                    </a:rPr>
                    <a:t>Werkzeugmaschine</a:t>
                  </a:r>
                  <a:endParaRPr lang="de-DE" sz="2000" b="1" smtClean="0">
                    <a:solidFill>
                      <a:srgbClr val="000000"/>
                    </a:solidFill>
                    <a:latin typeface="Arial Narrow" charset="0"/>
                  </a:endParaRPr>
                </a:p>
              </p:txBody>
            </p:sp>
          </p:grpSp>
        </p:gr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8243"/>
                                        </p:tgtEl>
                                        <p:attrNameLst>
                                          <p:attrName>style.visibility</p:attrName>
                                        </p:attrNameLst>
                                      </p:cBhvr>
                                      <p:to>
                                        <p:strVal val="visible"/>
                                      </p:to>
                                    </p:set>
                                    <p:anim calcmode="lin" valueType="num">
                                      <p:cBhvr additive="base">
                                        <p:cTn id="7" dur="3000" fill="hold"/>
                                        <p:tgtEl>
                                          <p:spTgt spid="478243"/>
                                        </p:tgtEl>
                                        <p:attrNameLst>
                                          <p:attrName>ppt_x</p:attrName>
                                        </p:attrNameLst>
                                      </p:cBhvr>
                                      <p:tavLst>
                                        <p:tav tm="0">
                                          <p:val>
                                            <p:strVal val="1+#ppt_w/2"/>
                                          </p:val>
                                        </p:tav>
                                        <p:tav tm="100000">
                                          <p:val>
                                            <p:strVal val="#ppt_x"/>
                                          </p:val>
                                        </p:tav>
                                      </p:tavLst>
                                    </p:anim>
                                    <p:anim calcmode="lin" valueType="num">
                                      <p:cBhvr additive="base">
                                        <p:cTn id="8" dur="3000" fill="hold"/>
                                        <p:tgtEl>
                                          <p:spTgt spid="478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4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algn="l" eaLnBrk="1" fontAlgn="auto" hangingPunct="1">
              <a:spcAft>
                <a:spcPts val="0"/>
              </a:spcAft>
              <a:defRPr/>
            </a:pPr>
            <a:r>
              <a:rPr lang="en-GB" b="1" dirty="0" err="1" smtClean="0">
                <a:ea typeface="+mj-ea"/>
                <a:cs typeface="+mj-cs"/>
              </a:rPr>
              <a:t>Langfristige</a:t>
            </a:r>
            <a:r>
              <a:rPr lang="en-GB" b="1" dirty="0" smtClean="0">
                <a:ea typeface="+mj-ea"/>
                <a:cs typeface="+mj-cs"/>
              </a:rPr>
              <a:t> </a:t>
            </a:r>
            <a:r>
              <a:rPr lang="en-GB" b="1" dirty="0" err="1" smtClean="0">
                <a:ea typeface="+mj-ea"/>
                <a:cs typeface="+mj-cs"/>
              </a:rPr>
              <a:t>Verheißungen</a:t>
            </a:r>
            <a:endParaRPr lang="de-DE" dirty="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0" y="58738"/>
            <a:ext cx="9036050" cy="490537"/>
          </a:xfrm>
        </p:spPr>
        <p:txBody>
          <a:bodyPr/>
          <a:lstStyle/>
          <a:p>
            <a:pPr eaLnBrk="1" hangingPunct="1"/>
            <a:r>
              <a:rPr lang="en-GB" sz="4000" b="1">
                <a:latin typeface="Calibri" charset="0"/>
              </a:rPr>
              <a:t>Verheißungen 1</a:t>
            </a:r>
            <a:endParaRPr lang="de-DE" sz="4000" b="1">
              <a:latin typeface="Calibri" charset="0"/>
            </a:endParaRPr>
          </a:p>
        </p:txBody>
      </p:sp>
      <p:sp>
        <p:nvSpPr>
          <p:cNvPr id="502787" name="Rectangle 3"/>
          <p:cNvSpPr>
            <a:spLocks noGrp="1" noChangeArrowheads="1"/>
          </p:cNvSpPr>
          <p:nvPr>
            <p:ph idx="1"/>
          </p:nvPr>
        </p:nvSpPr>
        <p:spPr>
          <a:xfrm>
            <a:off x="0" y="692150"/>
            <a:ext cx="9144000" cy="6165850"/>
          </a:xfrm>
        </p:spPr>
        <p:txBody>
          <a:bodyPr/>
          <a:lstStyle/>
          <a:p>
            <a:pPr marL="533400" indent="-533400" eaLnBrk="1" hangingPunct="1">
              <a:lnSpc>
                <a:spcPct val="80000"/>
              </a:lnSpc>
              <a:buFontTx/>
              <a:buNone/>
            </a:pPr>
            <a:r>
              <a:rPr lang="en-GB" sz="2400">
                <a:latin typeface="Geneva" charset="0"/>
              </a:rPr>
              <a:t>Aristoteles (1. Buch “</a:t>
            </a:r>
            <a:r>
              <a:rPr lang="en-GB" altLang="ja-JP" sz="2400">
                <a:latin typeface="Geneva" charset="0"/>
              </a:rPr>
              <a:t>Politik</a:t>
            </a:r>
            <a:r>
              <a:rPr lang="en-GB" sz="2400">
                <a:latin typeface="Geneva" charset="0"/>
              </a:rPr>
              <a:t>”</a:t>
            </a:r>
            <a:r>
              <a:rPr lang="en-GB" altLang="ja-JP" sz="2400">
                <a:latin typeface="Geneva" charset="0"/>
              </a:rPr>
              <a:t>, </a:t>
            </a:r>
            <a:r>
              <a:rPr lang="de-DE" altLang="ja-JP" sz="2400">
                <a:latin typeface="Arial" charset="0"/>
              </a:rPr>
              <a:t>1253 b 33 - 1254 a 1</a:t>
            </a:r>
            <a:r>
              <a:rPr lang="en-GB" altLang="ja-JP" sz="2400">
                <a:latin typeface="Geneva" charset="0"/>
              </a:rPr>
              <a:t>):</a:t>
            </a:r>
            <a:endParaRPr lang="en-GB" sz="2400">
              <a:latin typeface="Geneva" charset="0"/>
            </a:endParaRPr>
          </a:p>
        </p:txBody>
      </p:sp>
      <p:sp>
        <p:nvSpPr>
          <p:cNvPr id="502788" name="Text Box 4"/>
          <p:cNvSpPr txBox="1">
            <a:spLocks/>
          </p:cNvSpPr>
          <p:nvPr/>
        </p:nvSpPr>
        <p:spPr bwMode="auto">
          <a:xfrm>
            <a:off x="0" y="1206500"/>
            <a:ext cx="9144000" cy="3970338"/>
          </a:xfrm>
          <a:prstGeom prst="rect">
            <a:avLst/>
          </a:prstGeom>
          <a:solidFill>
            <a:srgbClr val="FFFF99"/>
          </a:solidFill>
          <a:ln w="12700">
            <a:noFill/>
            <a:miter lim="800000"/>
            <a:headEnd/>
            <a:tailEnd/>
          </a:ln>
          <a:effectLst/>
        </p:spPr>
        <p:txBody>
          <a:bodyPr>
            <a:spAutoFit/>
          </a:bodyPr>
          <a:lstStyle>
            <a:lvl1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Times New Roman" charset="0"/>
                <a:ea typeface="ＭＳ Ｐゴシック" charset="0"/>
              </a:defRPr>
            </a:lvl1pPr>
            <a:lvl2pPr marL="742950" indent="-28575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Times New Roman" charset="0"/>
                <a:ea typeface="ＭＳ Ｐゴシック" charset="0"/>
              </a:defRPr>
            </a:lvl2pPr>
            <a:lvl3pPr marL="11430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Times New Roman" charset="0"/>
                <a:ea typeface="ＭＳ Ｐゴシック" charset="0"/>
              </a:defRPr>
            </a:lvl3pPr>
            <a:lvl4pPr marL="16002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Times New Roman" charset="0"/>
                <a:ea typeface="ＭＳ Ｐゴシック" charset="0"/>
              </a:defRPr>
            </a:lvl4pPr>
            <a:lvl5pPr marL="20574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Times New Roman" charset="0"/>
                <a:ea typeface="ＭＳ Ｐゴシック" charset="0"/>
              </a:defRPr>
            </a:lvl9pPr>
          </a:lstStyle>
          <a:p>
            <a:pPr eaLnBrk="1" fontAlgn="auto" hangingPunct="1">
              <a:spcBef>
                <a:spcPts val="0"/>
              </a:spcBef>
              <a:spcAft>
                <a:spcPts val="0"/>
              </a:spcAft>
              <a:defRPr/>
            </a:pPr>
            <a:r>
              <a:rPr lang="de-DE" sz="2800" b="1" i="1" dirty="0" smtClean="0">
                <a:solidFill>
                  <a:srgbClr val="000000"/>
                </a:solidFill>
                <a:latin typeface="Monotype Corsiva" charset="0"/>
                <a:cs typeface="+mn-cs"/>
              </a:rPr>
              <a:t>…</a:t>
            </a:r>
          </a:p>
          <a:p>
            <a:pPr eaLnBrk="1" fontAlgn="auto" hangingPunct="1">
              <a:spcBef>
                <a:spcPts val="0"/>
              </a:spcBef>
              <a:spcAft>
                <a:spcPts val="0"/>
              </a:spcAft>
              <a:defRPr/>
            </a:pPr>
            <a:r>
              <a:rPr lang="de-DE" sz="2800" b="1" i="1" dirty="0" smtClean="0">
                <a:solidFill>
                  <a:srgbClr val="000000"/>
                </a:solidFill>
                <a:latin typeface="Monotype Corsiva" charset="0"/>
                <a:cs typeface="+mn-cs"/>
              </a:rPr>
              <a:t>Wenn </a:t>
            </a:r>
            <a:r>
              <a:rPr lang="de-DE" sz="2800" b="1" i="1" dirty="0">
                <a:solidFill>
                  <a:srgbClr val="000000"/>
                </a:solidFill>
                <a:latin typeface="Monotype Corsiva" charset="0"/>
                <a:cs typeface="+mn-cs"/>
              </a:rPr>
              <a:t>nämlich jedes einzelne Werkzeug auf einen Befehl hin, oder einen solchen schon voraus ahnend, seine Aufgabe erfüllen könnte, wie man das von den Standbildern des </a:t>
            </a:r>
            <a:r>
              <a:rPr lang="de-DE" sz="2800" b="1" i="1" dirty="0" err="1">
                <a:solidFill>
                  <a:srgbClr val="000000"/>
                </a:solidFill>
                <a:latin typeface="Monotype Corsiva" charset="0"/>
                <a:cs typeface="+mn-cs"/>
              </a:rPr>
              <a:t>Daidalos</a:t>
            </a:r>
            <a:r>
              <a:rPr lang="de-DE" sz="2800" b="1" i="1" dirty="0">
                <a:solidFill>
                  <a:srgbClr val="000000"/>
                </a:solidFill>
                <a:latin typeface="Monotype Corsiva" charset="0"/>
                <a:cs typeface="+mn-cs"/>
              </a:rPr>
              <a:t> oder den Dreifüßen des Hephaistos erzählt, von denen der Dichter sagt, sie seien von selbst zur Versammlung der Götter erschienen, wenn also auch das Weberschiffchen so webte und das Plektron die </a:t>
            </a:r>
            <a:r>
              <a:rPr lang="de-DE" sz="2800" b="1" i="1" dirty="0" err="1">
                <a:solidFill>
                  <a:srgbClr val="000000"/>
                </a:solidFill>
                <a:latin typeface="Monotype Corsiva" charset="0"/>
                <a:cs typeface="+mn-cs"/>
              </a:rPr>
              <a:t>Kithara</a:t>
            </a:r>
            <a:r>
              <a:rPr lang="de-DE" sz="2800" b="1" i="1" dirty="0">
                <a:solidFill>
                  <a:srgbClr val="000000"/>
                </a:solidFill>
                <a:latin typeface="Monotype Corsiva" charset="0"/>
                <a:cs typeface="+mn-cs"/>
              </a:rPr>
              <a:t> schlüge, </a:t>
            </a:r>
            <a:r>
              <a:rPr lang="de-DE" sz="2800" b="1" i="1" dirty="0">
                <a:solidFill>
                  <a:srgbClr val="000000"/>
                </a:solidFill>
                <a:effectLst>
                  <a:outerShdw blurRad="38100" dist="38100" dir="2700000" algn="tl">
                    <a:srgbClr val="FFFFFF"/>
                  </a:outerShdw>
                </a:effectLst>
                <a:latin typeface="Monotype Corsiva" charset="0"/>
                <a:cs typeface="+mn-cs"/>
              </a:rPr>
              <a:t>dann bedürften weder die Baumeister der Gehilfen, noch die Herren der Sklaven</a:t>
            </a:r>
            <a:r>
              <a:rPr lang="de-DE" sz="2800" b="1" i="1" dirty="0">
                <a:solidFill>
                  <a:srgbClr val="000000"/>
                </a:solidFill>
                <a:latin typeface="Monotype Corsiva" charset="0"/>
                <a:cs typeface="+mn-cs"/>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2787"/>
                                        </p:tgtEl>
                                        <p:attrNameLst>
                                          <p:attrName>style.visibility</p:attrName>
                                        </p:attrNameLst>
                                      </p:cBhvr>
                                      <p:to>
                                        <p:strVal val="visible"/>
                                      </p:to>
                                    </p:set>
                                    <p:anim calcmode="lin" valueType="num">
                                      <p:cBhvr additive="base">
                                        <p:cTn id="7" dur="500" fill="hold"/>
                                        <p:tgtEl>
                                          <p:spTgt spid="502787"/>
                                        </p:tgtEl>
                                        <p:attrNameLst>
                                          <p:attrName>ppt_x</p:attrName>
                                        </p:attrNameLst>
                                      </p:cBhvr>
                                      <p:tavLst>
                                        <p:tav tm="0">
                                          <p:val>
                                            <p:strVal val="1+#ppt_w/2"/>
                                          </p:val>
                                        </p:tav>
                                        <p:tav tm="100000">
                                          <p:val>
                                            <p:strVal val="#ppt_x"/>
                                          </p:val>
                                        </p:tav>
                                      </p:tavLst>
                                    </p:anim>
                                    <p:anim calcmode="lin" valueType="num">
                                      <p:cBhvr additive="base">
                                        <p:cTn id="8" dur="500" fill="hold"/>
                                        <p:tgtEl>
                                          <p:spTgt spid="5027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8738"/>
            <a:ext cx="9036050" cy="490537"/>
          </a:xfrm>
        </p:spPr>
        <p:txBody>
          <a:bodyPr rtlCol="0">
            <a:normAutofit fontScale="90000"/>
          </a:bodyPr>
          <a:lstStyle/>
          <a:p>
            <a:pPr eaLnBrk="1" fontAlgn="auto" hangingPunct="1">
              <a:spcAft>
                <a:spcPts val="0"/>
              </a:spcAft>
              <a:defRPr/>
            </a:pPr>
            <a:r>
              <a:rPr lang="en-GB">
                <a:latin typeface="Arial" charset="0"/>
                <a:ea typeface="+mj-ea"/>
                <a:cs typeface="+mj-cs"/>
              </a:rPr>
              <a:t>Verheißungen 2</a:t>
            </a:r>
            <a:endParaRPr lang="de-DE">
              <a:latin typeface="Arial" charset="0"/>
              <a:ea typeface="+mj-ea"/>
              <a:cs typeface="+mj-cs"/>
            </a:endParaRPr>
          </a:p>
        </p:txBody>
      </p:sp>
      <p:sp>
        <p:nvSpPr>
          <p:cNvPr id="504835" name="Rectangle 3"/>
          <p:cNvSpPr>
            <a:spLocks noGrp="1" noChangeArrowheads="1"/>
          </p:cNvSpPr>
          <p:nvPr>
            <p:ph idx="1"/>
          </p:nvPr>
        </p:nvSpPr>
        <p:spPr>
          <a:xfrm>
            <a:off x="107950" y="668338"/>
            <a:ext cx="8893175" cy="431800"/>
          </a:xfrm>
        </p:spPr>
        <p:txBody>
          <a:bodyPr rtlCol="0">
            <a:normAutofit fontScale="77500" lnSpcReduction="20000"/>
          </a:bodyPr>
          <a:lstStyle/>
          <a:p>
            <a:pPr marL="533400" indent="-533400" eaLnBrk="1" fontAlgn="auto" hangingPunct="1">
              <a:lnSpc>
                <a:spcPct val="80000"/>
              </a:lnSpc>
              <a:spcAft>
                <a:spcPts val="0"/>
              </a:spcAft>
              <a:buFontTx/>
              <a:buNone/>
              <a:defRPr/>
            </a:pPr>
            <a:r>
              <a:rPr lang="en-GB" dirty="0">
                <a:latin typeface="Geneva" charset="0"/>
                <a:ea typeface="+mn-ea"/>
                <a:cs typeface="+mn-cs"/>
              </a:rPr>
              <a:t>Marx (</a:t>
            </a:r>
            <a:r>
              <a:rPr lang="en-GB" dirty="0" err="1">
                <a:latin typeface="Geneva" charset="0"/>
                <a:ea typeface="+mn-ea"/>
                <a:cs typeface="+mn-cs"/>
              </a:rPr>
              <a:t>Grundrisse</a:t>
            </a:r>
            <a:r>
              <a:rPr lang="en-GB" dirty="0">
                <a:latin typeface="Geneva" charset="0"/>
                <a:ea typeface="+mn-ea"/>
                <a:cs typeface="+mn-cs"/>
              </a:rPr>
              <a:t> der </a:t>
            </a:r>
            <a:r>
              <a:rPr lang="en-GB" dirty="0" err="1">
                <a:latin typeface="Geneva" charset="0"/>
                <a:ea typeface="+mn-ea"/>
                <a:cs typeface="+mn-cs"/>
              </a:rPr>
              <a:t>Kritik</a:t>
            </a:r>
            <a:r>
              <a:rPr lang="en-GB" dirty="0">
                <a:latin typeface="Geneva" charset="0"/>
                <a:ea typeface="+mn-ea"/>
                <a:cs typeface="+mn-cs"/>
              </a:rPr>
              <a:t> der Pol. </a:t>
            </a:r>
            <a:r>
              <a:rPr lang="en-GB" dirty="0" err="1">
                <a:latin typeface="Geneva" charset="0"/>
                <a:ea typeface="+mn-ea"/>
                <a:cs typeface="+mn-cs"/>
              </a:rPr>
              <a:t>Ökonomie</a:t>
            </a:r>
            <a:r>
              <a:rPr lang="en-GB" dirty="0">
                <a:latin typeface="Geneva" charset="0"/>
                <a:ea typeface="+mn-ea"/>
                <a:cs typeface="+mn-cs"/>
              </a:rPr>
              <a:t>, S.592ff):</a:t>
            </a:r>
          </a:p>
        </p:txBody>
      </p:sp>
      <p:sp>
        <p:nvSpPr>
          <p:cNvPr id="40963" name="Text Box 4"/>
          <p:cNvSpPr txBox="1">
            <a:spLocks/>
          </p:cNvSpPr>
          <p:nvPr/>
        </p:nvSpPr>
        <p:spPr bwMode="auto">
          <a:xfrm>
            <a:off x="0" y="1027113"/>
            <a:ext cx="9144000" cy="5262562"/>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cs typeface="ＭＳ Ｐゴシック" charset="0"/>
              </a:defRPr>
            </a:lvl1pPr>
            <a:lvl2pPr marL="742950" indent="-28575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2pPr>
            <a:lvl3pPr marL="11430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3pPr>
            <a:lvl4pPr marL="16002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4pPr>
            <a:lvl5pPr marL="2057400" indent="-228600"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charset="0"/>
                <a:ea typeface="ＭＳ Ｐゴシック" charset="0"/>
              </a:defRPr>
            </a:lvl9pPr>
          </a:lstStyle>
          <a:p>
            <a:pPr eaLnBrk="1" hangingPunct="1"/>
            <a:r>
              <a:rPr lang="de-DE" sz="2800" b="1" i="1">
                <a:solidFill>
                  <a:srgbClr val="000000"/>
                </a:solidFill>
                <a:latin typeface="Monotype Corsiva" charset="0"/>
              </a:rPr>
              <a:t>…In dem Maße aber, wie die grosse Industrie sich entwickelt, wird die Schöpfung des wirklichen Reichtums abhängig weniger von der Arbeitszeit und dem Quantum angewandter Arbeit, als ...vom allgemeinen Stand der Wissenschaft und dem Fortschritt der Technologie, oder der Anwendung der Wissenschaft auf die Produktion….</a:t>
            </a:r>
          </a:p>
          <a:p>
            <a:pPr eaLnBrk="1" hangingPunct="1"/>
            <a:r>
              <a:rPr lang="de-DE" sz="2800" b="1" i="1">
                <a:solidFill>
                  <a:srgbClr val="000000"/>
                </a:solidFill>
                <a:latin typeface="Monotype Corsiva" charset="0"/>
              </a:rPr>
              <a:t>...Es ist nicht mehr der Arbeiter, der modifizierten Naturprozeß als Mittelglied zwischen das Objekt und sich einschiebt; sondern den Naturprozeß, den er in einen industriellen umwandelt, schiebt er als Mittel zwischen sich und die unorganische Natur…</a:t>
            </a:r>
          </a:p>
          <a:p>
            <a:pPr eaLnBrk="1" hangingPunct="1"/>
            <a:r>
              <a:rPr lang="de-DE" sz="2800" b="1" i="1">
                <a:solidFill>
                  <a:srgbClr val="000000"/>
                </a:solidFill>
                <a:latin typeface="Monotype Corsiva" charset="0"/>
              </a:rPr>
              <a:t>Es ist dann keineswegs mehr die Arbeitszeit, </a:t>
            </a:r>
          </a:p>
          <a:p>
            <a:pPr eaLnBrk="1" hangingPunct="1"/>
            <a:r>
              <a:rPr lang="de-DE" sz="2800" b="1" i="1">
                <a:solidFill>
                  <a:srgbClr val="000000"/>
                </a:solidFill>
                <a:latin typeface="Monotype Corsiva" charset="0"/>
              </a:rPr>
              <a:t>					sondern die </a:t>
            </a:r>
            <a:r>
              <a:rPr lang="de-DE" sz="2800" b="1" i="1">
                <a:solidFill>
                  <a:srgbClr val="FF0000"/>
                </a:solidFill>
                <a:latin typeface="Monotype Corsiva" charset="0"/>
              </a:rPr>
              <a:t>disposable time das Maß des Reichtums</a:t>
            </a:r>
            <a:r>
              <a:rPr lang="de-DE" sz="2800" b="1" i="1">
                <a:solidFill>
                  <a:srgbClr val="000000"/>
                </a:solidFill>
                <a:latin typeface="Monotype Corsiva"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4835"/>
                                        </p:tgtEl>
                                        <p:attrNameLst>
                                          <p:attrName>style.visibility</p:attrName>
                                        </p:attrNameLst>
                                      </p:cBhvr>
                                      <p:to>
                                        <p:strVal val="visible"/>
                                      </p:to>
                                    </p:set>
                                    <p:anim calcmode="lin" valueType="num">
                                      <p:cBhvr additive="base">
                                        <p:cTn id="7" dur="500" fill="hold"/>
                                        <p:tgtEl>
                                          <p:spTgt spid="504835"/>
                                        </p:tgtEl>
                                        <p:attrNameLst>
                                          <p:attrName>ppt_x</p:attrName>
                                        </p:attrNameLst>
                                      </p:cBhvr>
                                      <p:tavLst>
                                        <p:tav tm="0">
                                          <p:val>
                                            <p:strVal val="1+#ppt_w/2"/>
                                          </p:val>
                                        </p:tav>
                                        <p:tav tm="100000">
                                          <p:val>
                                            <p:strVal val="#ppt_x"/>
                                          </p:val>
                                        </p:tav>
                                      </p:tavLst>
                                    </p:anim>
                                    <p:anim calcmode="lin" valueType="num">
                                      <p:cBhvr additive="base">
                                        <p:cTn id="8" dur="500" fill="hold"/>
                                        <p:tgtEl>
                                          <p:spTgt spid="5048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264025"/>
          </a:xfrm>
        </p:spPr>
        <p:txBody>
          <a:bodyPr rtlCol="0">
            <a:normAutofit fontScale="90000"/>
          </a:bodyPr>
          <a:lstStyle/>
          <a:p>
            <a:pPr algn="l" eaLnBrk="1" fontAlgn="auto" hangingPunct="1">
              <a:spcAft>
                <a:spcPts val="0"/>
              </a:spcAft>
              <a:defRPr/>
            </a:pPr>
            <a:r>
              <a:rPr lang="de-DE" sz="4000" b="1" dirty="0" smtClean="0">
                <a:ea typeface="+mj-ea"/>
                <a:cs typeface="+mj-cs"/>
              </a:rPr>
              <a:t>Zurück in die Gegenwart</a:t>
            </a:r>
            <a:br>
              <a:rPr lang="de-DE" sz="4000" b="1" dirty="0" smtClean="0">
                <a:ea typeface="+mj-ea"/>
                <a:cs typeface="+mj-cs"/>
              </a:rPr>
            </a:br>
            <a:r>
              <a:rPr lang="de-DE" sz="4000" b="1" dirty="0">
                <a:ea typeface="+mj-ea"/>
                <a:cs typeface="+mj-cs"/>
              </a:rPr>
              <a:t/>
            </a:r>
            <a:br>
              <a:rPr lang="de-DE" sz="4000" b="1" dirty="0">
                <a:ea typeface="+mj-ea"/>
                <a:cs typeface="+mj-cs"/>
              </a:rPr>
            </a:br>
            <a:r>
              <a:rPr lang="de-DE" sz="4000" b="1" dirty="0" smtClean="0">
                <a:ea typeface="+mj-ea"/>
                <a:cs typeface="+mj-cs"/>
              </a:rPr>
              <a:t/>
            </a:r>
            <a:br>
              <a:rPr lang="de-DE" sz="4000" b="1" dirty="0" smtClean="0">
                <a:ea typeface="+mj-ea"/>
                <a:cs typeface="+mj-cs"/>
              </a:rPr>
            </a:br>
            <a:r>
              <a:rPr lang="de-DE" sz="4000" b="1" dirty="0">
                <a:ea typeface="+mj-ea"/>
                <a:cs typeface="+mj-cs"/>
              </a:rPr>
              <a:t/>
            </a:r>
            <a:br>
              <a:rPr lang="de-DE" sz="4000" b="1" dirty="0">
                <a:ea typeface="+mj-ea"/>
                <a:cs typeface="+mj-cs"/>
              </a:rPr>
            </a:br>
            <a:r>
              <a:rPr lang="de-DE" sz="4000" b="1" dirty="0" smtClean="0">
                <a:ea typeface="+mj-ea"/>
                <a:cs typeface="+mj-cs"/>
              </a:rPr>
              <a:t/>
            </a:r>
            <a:br>
              <a:rPr lang="de-DE" sz="4000" b="1" dirty="0" smtClean="0">
                <a:ea typeface="+mj-ea"/>
                <a:cs typeface="+mj-cs"/>
              </a:rPr>
            </a:br>
            <a:r>
              <a:rPr lang="de-DE" dirty="0" smtClean="0">
                <a:ea typeface="+mj-ea"/>
                <a:cs typeface="+mj-cs"/>
              </a:rPr>
              <a:t>Der wirtschaftliche Kontext </a:t>
            </a:r>
            <a:br>
              <a:rPr lang="de-DE" dirty="0" smtClean="0">
                <a:ea typeface="+mj-ea"/>
                <a:cs typeface="+mj-cs"/>
              </a:rPr>
            </a:br>
            <a:r>
              <a:rPr lang="de-DE" dirty="0" smtClean="0">
                <a:ea typeface="+mj-ea"/>
                <a:cs typeface="+mj-cs"/>
              </a:rPr>
              <a:t>in Österreich</a:t>
            </a:r>
            <a:endParaRPr lang="de-DE" dirty="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a:graphicFrameLocks/>
          </p:cNvGraphicFramePr>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0" y="0"/>
            <a:ext cx="9144000" cy="1143000"/>
          </a:xfrm>
        </p:spPr>
        <p:txBody>
          <a:bodyPr anchor="t"/>
          <a:lstStyle/>
          <a:p>
            <a:pPr algn="l" eaLnBrk="1" hangingPunct="1"/>
            <a:r>
              <a:rPr lang="de-DE" sz="4000">
                <a:latin typeface="Calibri" charset="0"/>
              </a:rPr>
              <a:t>Übersicht</a:t>
            </a:r>
            <a:endParaRPr lang="en-US" sz="4000">
              <a:latin typeface="Calibri" charset="0"/>
            </a:endParaRPr>
          </a:p>
        </p:txBody>
      </p:sp>
      <p:sp>
        <p:nvSpPr>
          <p:cNvPr id="16386" name="Inhaltsplatzhalter 2"/>
          <p:cNvSpPr>
            <a:spLocks noGrp="1"/>
          </p:cNvSpPr>
          <p:nvPr>
            <p:ph idx="1"/>
          </p:nvPr>
        </p:nvSpPr>
        <p:spPr>
          <a:xfrm>
            <a:off x="0" y="1176338"/>
            <a:ext cx="9144000" cy="4386262"/>
          </a:xfrm>
        </p:spPr>
        <p:txBody>
          <a:bodyPr/>
          <a:lstStyle/>
          <a:p>
            <a:pPr eaLnBrk="1" hangingPunct="1">
              <a:lnSpc>
                <a:spcPct val="120000"/>
              </a:lnSpc>
              <a:spcBef>
                <a:spcPct val="0"/>
              </a:spcBef>
            </a:pPr>
            <a:r>
              <a:rPr lang="de-AT" sz="3600" b="1" dirty="0" smtClean="0">
                <a:latin typeface="Calibri" charset="0"/>
              </a:rPr>
              <a:t>Effektivierung und Humanisierung</a:t>
            </a:r>
          </a:p>
          <a:p>
            <a:pPr eaLnBrk="1" hangingPunct="1">
              <a:lnSpc>
                <a:spcPct val="120000"/>
              </a:lnSpc>
              <a:spcBef>
                <a:spcPct val="0"/>
              </a:spcBef>
            </a:pPr>
            <a:r>
              <a:rPr lang="cs-CZ" sz="3600" b="1" dirty="0" err="1" smtClean="0">
                <a:latin typeface="Calibri" charset="0"/>
              </a:rPr>
              <a:t>Wissenschaftlich</a:t>
            </a:r>
            <a:r>
              <a:rPr lang="cs-CZ" sz="3600" b="1" dirty="0" err="1">
                <a:latin typeface="Calibri" charset="0"/>
              </a:rPr>
              <a:t>-technische</a:t>
            </a:r>
            <a:r>
              <a:rPr lang="cs-CZ" sz="3600" b="1" dirty="0">
                <a:latin typeface="Calibri" charset="0"/>
              </a:rPr>
              <a:t> </a:t>
            </a:r>
            <a:r>
              <a:rPr lang="cs-CZ" sz="3600" b="1" dirty="0" err="1" smtClean="0">
                <a:latin typeface="Calibri" charset="0"/>
              </a:rPr>
              <a:t>Revolution</a:t>
            </a:r>
            <a:r>
              <a:rPr lang="cs-CZ" sz="3600" b="1" dirty="0" smtClean="0">
                <a:latin typeface="Calibri" charset="0"/>
              </a:rPr>
              <a:t> </a:t>
            </a:r>
            <a:r>
              <a:rPr lang="cs-CZ" sz="3600" b="1" dirty="0" err="1" smtClean="0">
                <a:latin typeface="Calibri" charset="0"/>
              </a:rPr>
              <a:t>und</a:t>
            </a:r>
            <a:r>
              <a:rPr lang="cs-CZ" sz="3600" b="1" dirty="0" smtClean="0">
                <a:latin typeface="Calibri" charset="0"/>
              </a:rPr>
              <a:t> </a:t>
            </a:r>
            <a:r>
              <a:rPr lang="cs-CZ" sz="3600" b="1" dirty="0" err="1" smtClean="0">
                <a:latin typeface="Calibri" charset="0"/>
              </a:rPr>
              <a:t>ihre</a:t>
            </a:r>
            <a:r>
              <a:rPr lang="cs-CZ" sz="3600" b="1" dirty="0" smtClean="0">
                <a:latin typeface="Calibri" charset="0"/>
              </a:rPr>
              <a:t> </a:t>
            </a:r>
            <a:r>
              <a:rPr lang="cs-CZ" sz="3600" b="1" dirty="0" err="1" smtClean="0">
                <a:latin typeface="Calibri" charset="0"/>
              </a:rPr>
              <a:t>Perspektive</a:t>
            </a:r>
            <a:endParaRPr lang="cs-CZ" sz="3600" b="1" dirty="0">
              <a:latin typeface="Calibri" charset="0"/>
            </a:endParaRPr>
          </a:p>
          <a:p>
            <a:pPr eaLnBrk="1" hangingPunct="1">
              <a:lnSpc>
                <a:spcPct val="120000"/>
              </a:lnSpc>
              <a:spcBef>
                <a:spcPct val="0"/>
              </a:spcBef>
            </a:pPr>
            <a:r>
              <a:rPr lang="cs-CZ" sz="3600" b="1" dirty="0" smtClean="0">
                <a:latin typeface="Calibri" charset="0"/>
              </a:rPr>
              <a:t>Industrie 4.0, </a:t>
            </a:r>
            <a:r>
              <a:rPr lang="cs-CZ" sz="3600" b="1" dirty="0" err="1" smtClean="0">
                <a:latin typeface="Calibri" charset="0"/>
              </a:rPr>
              <a:t>Studien</a:t>
            </a:r>
            <a:r>
              <a:rPr lang="cs-CZ" sz="3600" b="1" dirty="0" smtClean="0">
                <a:latin typeface="Calibri" charset="0"/>
              </a:rPr>
              <a:t> </a:t>
            </a:r>
            <a:r>
              <a:rPr lang="cs-CZ" sz="3600" b="1" dirty="0" err="1">
                <a:latin typeface="Calibri" charset="0"/>
              </a:rPr>
              <a:t>und</a:t>
            </a:r>
            <a:r>
              <a:rPr lang="cs-CZ" sz="3600" b="1" dirty="0">
                <a:latin typeface="Calibri" charset="0"/>
              </a:rPr>
              <a:t> </a:t>
            </a:r>
            <a:r>
              <a:rPr lang="cs-CZ" sz="3600" b="1" dirty="0" err="1" smtClean="0">
                <a:latin typeface="Calibri" charset="0"/>
              </a:rPr>
              <a:t>Prognosen</a:t>
            </a:r>
            <a:endParaRPr lang="cs-CZ" sz="3600" b="1" dirty="0" smtClean="0">
              <a:latin typeface="Calibri" charset="0"/>
            </a:endParaRPr>
          </a:p>
          <a:p>
            <a:pPr eaLnBrk="1" hangingPunct="1">
              <a:lnSpc>
                <a:spcPct val="120000"/>
              </a:lnSpc>
              <a:spcBef>
                <a:spcPct val="0"/>
              </a:spcBef>
            </a:pPr>
            <a:r>
              <a:rPr lang="cs-CZ" sz="3600" b="1" dirty="0" err="1" smtClean="0">
                <a:latin typeface="Calibri" charset="0"/>
              </a:rPr>
              <a:t>Internetplattformen</a:t>
            </a:r>
            <a:endParaRPr lang="cs-CZ" sz="3600" b="1" dirty="0" smtClean="0">
              <a:latin typeface="Calibri" charset="0"/>
            </a:endParaRPr>
          </a:p>
          <a:p>
            <a:pPr eaLnBrk="1" hangingPunct="1">
              <a:lnSpc>
                <a:spcPct val="120000"/>
              </a:lnSpc>
              <a:spcBef>
                <a:spcPct val="0"/>
              </a:spcBef>
            </a:pPr>
            <a:r>
              <a:rPr lang="cs-CZ" sz="3600" b="1" dirty="0" err="1" smtClean="0">
                <a:latin typeface="Calibri" charset="0"/>
              </a:rPr>
              <a:t>Einige</a:t>
            </a:r>
            <a:r>
              <a:rPr lang="cs-CZ" sz="3600" b="1" dirty="0" smtClean="0">
                <a:latin typeface="Calibri" charset="0"/>
              </a:rPr>
              <a:t> </a:t>
            </a:r>
            <a:r>
              <a:rPr lang="cs-CZ" sz="3600" b="1" dirty="0" err="1" smtClean="0">
                <a:latin typeface="Calibri" charset="0"/>
              </a:rPr>
              <a:t>Effekte</a:t>
            </a:r>
            <a:r>
              <a:rPr lang="cs-CZ" sz="3600" b="1" dirty="0" smtClean="0">
                <a:latin typeface="Calibri" charset="0"/>
              </a:rPr>
              <a:t> </a:t>
            </a:r>
            <a:r>
              <a:rPr lang="cs-CZ" sz="3600" b="1" dirty="0" err="1" smtClean="0">
                <a:latin typeface="Calibri" charset="0"/>
              </a:rPr>
              <a:t>sozio-technischer</a:t>
            </a:r>
            <a:r>
              <a:rPr lang="cs-CZ" sz="3600" b="1" dirty="0" smtClean="0">
                <a:latin typeface="Calibri" charset="0"/>
              </a:rPr>
              <a:t> </a:t>
            </a:r>
            <a:r>
              <a:rPr lang="cs-CZ" sz="3600" b="1" dirty="0" err="1" smtClean="0">
                <a:latin typeface="Calibri" charset="0"/>
              </a:rPr>
              <a:t>Entwicklung</a:t>
            </a:r>
            <a:r>
              <a:rPr lang="cs-CZ" sz="3600" b="1" dirty="0" smtClean="0">
                <a:latin typeface="Calibri" charset="0"/>
              </a:rPr>
              <a:t> </a:t>
            </a:r>
            <a:endParaRPr lang="cs-CZ" sz="3600" b="1" dirty="0">
              <a:latin typeface="Calibri" charset="0"/>
            </a:endParaRPr>
          </a:p>
          <a:p>
            <a:pPr eaLnBrk="1" hangingPunct="1">
              <a:lnSpc>
                <a:spcPct val="120000"/>
              </a:lnSpc>
              <a:spcBef>
                <a:spcPct val="0"/>
              </a:spcBef>
            </a:pPr>
            <a:r>
              <a:rPr lang="cs-CZ" sz="3600" b="1" dirty="0" err="1">
                <a:latin typeface="Calibri" charset="0"/>
              </a:rPr>
              <a:t>Wie</a:t>
            </a:r>
            <a:r>
              <a:rPr lang="cs-CZ" sz="3600" b="1" dirty="0">
                <a:latin typeface="Calibri" charset="0"/>
              </a:rPr>
              <a:t> </a:t>
            </a:r>
            <a:r>
              <a:rPr lang="cs-CZ" sz="3600" b="1" dirty="0" err="1">
                <a:latin typeface="Calibri" charset="0"/>
              </a:rPr>
              <a:t>weiter</a:t>
            </a:r>
            <a:r>
              <a:rPr lang="cs-CZ" sz="3600" b="1" dirty="0">
                <a:latin typeface="Calibri" charset="0"/>
              </a:rPr>
              <a:t>? (</a:t>
            </a:r>
            <a:r>
              <a:rPr lang="cs-CZ" sz="3600" b="1" dirty="0" err="1">
                <a:latin typeface="Calibri" charset="0"/>
              </a:rPr>
              <a:t>Diskussion</a:t>
            </a:r>
            <a:r>
              <a:rPr lang="cs-CZ" sz="3600" b="1" dirty="0">
                <a:latin typeface="Calibri" charset="0"/>
              </a:rPr>
              <a:t>)</a:t>
            </a:r>
            <a:endParaRPr lang="cs-CZ" sz="36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p:txBody>
          <a:bodyPr/>
          <a:lstStyle/>
          <a:p>
            <a:pPr eaLnBrk="1" hangingPunct="1"/>
            <a:endParaRPr lang="de-DE">
              <a:latin typeface="Calibri" charset="0"/>
            </a:endParaRPr>
          </a:p>
        </p:txBody>
      </p:sp>
      <p:pic>
        <p:nvPicPr>
          <p:cNvPr id="49154"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a:xfrm>
            <a:off x="0" y="0"/>
            <a:ext cx="9144000" cy="1143000"/>
          </a:xfrm>
        </p:spPr>
        <p:txBody>
          <a:bodyPr anchor="t"/>
          <a:lstStyle/>
          <a:p>
            <a:pPr eaLnBrk="1" hangingPunct="1"/>
            <a:r>
              <a:rPr lang="de-DE" sz="3200" b="1">
                <a:latin typeface="Calibri" charset="0"/>
              </a:rPr>
              <a:t>Gewinn- und Investitionsquoten in Österreich </a:t>
            </a:r>
            <a:br>
              <a:rPr lang="de-DE" sz="3200" b="1">
                <a:latin typeface="Calibri" charset="0"/>
              </a:rPr>
            </a:br>
            <a:r>
              <a:rPr lang="de-DE" sz="3200" b="1">
                <a:latin typeface="Calibri" charset="0"/>
              </a:rPr>
              <a:t>1988 - 2014 </a:t>
            </a:r>
            <a:r>
              <a:rPr lang="de-DE" sz="3200">
                <a:latin typeface="Calibri" charset="0"/>
              </a:rPr>
              <a:t>(in Prozent des BIP)</a:t>
            </a:r>
            <a:endParaRPr lang="en-US" sz="3200" b="1">
              <a:latin typeface="Calibri" charset="0"/>
            </a:endParaRPr>
          </a:p>
        </p:txBody>
      </p:sp>
      <p:sp>
        <p:nvSpPr>
          <p:cNvPr id="45058" name="Textfeld 6"/>
          <p:cNvSpPr txBox="1">
            <a:spLocks noChangeArrowheads="1"/>
          </p:cNvSpPr>
          <p:nvPr/>
        </p:nvSpPr>
        <p:spPr bwMode="auto">
          <a:xfrm>
            <a:off x="4859338" y="3644900"/>
            <a:ext cx="33131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de-DE" sz="1400">
                <a:latin typeface="Arial" charset="0"/>
              </a:rPr>
              <a:t>Quelle: Statistik Austria: Volkswirtschaftliche Gesamtrechnungen 1978-2009; </a:t>
            </a:r>
          </a:p>
          <a:p>
            <a:pPr algn="r" eaLnBrk="1" hangingPunct="1"/>
            <a:r>
              <a:rPr lang="de-DE" sz="1400">
                <a:latin typeface="Arial" charset="0"/>
              </a:rPr>
              <a:t>online Daten für 2010 </a:t>
            </a:r>
            <a:endParaRPr lang="en-US" sz="1400">
              <a:latin typeface="Arial" charset="0"/>
            </a:endParaRPr>
          </a:p>
        </p:txBody>
      </p:sp>
      <p:sp>
        <p:nvSpPr>
          <p:cNvPr id="45059" name="Textfeld 5"/>
          <p:cNvSpPr txBox="1">
            <a:spLocks noChangeArrowheads="1"/>
          </p:cNvSpPr>
          <p:nvPr/>
        </p:nvSpPr>
        <p:spPr bwMode="auto">
          <a:xfrm>
            <a:off x="2555875" y="2420938"/>
            <a:ext cx="34163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800">
                <a:latin typeface="Arial" charset="0"/>
              </a:rPr>
              <a:t>Gewinnquote = </a:t>
            </a:r>
          </a:p>
          <a:p>
            <a:pPr eaLnBrk="1" hangingPunct="1"/>
            <a:r>
              <a:rPr lang="de-DE" sz="1800">
                <a:latin typeface="Arial" charset="0"/>
              </a:rPr>
              <a:t>Brutto-Betriebsüberschuss und </a:t>
            </a:r>
          </a:p>
          <a:p>
            <a:pPr eaLnBrk="1" hangingPunct="1"/>
            <a:r>
              <a:rPr lang="de-DE" sz="1800">
                <a:latin typeface="Arial" charset="0"/>
              </a:rPr>
              <a:t>Selbständigeneinkommen / BIP</a:t>
            </a:r>
          </a:p>
          <a:p>
            <a:pPr eaLnBrk="1" hangingPunct="1"/>
            <a:endParaRPr lang="de-DE" sz="1800">
              <a:latin typeface="Arial" charset="0"/>
            </a:endParaRPr>
          </a:p>
          <a:p>
            <a:pPr eaLnBrk="1" hangingPunct="1"/>
            <a:endParaRPr lang="de-DE" sz="1800">
              <a:latin typeface="Arial" charset="0"/>
            </a:endParaRPr>
          </a:p>
          <a:p>
            <a:pPr eaLnBrk="1" hangingPunct="1"/>
            <a:endParaRPr lang="de-DE" sz="1800">
              <a:latin typeface="Arial" charset="0"/>
            </a:endParaRPr>
          </a:p>
          <a:p>
            <a:pPr eaLnBrk="1" hangingPunct="1"/>
            <a:endParaRPr lang="de-DE" sz="1800">
              <a:latin typeface="Arial" charset="0"/>
            </a:endParaRPr>
          </a:p>
          <a:p>
            <a:pPr eaLnBrk="1" hangingPunct="1"/>
            <a:r>
              <a:rPr lang="de-DE" sz="1800">
                <a:latin typeface="Arial" charset="0"/>
              </a:rPr>
              <a:t>Investitionsquote =</a:t>
            </a:r>
          </a:p>
          <a:p>
            <a:pPr eaLnBrk="1" hangingPunct="1"/>
            <a:r>
              <a:rPr lang="de-DE" sz="1800">
                <a:latin typeface="Arial" charset="0"/>
              </a:rPr>
              <a:t>Brutto-Investitionen / BIP</a:t>
            </a:r>
            <a:endParaRPr lang="en-US" sz="1800">
              <a:latin typeface="Arial" charset="0"/>
            </a:endParaRPr>
          </a:p>
        </p:txBody>
      </p:sp>
      <p:graphicFrame>
        <p:nvGraphicFramePr>
          <p:cNvPr id="6" name="Diagramm 5"/>
          <p:cNvGraphicFramePr>
            <a:graphicFrameLocks/>
          </p:cNvGraphicFramePr>
          <p:nvPr/>
        </p:nvGraphicFramePr>
        <p:xfrm>
          <a:off x="0" y="980728"/>
          <a:ext cx="9144000" cy="5877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p:nvPr>
        </p:nvSpPr>
        <p:spPr>
          <a:xfrm>
            <a:off x="457200" y="0"/>
            <a:ext cx="8686800" cy="1150938"/>
          </a:xfrm>
        </p:spPr>
        <p:txBody>
          <a:bodyPr/>
          <a:lstStyle/>
          <a:p>
            <a:pPr algn="l" eaLnBrk="1" hangingPunct="1"/>
            <a:r>
              <a:rPr lang="de-DE" sz="4000" b="1">
                <a:latin typeface="Calibri" charset="0"/>
              </a:rPr>
              <a:t>Massnahmen gegen Wachstumsschwäche</a:t>
            </a:r>
          </a:p>
        </p:txBody>
      </p:sp>
      <p:sp>
        <p:nvSpPr>
          <p:cNvPr id="50178" name="Textfeld 4"/>
          <p:cNvSpPr txBox="1">
            <a:spLocks noChangeArrowheads="1"/>
          </p:cNvSpPr>
          <p:nvPr/>
        </p:nvSpPr>
        <p:spPr bwMode="auto">
          <a:xfrm>
            <a:off x="576263" y="1887538"/>
            <a:ext cx="8280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3200" dirty="0"/>
              <a:t>Die </a:t>
            </a:r>
            <a:r>
              <a:rPr lang="de-DE" sz="3200" b="1" dirty="0"/>
              <a:t>EU </a:t>
            </a:r>
            <a:r>
              <a:rPr lang="de-DE" sz="3200" dirty="0"/>
              <a:t>reagiert mit einer</a:t>
            </a:r>
          </a:p>
          <a:p>
            <a:pPr eaLnBrk="1" hangingPunct="1"/>
            <a:r>
              <a:rPr lang="de-DE" sz="3200" b="1" dirty="0">
                <a:hlinkClick r:id="rId2"/>
              </a:rPr>
              <a:t>Digitising European Industry Strategie</a:t>
            </a:r>
            <a:r>
              <a:rPr lang="de-DE" sz="3200" b="1" dirty="0"/>
              <a:t> </a:t>
            </a:r>
            <a:endParaRPr lang="de-DE" sz="3200" b="1" dirty="0">
              <a:hlinkClick r:id="rId2"/>
            </a:endParaRPr>
          </a:p>
          <a:p>
            <a:pPr eaLnBrk="1" hangingPunct="1"/>
            <a:r>
              <a:rPr lang="de-DE" sz="3200" dirty="0">
                <a:hlinkClick r:id="rId2"/>
              </a:rPr>
              <a:t>https://ec.europa.eu/digital-single-market/en/digitising-european-industry</a:t>
            </a:r>
            <a:endParaRPr lang="de-DE" sz="3200" dirty="0"/>
          </a:p>
          <a:p>
            <a:pPr eaLnBrk="1" hangingPunct="1"/>
            <a:endParaRPr lang="de-DE" sz="32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Bild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1"/>
          <p:cNvSpPr>
            <a:spLocks noGrp="1"/>
          </p:cNvSpPr>
          <p:nvPr>
            <p:ph type="title"/>
          </p:nvPr>
        </p:nvSpPr>
        <p:spPr>
          <a:xfrm>
            <a:off x="119063" y="20638"/>
            <a:ext cx="8567737" cy="555625"/>
          </a:xfrm>
        </p:spPr>
        <p:txBody>
          <a:bodyPr/>
          <a:lstStyle/>
          <a:p>
            <a:pPr algn="l" eaLnBrk="1" hangingPunct="1"/>
            <a:r>
              <a:rPr lang="de-DE" sz="4000" b="1">
                <a:latin typeface="Calibri" charset="0"/>
              </a:rPr>
              <a:t>Förderung durch die EU</a:t>
            </a:r>
          </a:p>
        </p:txBody>
      </p:sp>
      <p:sp>
        <p:nvSpPr>
          <p:cNvPr id="3" name="Inhaltsplatzhalter 2"/>
          <p:cNvSpPr>
            <a:spLocks noGrp="1"/>
          </p:cNvSpPr>
          <p:nvPr>
            <p:ph idx="1"/>
          </p:nvPr>
        </p:nvSpPr>
        <p:spPr>
          <a:xfrm>
            <a:off x="119063" y="762000"/>
            <a:ext cx="9024937" cy="6096000"/>
          </a:xfrm>
          <a:solidFill>
            <a:srgbClr val="FFFFFF"/>
          </a:solidFill>
        </p:spPr>
        <p:txBody>
          <a:bodyPr rtlCol="0">
            <a:normAutofit fontScale="77500" lnSpcReduction="20000"/>
          </a:bodyPr>
          <a:lstStyle/>
          <a:p>
            <a:pPr marL="0" indent="0" eaLnBrk="1" fontAlgn="auto" hangingPunct="1">
              <a:spcAft>
                <a:spcPts val="0"/>
              </a:spcAft>
              <a:buFont typeface="Arial"/>
              <a:buNone/>
              <a:defRPr/>
            </a:pPr>
            <a:r>
              <a:rPr lang="de-DE" dirty="0" smtClean="0">
                <a:ea typeface="+mn-ea"/>
                <a:cs typeface="+mn-cs"/>
              </a:rPr>
              <a:t>April 2016: EU-Kommission will </a:t>
            </a:r>
            <a:r>
              <a:rPr lang="de-DE" dirty="0">
                <a:ea typeface="+mn-ea"/>
                <a:cs typeface="+mn-cs"/>
              </a:rPr>
              <a:t>innerhalb der nächsten 5 Jahre </a:t>
            </a:r>
            <a:endParaRPr lang="de-DE" dirty="0" smtClean="0">
              <a:ea typeface="+mn-ea"/>
              <a:cs typeface="+mn-cs"/>
            </a:endParaRPr>
          </a:p>
          <a:p>
            <a:pPr marL="0" indent="0" eaLnBrk="1" fontAlgn="auto" hangingPunct="1">
              <a:spcAft>
                <a:spcPts val="0"/>
              </a:spcAft>
              <a:buFont typeface="Arial"/>
              <a:buNone/>
              <a:defRPr/>
            </a:pPr>
            <a:r>
              <a:rPr lang="de-DE" b="1" dirty="0" smtClean="0">
                <a:ea typeface="+mn-ea"/>
                <a:cs typeface="+mn-cs"/>
              </a:rPr>
              <a:t>50 </a:t>
            </a:r>
            <a:r>
              <a:rPr lang="de-DE" b="1" dirty="0">
                <a:ea typeface="+mn-ea"/>
                <a:cs typeface="+mn-cs"/>
              </a:rPr>
              <a:t>Milliarden Euro </a:t>
            </a:r>
            <a:r>
              <a:rPr lang="de-DE" dirty="0">
                <a:ea typeface="+mn-ea"/>
                <a:cs typeface="+mn-cs"/>
              </a:rPr>
              <a:t>zur Förderung von Industrie 4.0 </a:t>
            </a:r>
            <a:r>
              <a:rPr lang="de-DE" dirty="0" smtClean="0">
                <a:ea typeface="+mn-ea"/>
                <a:cs typeface="+mn-cs"/>
              </a:rPr>
              <a:t>mobilisieren.</a:t>
            </a:r>
          </a:p>
          <a:p>
            <a:pPr marL="0" indent="0" eaLnBrk="1" fontAlgn="auto" hangingPunct="1">
              <a:spcAft>
                <a:spcPts val="0"/>
              </a:spcAft>
              <a:buFont typeface="Arial"/>
              <a:buNone/>
              <a:defRPr/>
            </a:pPr>
            <a:r>
              <a:rPr lang="de-DE" dirty="0" smtClean="0">
                <a:ea typeface="+mn-ea"/>
                <a:cs typeface="+mn-cs"/>
              </a:rPr>
              <a:t>Dadurch </a:t>
            </a:r>
            <a:r>
              <a:rPr lang="de-DE" dirty="0">
                <a:ea typeface="+mn-ea"/>
                <a:cs typeface="+mn-cs"/>
              </a:rPr>
              <a:t>soll die Digitalisierung von Unternehmen aus allen Branchen vorangetrieben und gestützt auf strategische Partnerschaften neue Investitionsanreize geschaffen </a:t>
            </a:r>
            <a:r>
              <a:rPr lang="de-DE" dirty="0" smtClean="0">
                <a:ea typeface="+mn-ea"/>
                <a:cs typeface="+mn-cs"/>
              </a:rPr>
              <a:t>werden. Gemeinsame </a:t>
            </a:r>
            <a:r>
              <a:rPr lang="de-DE" dirty="0">
                <a:ea typeface="+mn-ea"/>
                <a:cs typeface="+mn-cs"/>
              </a:rPr>
              <a:t>Standards im ICT </a:t>
            </a:r>
            <a:r>
              <a:rPr lang="de-DE" dirty="0" smtClean="0">
                <a:ea typeface="+mn-ea"/>
                <a:cs typeface="+mn-cs"/>
              </a:rPr>
              <a:t>sollen geschaffen und </a:t>
            </a:r>
            <a:r>
              <a:rPr lang="de-DE" dirty="0">
                <a:ea typeface="+mn-ea"/>
                <a:cs typeface="+mn-cs"/>
              </a:rPr>
              <a:t>die öffentlichen Dienste </a:t>
            </a:r>
            <a:r>
              <a:rPr lang="de-DE" dirty="0" smtClean="0">
                <a:ea typeface="+mn-ea"/>
                <a:cs typeface="+mn-cs"/>
              </a:rPr>
              <a:t>sollen modernisiert werden.</a:t>
            </a:r>
            <a:r>
              <a:rPr lang="de-DE" dirty="0">
                <a:ea typeface="+mn-ea"/>
                <a:cs typeface="+mn-cs"/>
              </a:rPr>
              <a:t> </a:t>
            </a:r>
            <a:r>
              <a:rPr lang="de-DE" dirty="0" smtClean="0">
                <a:ea typeface="+mn-ea"/>
                <a:cs typeface="+mn-cs"/>
              </a:rPr>
              <a:t>Der </a:t>
            </a:r>
            <a:r>
              <a:rPr lang="de-DE" dirty="0">
                <a:ea typeface="+mn-ea"/>
                <a:cs typeface="+mn-cs"/>
              </a:rPr>
              <a:t>Hauptfokus der Strategie liegt auf:</a:t>
            </a:r>
          </a:p>
          <a:p>
            <a:pPr marL="0" indent="0" eaLnBrk="1" fontAlgn="auto" hangingPunct="1">
              <a:spcAft>
                <a:spcPts val="0"/>
              </a:spcAft>
              <a:buFont typeface="Arial"/>
              <a:buNone/>
              <a:defRPr/>
            </a:pPr>
            <a:r>
              <a:rPr lang="de-DE" dirty="0">
                <a:ea typeface="+mn-ea"/>
                <a:cs typeface="+mn-cs"/>
              </a:rPr>
              <a:t>– Förderung von Zugang und Adoption von digitalen Technologien in der EU (Digital Innovation Hubs, Kompetenz Center)</a:t>
            </a:r>
          </a:p>
          <a:p>
            <a:pPr marL="0" indent="0" eaLnBrk="1" fontAlgn="auto" hangingPunct="1">
              <a:spcAft>
                <a:spcPts val="0"/>
              </a:spcAft>
              <a:buFont typeface="Arial"/>
              <a:buNone/>
              <a:defRPr/>
            </a:pPr>
            <a:r>
              <a:rPr lang="de-DE" dirty="0">
                <a:ea typeface="+mn-ea"/>
                <a:cs typeface="+mn-cs"/>
              </a:rPr>
              <a:t>– Etablierung von europäischen Technologieplattformen (Allianzen und Synergien von unterschiedlichen Technologiebranchen, Interessensgruppen und Technologiebereichen)</a:t>
            </a:r>
          </a:p>
          <a:p>
            <a:pPr marL="0" indent="0" eaLnBrk="1" fontAlgn="auto" hangingPunct="1">
              <a:spcAft>
                <a:spcPts val="0"/>
              </a:spcAft>
              <a:buFont typeface="Arial"/>
              <a:buNone/>
              <a:defRPr/>
            </a:pPr>
            <a:r>
              <a:rPr lang="de-DE" dirty="0">
                <a:ea typeface="+mn-ea"/>
                <a:cs typeface="+mn-cs"/>
              </a:rPr>
              <a:t>– Überwindung der IKT Qualifikationslücke (Förderung von Digital Skills in Bildung, Anpassung </a:t>
            </a:r>
            <a:r>
              <a:rPr lang="de-DE" dirty="0" smtClean="0">
                <a:ea typeface="+mn-ea"/>
                <a:cs typeface="+mn-cs"/>
              </a:rPr>
              <a:t>der Arbeitnehmer an </a:t>
            </a:r>
            <a:r>
              <a:rPr lang="de-DE" dirty="0">
                <a:ea typeface="+mn-ea"/>
                <a:cs typeface="+mn-cs"/>
              </a:rPr>
              <a:t>die neuen Anforderungen </a:t>
            </a:r>
            <a:r>
              <a:rPr lang="de-DE" dirty="0" smtClean="0">
                <a:ea typeface="+mn-ea"/>
                <a:cs typeface="+mn-cs"/>
              </a:rPr>
              <a:t>durch </a:t>
            </a:r>
            <a:r>
              <a:rPr lang="de-DE" dirty="0">
                <a:ea typeface="+mn-ea"/>
                <a:cs typeface="+mn-cs"/>
              </a:rPr>
              <a:t>die Digitalisierung der Arbeitswelt)</a:t>
            </a:r>
          </a:p>
          <a:p>
            <a:pPr marL="0" indent="0" eaLnBrk="1" fontAlgn="auto" hangingPunct="1">
              <a:spcAft>
                <a:spcPts val="0"/>
              </a:spcAft>
              <a:buFont typeface="Arial"/>
              <a:buNone/>
              <a:defRPr/>
            </a:pPr>
            <a:r>
              <a:rPr lang="de-DE" dirty="0">
                <a:ea typeface="+mn-ea"/>
                <a:cs typeface="+mn-cs"/>
              </a:rPr>
              <a:t>– Schaffung von </a:t>
            </a:r>
            <a:r>
              <a:rPr lang="de-DE" dirty="0" smtClean="0">
                <a:ea typeface="+mn-ea"/>
                <a:cs typeface="+mn-cs"/>
              </a:rPr>
              <a:t>innovationsfreundlichen rechtlichen </a:t>
            </a:r>
            <a:r>
              <a:rPr lang="de-DE" dirty="0">
                <a:ea typeface="+mn-ea"/>
                <a:cs typeface="+mn-cs"/>
              </a:rPr>
              <a:t>Rahmenbedingungen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0" y="0"/>
            <a:ext cx="9144000" cy="609600"/>
          </a:xfrm>
        </p:spPr>
        <p:txBody>
          <a:bodyPr/>
          <a:lstStyle/>
          <a:p>
            <a:pPr algn="l" eaLnBrk="1" hangingPunct="1"/>
            <a:r>
              <a:rPr lang="de-DE" sz="4000" b="1">
                <a:latin typeface="Calibri" charset="0"/>
              </a:rPr>
              <a:t>Massnahmen gegen Wachstumsschwäche</a:t>
            </a:r>
          </a:p>
        </p:txBody>
      </p:sp>
      <p:sp>
        <p:nvSpPr>
          <p:cNvPr id="5" name="Textfeld 4"/>
          <p:cNvSpPr txBox="1"/>
          <p:nvPr/>
        </p:nvSpPr>
        <p:spPr>
          <a:xfrm>
            <a:off x="576263" y="609600"/>
            <a:ext cx="8280400" cy="4770438"/>
          </a:xfrm>
          <a:prstGeom prst="rect">
            <a:avLst/>
          </a:prstGeom>
          <a:noFill/>
        </p:spPr>
        <p:txBody>
          <a:bodyPr>
            <a:spAutoFit/>
          </a:bodyPr>
          <a:lstStyle/>
          <a:p>
            <a:pPr fontAlgn="auto">
              <a:spcBef>
                <a:spcPts val="0"/>
              </a:spcBef>
              <a:spcAft>
                <a:spcPts val="0"/>
              </a:spcAft>
              <a:defRPr/>
            </a:pPr>
            <a:endParaRPr lang="de-DE" sz="4000" dirty="0">
              <a:latin typeface="+mn-lt"/>
              <a:ea typeface="+mn-ea"/>
              <a:cs typeface="+mn-cs"/>
            </a:endParaRPr>
          </a:p>
          <a:p>
            <a:pPr fontAlgn="auto">
              <a:spcBef>
                <a:spcPts val="0"/>
              </a:spcBef>
              <a:spcAft>
                <a:spcPts val="0"/>
              </a:spcAft>
              <a:defRPr/>
            </a:pPr>
            <a:r>
              <a:rPr lang="de-DE" sz="4000" b="1" dirty="0">
                <a:latin typeface="+mn-lt"/>
                <a:ea typeface="+mn-ea"/>
                <a:cs typeface="+mn-cs"/>
              </a:rPr>
              <a:t>Österreich:</a:t>
            </a:r>
            <a:r>
              <a:rPr lang="de-DE" sz="4000" dirty="0">
                <a:latin typeface="+mn-lt"/>
                <a:ea typeface="+mn-ea"/>
                <a:cs typeface="+mn-cs"/>
              </a:rPr>
              <a:t> </a:t>
            </a:r>
          </a:p>
          <a:p>
            <a:pPr marL="342900" indent="-342900" fontAlgn="auto">
              <a:spcBef>
                <a:spcPts val="0"/>
              </a:spcBef>
              <a:spcAft>
                <a:spcPts val="0"/>
              </a:spcAft>
              <a:buFont typeface="Arial"/>
              <a:buChar char="•"/>
              <a:defRPr/>
            </a:pPr>
            <a:r>
              <a:rPr lang="de-DE" sz="3200" dirty="0">
                <a:latin typeface="+mn-lt"/>
                <a:ea typeface="+mn-ea"/>
                <a:cs typeface="+mn-cs"/>
              </a:rPr>
              <a:t>Programm der Österreichischen Forschungsförderungsgesellschaft</a:t>
            </a:r>
          </a:p>
          <a:p>
            <a:pPr lvl="1" fontAlgn="auto">
              <a:spcBef>
                <a:spcPts val="0"/>
              </a:spcBef>
              <a:spcAft>
                <a:spcPts val="0"/>
              </a:spcAft>
              <a:defRPr/>
            </a:pPr>
            <a:r>
              <a:rPr lang="de-DE" sz="3200" b="1" dirty="0">
                <a:latin typeface="+mn-lt"/>
                <a:ea typeface="+mn-ea"/>
                <a:cs typeface="+mn-cs"/>
              </a:rPr>
              <a:t>Produktion der Zukunft 	     </a:t>
            </a:r>
            <a:r>
              <a:rPr lang="de-DE" sz="3200" dirty="0">
                <a:latin typeface="+mn-lt"/>
                <a:ea typeface="+mn-ea"/>
                <a:cs typeface="+mn-cs"/>
                <a:hlinkClick r:id="rId2"/>
              </a:rPr>
              <a:t>https://www.ffg.at/programme/produktion</a:t>
            </a:r>
            <a:r>
              <a:rPr lang="de-DE" sz="3200" dirty="0">
                <a:latin typeface="+mn-lt"/>
                <a:ea typeface="+mn-ea"/>
                <a:cs typeface="+mn-cs"/>
              </a:rPr>
              <a:t> </a:t>
            </a:r>
          </a:p>
          <a:p>
            <a:pPr marL="342900" indent="-342900" fontAlgn="auto">
              <a:spcBef>
                <a:spcPts val="0"/>
              </a:spcBef>
              <a:spcAft>
                <a:spcPts val="0"/>
              </a:spcAft>
              <a:buFont typeface="Arial"/>
              <a:buChar char="•"/>
              <a:defRPr/>
            </a:pPr>
            <a:r>
              <a:rPr lang="de-DE" sz="3200" b="1" dirty="0">
                <a:latin typeface="+mn-lt"/>
                <a:ea typeface="+mn-ea"/>
                <a:cs typeface="+mn-cs"/>
              </a:rPr>
              <a:t>Österreichische Industriellenvereinigung: </a:t>
            </a:r>
            <a:r>
              <a:rPr lang="de-DE" sz="3200" dirty="0">
                <a:latin typeface="+mn-lt"/>
                <a:ea typeface="+mn-ea"/>
                <a:cs typeface="+mn-cs"/>
                <a:hlinkClick r:id="rId3"/>
              </a:rPr>
              <a:t>http://plattformindustrie40.at</a:t>
            </a:r>
            <a:endParaRPr lang="de-DE" sz="3200" dirty="0">
              <a:latin typeface="+mn-lt"/>
              <a:ea typeface="+mn-ea"/>
              <a:cs typeface="+mn-cs"/>
            </a:endParaRPr>
          </a:p>
          <a:p>
            <a:pPr marL="342900" indent="-342900" fontAlgn="auto">
              <a:spcBef>
                <a:spcPts val="0"/>
              </a:spcBef>
              <a:spcAft>
                <a:spcPts val="0"/>
              </a:spcAft>
              <a:buFont typeface="Arial"/>
              <a:buChar char="•"/>
              <a:defRPr/>
            </a:pPr>
            <a:r>
              <a:rPr lang="de-DE" sz="3200" b="1" dirty="0">
                <a:latin typeface="+mn-lt"/>
                <a:ea typeface="+mn-ea"/>
                <a:cs typeface="+mn-cs"/>
              </a:rPr>
              <a:t>Arbeitskreis im BMVIT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338" y="274638"/>
            <a:ext cx="8399462" cy="622300"/>
          </a:xfrm>
        </p:spPr>
        <p:txBody>
          <a:bodyPr rtlCol="0">
            <a:normAutofit fontScale="90000"/>
          </a:bodyPr>
          <a:lstStyle/>
          <a:p>
            <a:pPr algn="l" eaLnBrk="1" fontAlgn="auto" hangingPunct="1">
              <a:spcAft>
                <a:spcPts val="0"/>
              </a:spcAft>
              <a:defRPr/>
            </a:pPr>
            <a:r>
              <a:rPr lang="de-DE" b="1" dirty="0" smtClean="0">
                <a:ea typeface="+mj-ea"/>
                <a:cs typeface="+mj-cs"/>
              </a:rPr>
              <a:t>Industrie 4.0 - Definitionen</a:t>
            </a:r>
            <a:endParaRPr lang="de-DE" b="1" dirty="0">
              <a:ea typeface="+mj-ea"/>
              <a:cs typeface="+mj-cs"/>
            </a:endParaRPr>
          </a:p>
        </p:txBody>
      </p:sp>
      <p:sp>
        <p:nvSpPr>
          <p:cNvPr id="3" name="Inhaltsplatzhalter 2"/>
          <p:cNvSpPr>
            <a:spLocks noGrp="1"/>
          </p:cNvSpPr>
          <p:nvPr>
            <p:ph idx="1"/>
          </p:nvPr>
        </p:nvSpPr>
        <p:spPr>
          <a:xfrm>
            <a:off x="287338" y="1049338"/>
            <a:ext cx="8670925" cy="5199062"/>
          </a:xfrm>
        </p:spPr>
        <p:txBody>
          <a:bodyPr rtlCol="0">
            <a:normAutofit fontScale="92500" lnSpcReduction="20000"/>
          </a:bodyPr>
          <a:lstStyle/>
          <a:p>
            <a:pPr marL="0" indent="0" eaLnBrk="1" fontAlgn="auto" hangingPunct="1">
              <a:spcAft>
                <a:spcPts val="0"/>
              </a:spcAft>
              <a:buFont typeface="Arial"/>
              <a:buNone/>
              <a:defRPr/>
            </a:pPr>
            <a:r>
              <a:rPr lang="de-DE" dirty="0" smtClean="0">
                <a:ea typeface="+mn-ea"/>
                <a:cs typeface="+mn-cs"/>
              </a:rPr>
              <a:t>Die Forschungsunion Wirtschaft und Wissenschaft (2013) und </a:t>
            </a:r>
            <a:r>
              <a:rPr lang="de-DE" dirty="0" err="1" smtClean="0">
                <a:ea typeface="+mn-ea"/>
                <a:cs typeface="+mn-cs"/>
              </a:rPr>
              <a:t>acatech</a:t>
            </a:r>
            <a:r>
              <a:rPr lang="de-DE" dirty="0" smtClean="0">
                <a:ea typeface="+mn-ea"/>
                <a:cs typeface="+mn-cs"/>
              </a:rPr>
              <a:t> geben folgende Definition:</a:t>
            </a:r>
          </a:p>
          <a:p>
            <a:pPr marL="400050" lvl="1" indent="0" eaLnBrk="1" fontAlgn="auto" hangingPunct="1">
              <a:spcAft>
                <a:spcPts val="0"/>
              </a:spcAft>
              <a:buFont typeface="Arial"/>
              <a:buNone/>
              <a:defRPr/>
            </a:pPr>
            <a:r>
              <a:rPr lang="de-DE" i="1" dirty="0" smtClean="0">
                <a:ea typeface="+mn-ea"/>
              </a:rPr>
              <a:t>„Industrie 4.0 meint im Kern die technische Integration von CPS</a:t>
            </a:r>
            <a:r>
              <a:rPr lang="de-DE" dirty="0" smtClean="0">
                <a:ea typeface="+mn-ea"/>
              </a:rPr>
              <a:t> (cyber-</a:t>
            </a:r>
            <a:r>
              <a:rPr lang="de-DE" dirty="0" err="1" smtClean="0">
                <a:ea typeface="+mn-ea"/>
              </a:rPr>
              <a:t>physical</a:t>
            </a:r>
            <a:r>
              <a:rPr lang="de-DE" dirty="0" smtClean="0">
                <a:ea typeface="+mn-ea"/>
              </a:rPr>
              <a:t> </a:t>
            </a:r>
            <a:r>
              <a:rPr lang="de-DE" dirty="0" err="1" smtClean="0">
                <a:ea typeface="+mn-ea"/>
              </a:rPr>
              <a:t>systems</a:t>
            </a:r>
            <a:r>
              <a:rPr lang="de-DE" dirty="0" smtClean="0">
                <a:ea typeface="+mn-ea"/>
              </a:rPr>
              <a:t>) </a:t>
            </a:r>
            <a:r>
              <a:rPr lang="de-DE" i="1" dirty="0" smtClean="0">
                <a:ea typeface="+mn-ea"/>
              </a:rPr>
              <a:t>in die Produktion und die Logistik sowie die Anwendung des </a:t>
            </a:r>
            <a:r>
              <a:rPr lang="de-DE" b="1" i="1" dirty="0" smtClean="0">
                <a:ea typeface="+mn-ea"/>
              </a:rPr>
              <a:t>Internets der Dinge und Dienste </a:t>
            </a:r>
            <a:r>
              <a:rPr lang="de-DE" i="1" dirty="0" smtClean="0">
                <a:ea typeface="+mn-ea"/>
              </a:rPr>
              <a:t>(das </a:t>
            </a:r>
            <a:r>
              <a:rPr lang="de-DE" i="1" dirty="0">
                <a:ea typeface="+mn-ea"/>
              </a:rPr>
              <a:t>Zusammenwachsen von Internet mit dem Gegenstand oder der </a:t>
            </a:r>
            <a:r>
              <a:rPr lang="de-DE" i="1" dirty="0" smtClean="0">
                <a:ea typeface="+mn-ea"/>
              </a:rPr>
              <a:t>Dienstleistung) in industriellen Prozessen – einschließlich der sich daraus ergebenden Konsequenzen für die Wertschöpfung, die Geschäftsmodelle sowie die nachgelagerten </a:t>
            </a:r>
            <a:r>
              <a:rPr lang="de-DE" b="1" i="1" dirty="0" smtClean="0">
                <a:ea typeface="+mn-ea"/>
              </a:rPr>
              <a:t>Dienstleistungen</a:t>
            </a:r>
            <a:r>
              <a:rPr lang="de-DE" i="1" dirty="0" smtClean="0">
                <a:ea typeface="+mn-ea"/>
              </a:rPr>
              <a:t> und die </a:t>
            </a:r>
            <a:r>
              <a:rPr lang="de-DE" b="1" i="1" dirty="0" smtClean="0">
                <a:ea typeface="+mn-ea"/>
              </a:rPr>
              <a:t>Arbeitsorganisation</a:t>
            </a:r>
            <a:r>
              <a:rPr lang="de-DE" i="1" dirty="0" smtClean="0">
                <a:ea typeface="+mn-ea"/>
              </a:rPr>
              <a:t>.“</a:t>
            </a:r>
          </a:p>
          <a:p>
            <a:pPr marL="0" indent="0" eaLnBrk="1" fontAlgn="auto" hangingPunct="1">
              <a:spcAft>
                <a:spcPts val="0"/>
              </a:spcAft>
              <a:buFont typeface="Arial"/>
              <a:buNone/>
              <a:defRPr/>
            </a:pPr>
            <a:r>
              <a:rPr lang="de-DE" dirty="0">
                <a:ea typeface="+mn-ea"/>
                <a:cs typeface="+mn-cs"/>
              </a:rPr>
              <a:t>Diese Transformation beinhaltet Elemente wie Big Data, </a:t>
            </a:r>
            <a:r>
              <a:rPr lang="de-DE" dirty="0" smtClean="0">
                <a:ea typeface="+mn-ea"/>
                <a:cs typeface="+mn-cs"/>
              </a:rPr>
              <a:t>autonom arbeitende </a:t>
            </a:r>
            <a:r>
              <a:rPr lang="de-DE" dirty="0">
                <a:ea typeface="+mn-ea"/>
                <a:cs typeface="+mn-cs"/>
              </a:rPr>
              <a:t>Systeme, </a:t>
            </a:r>
            <a:r>
              <a:rPr lang="de-DE" dirty="0" err="1" smtClean="0">
                <a:ea typeface="+mn-ea"/>
                <a:cs typeface="+mn-cs"/>
              </a:rPr>
              <a:t>Cloud</a:t>
            </a:r>
            <a:r>
              <a:rPr lang="de-DE" dirty="0">
                <a:ea typeface="+mn-ea"/>
                <a:cs typeface="+mn-cs"/>
              </a:rPr>
              <a:t> </a:t>
            </a:r>
            <a:r>
              <a:rPr lang="de-DE" dirty="0" smtClean="0">
                <a:ea typeface="+mn-ea"/>
                <a:cs typeface="+mn-cs"/>
              </a:rPr>
              <a:t>Computing</a:t>
            </a:r>
            <a:r>
              <a:rPr lang="de-DE" dirty="0">
                <a:ea typeface="+mn-ea"/>
                <a:cs typeface="+mn-cs"/>
              </a:rPr>
              <a:t>, </a:t>
            </a:r>
            <a:r>
              <a:rPr lang="de-DE" dirty="0" err="1">
                <a:ea typeface="+mn-ea"/>
                <a:cs typeface="+mn-cs"/>
              </a:rPr>
              <a:t>Social</a:t>
            </a:r>
            <a:r>
              <a:rPr lang="de-DE" dirty="0">
                <a:ea typeface="+mn-ea"/>
                <a:cs typeface="+mn-cs"/>
              </a:rPr>
              <a:t> Media, mobile und </a:t>
            </a:r>
            <a:r>
              <a:rPr lang="de-DE" dirty="0" smtClean="0">
                <a:ea typeface="+mn-ea"/>
                <a:cs typeface="+mn-cs"/>
              </a:rPr>
              <a:t>selbstlernende Systeme</a:t>
            </a:r>
            <a:r>
              <a:rPr lang="de-DE" dirty="0">
                <a:ea typeface="+mn-ea"/>
                <a:cs typeface="+mn-cs"/>
              </a:rPr>
              <a:t>.</a:t>
            </a:r>
            <a:endParaRPr lang="de-DE" i="1" dirty="0" smtClean="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06425"/>
          </a:xfrm>
        </p:spPr>
        <p:txBody>
          <a:bodyPr rtlCol="0">
            <a:normAutofit fontScale="90000"/>
          </a:bodyPr>
          <a:lstStyle/>
          <a:p>
            <a:pPr algn="l" eaLnBrk="1" fontAlgn="auto" hangingPunct="1">
              <a:spcAft>
                <a:spcPts val="0"/>
              </a:spcAft>
              <a:defRPr/>
            </a:pPr>
            <a:r>
              <a:rPr lang="de-DE" sz="4000" b="1" dirty="0" smtClean="0">
                <a:ea typeface="+mj-ea"/>
                <a:cs typeface="+mj-cs"/>
              </a:rPr>
              <a:t>Weitere Definitionen</a:t>
            </a:r>
            <a:endParaRPr lang="de-DE" sz="4000" b="1" dirty="0">
              <a:ea typeface="+mj-ea"/>
              <a:cs typeface="+mj-cs"/>
            </a:endParaRPr>
          </a:p>
        </p:txBody>
      </p:sp>
      <p:sp>
        <p:nvSpPr>
          <p:cNvPr id="3" name="Inhaltsplatzhalter 2"/>
          <p:cNvSpPr>
            <a:spLocks noGrp="1"/>
          </p:cNvSpPr>
          <p:nvPr>
            <p:ph idx="1"/>
          </p:nvPr>
        </p:nvSpPr>
        <p:spPr>
          <a:xfrm>
            <a:off x="457200" y="1185863"/>
            <a:ext cx="8229600" cy="4940300"/>
          </a:xfrm>
        </p:spPr>
        <p:txBody>
          <a:bodyPr rtlCol="0">
            <a:normAutofit fontScale="92500"/>
          </a:bodyPr>
          <a:lstStyle/>
          <a:p>
            <a:pPr marL="0" indent="0" eaLnBrk="1" fontAlgn="auto" hangingPunct="1">
              <a:spcAft>
                <a:spcPts val="0"/>
              </a:spcAft>
              <a:buFont typeface="Arial"/>
              <a:buNone/>
              <a:defRPr/>
            </a:pPr>
            <a:r>
              <a:rPr lang="de-DE" dirty="0" smtClean="0">
                <a:ea typeface="+mn-ea"/>
                <a:cs typeface="+mn-cs"/>
              </a:rPr>
              <a:t>Österreichische Definition der „Plattform Industrie 4.0“:</a:t>
            </a:r>
          </a:p>
          <a:p>
            <a:pPr eaLnBrk="1" fontAlgn="auto" hangingPunct="1">
              <a:spcAft>
                <a:spcPts val="0"/>
              </a:spcAft>
              <a:buFont typeface="Arial"/>
              <a:buChar char="•"/>
              <a:defRPr/>
            </a:pPr>
            <a:r>
              <a:rPr lang="de-DE" i="1" dirty="0" smtClean="0">
                <a:ea typeface="+mn-ea"/>
                <a:cs typeface="+mn-cs"/>
              </a:rPr>
              <a:t>Anwendung </a:t>
            </a:r>
            <a:r>
              <a:rPr lang="de-DE" i="1" dirty="0">
                <a:ea typeface="+mn-ea"/>
                <a:cs typeface="+mn-cs"/>
              </a:rPr>
              <a:t>der Internettechnologie zur Kommunikation zwischen Menschen, Maschinen und Produkten (Internet der Dinge). </a:t>
            </a:r>
            <a:endParaRPr lang="de-DE" i="1" dirty="0" smtClean="0">
              <a:ea typeface="+mn-ea"/>
              <a:cs typeface="+mn-cs"/>
            </a:endParaRPr>
          </a:p>
          <a:p>
            <a:pPr marL="0" indent="0" eaLnBrk="1" fontAlgn="auto" hangingPunct="1">
              <a:spcAft>
                <a:spcPts val="0"/>
              </a:spcAft>
              <a:buFont typeface="Arial"/>
              <a:buNone/>
              <a:defRPr/>
            </a:pPr>
            <a:r>
              <a:rPr lang="de-DE" dirty="0" smtClean="0">
                <a:ea typeface="+mn-ea"/>
                <a:cs typeface="+mn-cs"/>
              </a:rPr>
              <a:t>Meine Definition:</a:t>
            </a:r>
          </a:p>
          <a:p>
            <a:pPr eaLnBrk="1" fontAlgn="auto" hangingPunct="1">
              <a:spcAft>
                <a:spcPts val="0"/>
              </a:spcAft>
              <a:buFont typeface="Arial"/>
              <a:buChar char="•"/>
              <a:defRPr/>
            </a:pPr>
            <a:r>
              <a:rPr lang="de-DE" i="1" dirty="0" smtClean="0">
                <a:ea typeface="+mn-ea"/>
                <a:cs typeface="+mn-cs"/>
              </a:rPr>
              <a:t>Ausweitung der Industrieproduktion in die Dienstleistungssphäre durch digitale Informations- und Kommunikationstechnologien.</a:t>
            </a:r>
            <a:endParaRPr lang="de-DE" i="1"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42938"/>
          </a:xfrm>
        </p:spPr>
        <p:txBody>
          <a:bodyPr rtlCol="0">
            <a:normAutofit fontScale="90000"/>
          </a:bodyPr>
          <a:lstStyle/>
          <a:p>
            <a:pPr algn="l" eaLnBrk="1" fontAlgn="auto" hangingPunct="1">
              <a:spcAft>
                <a:spcPts val="0"/>
              </a:spcAft>
              <a:defRPr/>
            </a:pPr>
            <a:r>
              <a:rPr lang="de-DE" sz="4000" b="1" dirty="0" smtClean="0">
                <a:ea typeface="+mj-ea"/>
                <a:cs typeface="+mj-cs"/>
              </a:rPr>
              <a:t>Technische Realisierung</a:t>
            </a:r>
            <a:endParaRPr lang="de-DE" sz="4000" b="1" dirty="0">
              <a:ea typeface="+mj-ea"/>
              <a:cs typeface="+mj-cs"/>
            </a:endParaRPr>
          </a:p>
        </p:txBody>
      </p:sp>
      <p:sp>
        <p:nvSpPr>
          <p:cNvPr id="56322" name="Inhaltsplatzhalter 2"/>
          <p:cNvSpPr>
            <a:spLocks noGrp="1"/>
          </p:cNvSpPr>
          <p:nvPr>
            <p:ph idx="1"/>
          </p:nvPr>
        </p:nvSpPr>
        <p:spPr>
          <a:xfrm>
            <a:off x="457200" y="982663"/>
            <a:ext cx="8229600" cy="5143500"/>
          </a:xfrm>
        </p:spPr>
        <p:txBody>
          <a:bodyPr/>
          <a:lstStyle/>
          <a:p>
            <a:pPr eaLnBrk="1" hangingPunct="1"/>
            <a:r>
              <a:rPr lang="de-AT">
                <a:latin typeface="Calibri" charset="0"/>
              </a:rPr>
              <a:t>Intelligente Maschinen, Lagerhaltungssysteme und Betriebsmittel, die die eigenständig Informationen austauschen, Entscheidungen treffen, Aktionen auslösen und sich gegenseitig und selbstständig steuern können. </a:t>
            </a:r>
          </a:p>
          <a:p>
            <a:pPr eaLnBrk="1" hangingPunct="1"/>
            <a:r>
              <a:rPr lang="de-AT">
                <a:latin typeface="Calibri" charset="0"/>
              </a:rPr>
              <a:t>Industrielle Prozesse in der Produktion, dem Engineering, der Materialverwendung sowie des Lieferketten- und Lebenszyklusmanagements sollen dadurch enorm verbessert werden. </a:t>
            </a:r>
          </a:p>
          <a:p>
            <a:pPr eaLnBrk="1" hangingPunct="1"/>
            <a:endParaRPr lang="de-DE">
              <a:latin typeface="Calibri" charset="0"/>
            </a:endParaRPr>
          </a:p>
          <a:p>
            <a:pPr eaLnBrk="1" hangingPunct="1"/>
            <a:endParaRPr lang="de-DE">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663" y="38100"/>
            <a:ext cx="8466137" cy="604838"/>
          </a:xfrm>
        </p:spPr>
        <p:txBody>
          <a:bodyPr rtlCol="0">
            <a:normAutofit fontScale="90000"/>
          </a:bodyPr>
          <a:lstStyle/>
          <a:p>
            <a:pPr algn="l" eaLnBrk="1" fontAlgn="auto" hangingPunct="1">
              <a:spcAft>
                <a:spcPts val="0"/>
              </a:spcAft>
              <a:defRPr/>
            </a:pPr>
            <a:r>
              <a:rPr lang="de-AT" sz="4000" b="1" dirty="0">
                <a:ea typeface="+mj-ea"/>
                <a:cs typeface="+mj-cs"/>
              </a:rPr>
              <a:t>Smart</a:t>
            </a:r>
            <a:r>
              <a:rPr lang="de-AT" b="1" dirty="0">
                <a:ea typeface="+mj-ea"/>
                <a:cs typeface="+mj-cs"/>
              </a:rPr>
              <a:t> </a:t>
            </a:r>
            <a:r>
              <a:rPr lang="de-AT" b="1" dirty="0" smtClean="0">
                <a:ea typeface="+mj-ea"/>
                <a:cs typeface="+mj-cs"/>
              </a:rPr>
              <a:t>Factory</a:t>
            </a:r>
            <a:endParaRPr lang="de-DE" dirty="0">
              <a:ea typeface="+mj-ea"/>
              <a:cs typeface="+mj-cs"/>
            </a:endParaRPr>
          </a:p>
        </p:txBody>
      </p:sp>
      <p:sp>
        <p:nvSpPr>
          <p:cNvPr id="57346" name="Inhaltsplatzhalter 2"/>
          <p:cNvSpPr>
            <a:spLocks noGrp="1"/>
          </p:cNvSpPr>
          <p:nvPr>
            <p:ph idx="1"/>
          </p:nvPr>
        </p:nvSpPr>
        <p:spPr>
          <a:xfrm>
            <a:off x="220663" y="642938"/>
            <a:ext cx="8923337" cy="6215062"/>
          </a:xfrm>
        </p:spPr>
        <p:txBody>
          <a:bodyPr/>
          <a:lstStyle/>
          <a:p>
            <a:pPr marL="0" indent="0" eaLnBrk="1" hangingPunct="1">
              <a:buFont typeface="Arial" charset="0"/>
              <a:buNone/>
            </a:pPr>
            <a:r>
              <a:rPr lang="de-DE" sz="2400">
                <a:latin typeface="Calibri" charset="0"/>
              </a:rPr>
              <a:t>Jeder wichtige Bauteil ist eindeutig identifizierbar, jederzeit lokalisierbar und kennt seine Geschichte, den aktuellen Zustand sowie alternative Wege zum Zielzustand. </a:t>
            </a:r>
          </a:p>
          <a:p>
            <a:pPr marL="0" indent="0" eaLnBrk="1" hangingPunct="1">
              <a:buFont typeface="Arial" charset="0"/>
              <a:buNone/>
            </a:pPr>
            <a:r>
              <a:rPr lang="de-DE" sz="2400">
                <a:latin typeface="Calibri" charset="0"/>
              </a:rPr>
              <a:t>„Die eingebetteten Produktionssysteme sind vertikal mit betriebswirtschaftlichen Prozessen innerhalb von Fabriken und Unternehmen vernetzt und horizontal zu verteilten, in Echtzeit steuerbaren Wertschöpfungsnetzwerken verknüpft – von der Bestellung bis zur Ausgangslogistik. Gleichzeitig ermöglichen und erfordern sie ein durchgängiges Engineering über die gesamte Wertschöpfungskette hinweg“ und über den gesamten Lebenszyklus eines Produkts einschließlich seines Produktionssystems.</a:t>
            </a:r>
            <a:endParaRPr lang="de-AT" sz="2400">
              <a:latin typeface="Calibri" charset="0"/>
            </a:endParaRPr>
          </a:p>
          <a:p>
            <a:pPr marL="0" indent="0" eaLnBrk="1" hangingPunct="1">
              <a:buFont typeface="Arial" charset="0"/>
              <a:buNone/>
            </a:pPr>
            <a:r>
              <a:rPr lang="de-DE" sz="2400">
                <a:latin typeface="Calibri" charset="0"/>
              </a:rPr>
              <a:t>Nach den „Umsetzungsempfehlungen“ der Deutschen Akademie der Technikwissenschaften </a:t>
            </a:r>
            <a:r>
              <a:rPr lang="de-AT" sz="2400" u="sng">
                <a:latin typeface="Calibri" charset="0"/>
                <a:hlinkClick r:id="rId2"/>
              </a:rPr>
              <a:t>http://www.bmbf.de/pubRD/Umsetzungsempfehlungen_Industrie4_0.pdf</a:t>
            </a:r>
            <a:r>
              <a:rPr lang="de-AT" sz="2400">
                <a:latin typeface="Calibri" charset="0"/>
              </a:rPr>
              <a:t>, S. 5.</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4213" y="0"/>
            <a:ext cx="7019925" cy="2082800"/>
          </a:xfrm>
        </p:spPr>
        <p:txBody>
          <a:bodyPr/>
          <a:lstStyle/>
          <a:p>
            <a:pPr algn="l" eaLnBrk="1" hangingPunct="1"/>
            <a:r>
              <a:rPr lang="en-GB" sz="3600" dirty="0" err="1">
                <a:latin typeface="Calibri" charset="0"/>
              </a:rPr>
              <a:t>Zwei</a:t>
            </a:r>
            <a:r>
              <a:rPr lang="en-GB" sz="3600" dirty="0">
                <a:latin typeface="Calibri" charset="0"/>
              </a:rPr>
              <a:t> </a:t>
            </a:r>
            <a:r>
              <a:rPr lang="en-GB" sz="3600" dirty="0" err="1">
                <a:latin typeface="Calibri" charset="0"/>
              </a:rPr>
              <a:t>Maßstäbe</a:t>
            </a:r>
            <a:r>
              <a:rPr lang="en-GB" sz="3600" dirty="0">
                <a:latin typeface="Calibri" charset="0"/>
              </a:rPr>
              <a:t> </a:t>
            </a:r>
            <a:r>
              <a:rPr lang="en-GB" sz="3600" dirty="0" err="1">
                <a:latin typeface="Calibri" charset="0"/>
              </a:rPr>
              <a:t>für</a:t>
            </a:r>
            <a:r>
              <a:rPr lang="en-GB" sz="3600" dirty="0">
                <a:latin typeface="Calibri" charset="0"/>
              </a:rPr>
              <a:t> das </a:t>
            </a:r>
            <a:r>
              <a:rPr lang="en-GB" sz="3600" dirty="0" err="1">
                <a:latin typeface="Calibri" charset="0"/>
              </a:rPr>
              <a:t>Niveau</a:t>
            </a:r>
            <a:r>
              <a:rPr lang="en-GB" sz="3600" dirty="0">
                <a:latin typeface="Calibri" charset="0"/>
              </a:rPr>
              <a:t> </a:t>
            </a:r>
            <a:r>
              <a:rPr lang="en-GB" sz="3600" dirty="0" err="1">
                <a:latin typeface="Calibri" charset="0"/>
              </a:rPr>
              <a:t>gesellschaftlicher</a:t>
            </a:r>
            <a:r>
              <a:rPr lang="en-GB" sz="3600" dirty="0">
                <a:latin typeface="Calibri" charset="0"/>
              </a:rPr>
              <a:t> </a:t>
            </a:r>
            <a:r>
              <a:rPr lang="en-GB" sz="3600" dirty="0" err="1" smtClean="0">
                <a:latin typeface="Calibri" charset="0"/>
              </a:rPr>
              <a:t>Entwicklung</a:t>
            </a:r>
            <a:endParaRPr lang="en-GB" sz="3600" dirty="0">
              <a:latin typeface="Calibri" charset="0"/>
            </a:endParaRPr>
          </a:p>
        </p:txBody>
      </p:sp>
      <p:sp>
        <p:nvSpPr>
          <p:cNvPr id="35843" name="Rectangle 3"/>
          <p:cNvSpPr>
            <a:spLocks noGrp="1" noChangeArrowheads="1"/>
          </p:cNvSpPr>
          <p:nvPr>
            <p:ph idx="1"/>
          </p:nvPr>
        </p:nvSpPr>
        <p:spPr>
          <a:xfrm>
            <a:off x="490538" y="2409825"/>
            <a:ext cx="8207375" cy="3538538"/>
          </a:xfrm>
        </p:spPr>
        <p:txBody>
          <a:bodyPr rtlCol="0">
            <a:normAutofit/>
          </a:bodyPr>
          <a:lstStyle/>
          <a:p>
            <a:pPr marL="609600" indent="-609600" algn="ctr" eaLnBrk="1" fontAlgn="auto" hangingPunct="1">
              <a:lnSpc>
                <a:spcPct val="80000"/>
              </a:lnSpc>
              <a:spcAft>
                <a:spcPts val="0"/>
              </a:spcAft>
              <a:buFontTx/>
              <a:buNone/>
              <a:defRPr/>
            </a:pPr>
            <a:endParaRPr lang="en-GB" sz="4000" dirty="0" smtClean="0">
              <a:latin typeface="Arial Narrow" pitchFamily="34" charset="0"/>
              <a:ea typeface="+mj-ea"/>
              <a:cs typeface="+mj-cs"/>
            </a:endParaRPr>
          </a:p>
          <a:p>
            <a:pPr marL="609600" indent="-609600" algn="ctr" eaLnBrk="1" fontAlgn="auto" hangingPunct="1">
              <a:lnSpc>
                <a:spcPct val="80000"/>
              </a:lnSpc>
              <a:spcAft>
                <a:spcPts val="0"/>
              </a:spcAft>
              <a:buFontTx/>
              <a:buNone/>
              <a:defRPr/>
            </a:pPr>
            <a:r>
              <a:rPr lang="en-GB" sz="4000" b="1" dirty="0" err="1" smtClean="0">
                <a:latin typeface="+mj-lt"/>
                <a:ea typeface="+mj-ea"/>
                <a:cs typeface="+mj-cs"/>
              </a:rPr>
              <a:t>Effektivierung</a:t>
            </a:r>
            <a:endParaRPr lang="en-GB" sz="2400" dirty="0" smtClean="0">
              <a:latin typeface="+mj-lt"/>
              <a:ea typeface="+mn-ea"/>
              <a:cs typeface="+mn-cs"/>
            </a:endParaRPr>
          </a:p>
          <a:p>
            <a:pPr marL="609600" indent="-609600" algn="ctr" eaLnBrk="1" fontAlgn="auto" hangingPunct="1">
              <a:lnSpc>
                <a:spcPct val="80000"/>
              </a:lnSpc>
              <a:spcAft>
                <a:spcPts val="0"/>
              </a:spcAft>
              <a:buFontTx/>
              <a:buNone/>
              <a:defRPr/>
            </a:pPr>
            <a:r>
              <a:rPr lang="en-GB" sz="2400" dirty="0" smtClean="0">
                <a:latin typeface="+mj-lt"/>
                <a:ea typeface="+mn-ea"/>
                <a:cs typeface="+mn-cs"/>
              </a:rPr>
              <a:t>und</a:t>
            </a:r>
            <a:endParaRPr lang="en-GB" sz="2400" dirty="0" smtClean="0">
              <a:latin typeface="+mj-lt"/>
              <a:ea typeface="+mj-ea"/>
              <a:cs typeface="+mj-cs"/>
            </a:endParaRPr>
          </a:p>
          <a:p>
            <a:pPr marL="609600" indent="-609600" algn="ctr" eaLnBrk="1" fontAlgn="auto" hangingPunct="1">
              <a:lnSpc>
                <a:spcPct val="80000"/>
              </a:lnSpc>
              <a:spcAft>
                <a:spcPts val="0"/>
              </a:spcAft>
              <a:buFontTx/>
              <a:buNone/>
              <a:defRPr/>
            </a:pPr>
            <a:r>
              <a:rPr lang="en-GB" sz="4000" b="1" dirty="0" err="1" smtClean="0">
                <a:latin typeface="+mj-lt"/>
                <a:ea typeface="+mj-ea"/>
                <a:cs typeface="+mj-cs"/>
              </a:rPr>
              <a:t>Humanisierung</a:t>
            </a:r>
            <a:endParaRPr lang="en-GB" sz="4000" b="1" dirty="0" smtClean="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3" y="0"/>
            <a:ext cx="8483600" cy="690563"/>
          </a:xfrm>
        </p:spPr>
        <p:txBody>
          <a:bodyPr rtlCol="0">
            <a:normAutofit fontScale="90000"/>
          </a:bodyPr>
          <a:lstStyle/>
          <a:p>
            <a:pPr algn="l" eaLnBrk="1" fontAlgn="auto" hangingPunct="1">
              <a:spcAft>
                <a:spcPts val="0"/>
              </a:spcAft>
              <a:defRPr/>
            </a:pPr>
            <a:r>
              <a:rPr lang="de-DE" b="1" dirty="0" smtClean="0">
                <a:ea typeface="+mj-ea"/>
                <a:cs typeface="+mj-cs"/>
              </a:rPr>
              <a:t>Integrationsmöglichkeiten</a:t>
            </a:r>
            <a:endParaRPr lang="de-DE" b="1" dirty="0">
              <a:ea typeface="+mj-ea"/>
              <a:cs typeface="+mj-cs"/>
            </a:endParaRPr>
          </a:p>
        </p:txBody>
      </p:sp>
      <p:pic>
        <p:nvPicPr>
          <p:cNvPr id="58370"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711200"/>
            <a:ext cx="90297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a:xfrm>
            <a:off x="134938" y="0"/>
            <a:ext cx="8551862" cy="762000"/>
          </a:xfrm>
        </p:spPr>
        <p:txBody>
          <a:bodyPr/>
          <a:lstStyle/>
          <a:p>
            <a:pPr algn="l" eaLnBrk="1" hangingPunct="1"/>
            <a:r>
              <a:rPr lang="de-DE" b="1">
                <a:latin typeface="Calibri" charset="0"/>
              </a:rPr>
              <a:t>Integrationsmöglichkeiten</a:t>
            </a:r>
            <a:endParaRPr lang="de-DE">
              <a:latin typeface="Calibri" charset="0"/>
            </a:endParaRPr>
          </a:p>
        </p:txBody>
      </p:sp>
      <p:sp>
        <p:nvSpPr>
          <p:cNvPr id="5" name="Inhaltsplatzhalter 4"/>
          <p:cNvSpPr>
            <a:spLocks noGrp="1"/>
          </p:cNvSpPr>
          <p:nvPr>
            <p:ph idx="1"/>
          </p:nvPr>
        </p:nvSpPr>
        <p:spPr>
          <a:xfrm>
            <a:off x="134938" y="762000"/>
            <a:ext cx="9009062" cy="6096000"/>
          </a:xfrm>
        </p:spPr>
        <p:txBody>
          <a:bodyPr rtlCol="0">
            <a:normAutofit fontScale="77500" lnSpcReduction="20000"/>
          </a:bodyPr>
          <a:lstStyle/>
          <a:p>
            <a:pPr marL="0" indent="0" eaLnBrk="1" fontAlgn="auto" hangingPunct="1">
              <a:spcAft>
                <a:spcPts val="0"/>
              </a:spcAft>
              <a:buFont typeface="Arial"/>
              <a:buNone/>
              <a:defRPr/>
            </a:pPr>
            <a:r>
              <a:rPr lang="de-DE" sz="3600" b="1" dirty="0" smtClean="0">
                <a:ea typeface="+mn-ea"/>
                <a:cs typeface="+mn-cs"/>
              </a:rPr>
              <a:t>Horizontale Integration</a:t>
            </a:r>
            <a:r>
              <a:rPr lang="de-DE" sz="3600" dirty="0" smtClean="0">
                <a:ea typeface="+mn-ea"/>
                <a:cs typeface="+mn-cs"/>
              </a:rPr>
              <a:t>: </a:t>
            </a:r>
          </a:p>
          <a:p>
            <a:pPr marL="0" indent="0" eaLnBrk="1" fontAlgn="auto" hangingPunct="1">
              <a:spcAft>
                <a:spcPts val="0"/>
              </a:spcAft>
              <a:buFont typeface="Arial"/>
              <a:buNone/>
              <a:defRPr/>
            </a:pPr>
            <a:r>
              <a:rPr lang="de-DE" b="1" dirty="0" smtClean="0">
                <a:ea typeface="+mn-ea"/>
                <a:cs typeface="+mn-cs"/>
              </a:rPr>
              <a:t>Branchenübergreifende </a:t>
            </a:r>
            <a:r>
              <a:rPr lang="de-DE" b="1" dirty="0">
                <a:ea typeface="+mn-ea"/>
                <a:cs typeface="+mn-cs"/>
              </a:rPr>
              <a:t>Vernetzung </a:t>
            </a:r>
            <a:r>
              <a:rPr lang="de-DE" dirty="0">
                <a:ea typeface="+mn-ea"/>
                <a:cs typeface="+mn-cs"/>
              </a:rPr>
              <a:t>des </a:t>
            </a:r>
            <a:r>
              <a:rPr lang="de-DE" dirty="0" smtClean="0">
                <a:ea typeface="+mn-ea"/>
                <a:cs typeface="+mn-cs"/>
              </a:rPr>
              <a:t>Produktionsprozesses. </a:t>
            </a:r>
            <a:r>
              <a:rPr lang="de-DE" dirty="0">
                <a:ea typeface="+mn-ea"/>
                <a:cs typeface="+mn-cs"/>
              </a:rPr>
              <a:t>Über digitale Knotenpunkte wird die anfallende Arbeit </a:t>
            </a:r>
            <a:r>
              <a:rPr lang="de-DE" dirty="0" smtClean="0">
                <a:ea typeface="+mn-ea"/>
                <a:cs typeface="+mn-cs"/>
              </a:rPr>
              <a:t>von Maschinen </a:t>
            </a:r>
            <a:r>
              <a:rPr lang="de-DE" dirty="0">
                <a:ea typeface="+mn-ea"/>
                <a:cs typeface="+mn-cs"/>
              </a:rPr>
              <a:t>verteilt. Sie ermitteln </a:t>
            </a:r>
            <a:r>
              <a:rPr lang="de-DE" b="1" dirty="0">
                <a:ea typeface="+mn-ea"/>
                <a:cs typeface="+mn-cs"/>
              </a:rPr>
              <a:t>selbstständig</a:t>
            </a:r>
            <a:r>
              <a:rPr lang="de-DE" dirty="0">
                <a:ea typeface="+mn-ea"/>
                <a:cs typeface="+mn-cs"/>
              </a:rPr>
              <a:t> den Bedarf an Vormaterial, </a:t>
            </a:r>
            <a:r>
              <a:rPr lang="de-DE" dirty="0" smtClean="0">
                <a:ea typeface="+mn-ea"/>
                <a:cs typeface="+mn-cs"/>
              </a:rPr>
              <a:t>Werkzeug und </a:t>
            </a:r>
            <a:r>
              <a:rPr lang="de-DE" dirty="0">
                <a:ea typeface="+mn-ea"/>
                <a:cs typeface="+mn-cs"/>
              </a:rPr>
              <a:t>Personal, bestimmen deren Einsatz und ordern </a:t>
            </a:r>
            <a:r>
              <a:rPr lang="de-DE" b="1" dirty="0">
                <a:ea typeface="+mn-ea"/>
                <a:cs typeface="+mn-cs"/>
              </a:rPr>
              <a:t>eigenständig</a:t>
            </a:r>
            <a:r>
              <a:rPr lang="de-DE" dirty="0">
                <a:ea typeface="+mn-ea"/>
                <a:cs typeface="+mn-cs"/>
              </a:rPr>
              <a:t> bei </a:t>
            </a:r>
            <a:r>
              <a:rPr lang="de-DE" dirty="0" smtClean="0">
                <a:ea typeface="+mn-ea"/>
                <a:cs typeface="+mn-cs"/>
              </a:rPr>
              <a:t>vorgelagerten Einheiten </a:t>
            </a:r>
            <a:r>
              <a:rPr lang="de-DE" dirty="0">
                <a:ea typeface="+mn-ea"/>
                <a:cs typeface="+mn-cs"/>
              </a:rPr>
              <a:t>Materialien nach. Ziel ist es, den Waren- und Informationsfluss </a:t>
            </a:r>
            <a:r>
              <a:rPr lang="de-DE" dirty="0" smtClean="0">
                <a:ea typeface="+mn-ea"/>
                <a:cs typeface="+mn-cs"/>
              </a:rPr>
              <a:t>innerhalb der </a:t>
            </a:r>
            <a:r>
              <a:rPr lang="de-DE" dirty="0">
                <a:ea typeface="+mn-ea"/>
                <a:cs typeface="+mn-cs"/>
              </a:rPr>
              <a:t>Wertschöpfungskette zu optimieren. </a:t>
            </a:r>
          </a:p>
          <a:p>
            <a:pPr marL="0" indent="0" eaLnBrk="1" fontAlgn="auto" hangingPunct="1">
              <a:spcAft>
                <a:spcPts val="0"/>
              </a:spcAft>
              <a:buFont typeface="Arial"/>
              <a:buNone/>
              <a:defRPr/>
            </a:pPr>
            <a:r>
              <a:rPr lang="de-DE" sz="3600" b="1" dirty="0">
                <a:ea typeface="+mn-ea"/>
                <a:cs typeface="+mn-cs"/>
              </a:rPr>
              <a:t>V</a:t>
            </a:r>
            <a:r>
              <a:rPr lang="de-DE" sz="3600" b="1" dirty="0" smtClean="0">
                <a:ea typeface="+mn-ea"/>
                <a:cs typeface="+mn-cs"/>
              </a:rPr>
              <a:t>ertikale Integration</a:t>
            </a:r>
            <a:r>
              <a:rPr lang="de-DE" sz="3600" dirty="0" smtClean="0">
                <a:ea typeface="+mn-ea"/>
                <a:cs typeface="+mn-cs"/>
              </a:rPr>
              <a:t>:  </a:t>
            </a:r>
          </a:p>
          <a:p>
            <a:pPr marL="0" indent="0" eaLnBrk="1" fontAlgn="auto" hangingPunct="1">
              <a:spcAft>
                <a:spcPts val="0"/>
              </a:spcAft>
              <a:buFont typeface="Arial"/>
              <a:buNone/>
              <a:defRPr/>
            </a:pPr>
            <a:r>
              <a:rPr lang="de-DE" b="1" dirty="0" smtClean="0">
                <a:ea typeface="+mn-ea"/>
                <a:cs typeface="+mn-cs"/>
              </a:rPr>
              <a:t>Optimierung</a:t>
            </a:r>
            <a:r>
              <a:rPr lang="de-DE" dirty="0" smtClean="0">
                <a:ea typeface="+mn-ea"/>
                <a:cs typeface="+mn-cs"/>
              </a:rPr>
              <a:t> </a:t>
            </a:r>
            <a:r>
              <a:rPr lang="de-DE" dirty="0">
                <a:ea typeface="+mn-ea"/>
                <a:cs typeface="+mn-cs"/>
              </a:rPr>
              <a:t>des firmeninternen Waren- und Datenstromes </a:t>
            </a:r>
            <a:r>
              <a:rPr lang="de-DE" dirty="0" smtClean="0">
                <a:ea typeface="+mn-ea"/>
                <a:cs typeface="+mn-cs"/>
              </a:rPr>
              <a:t>mit dem </a:t>
            </a:r>
            <a:r>
              <a:rPr lang="de-DE" dirty="0">
                <a:ea typeface="+mn-ea"/>
                <a:cs typeface="+mn-cs"/>
              </a:rPr>
              <a:t>Ziel, </a:t>
            </a:r>
            <a:r>
              <a:rPr lang="de-DE" dirty="0" smtClean="0">
                <a:ea typeface="+mn-ea"/>
                <a:cs typeface="+mn-cs"/>
              </a:rPr>
              <a:t>Qualität und </a:t>
            </a:r>
            <a:r>
              <a:rPr lang="de-DE" dirty="0">
                <a:ea typeface="+mn-ea"/>
                <a:cs typeface="+mn-cs"/>
              </a:rPr>
              <a:t>Flexibilität zu erhöhen. </a:t>
            </a:r>
            <a:r>
              <a:rPr lang="de-DE" dirty="0" smtClean="0">
                <a:ea typeface="+mn-ea"/>
                <a:cs typeface="+mn-cs"/>
              </a:rPr>
              <a:t>Informationen werden in </a:t>
            </a:r>
            <a:r>
              <a:rPr lang="de-DE" dirty="0">
                <a:ea typeface="+mn-ea"/>
                <a:cs typeface="+mn-cs"/>
              </a:rPr>
              <a:t>Echtzeit </a:t>
            </a:r>
            <a:r>
              <a:rPr lang="de-DE" dirty="0" smtClean="0">
                <a:ea typeface="+mn-ea"/>
                <a:cs typeface="+mn-cs"/>
              </a:rPr>
              <a:t>verarbeitet. Alle </a:t>
            </a:r>
            <a:r>
              <a:rPr lang="de-DE" dirty="0">
                <a:ea typeface="+mn-ea"/>
                <a:cs typeface="+mn-cs"/>
              </a:rPr>
              <a:t>Prozesse </a:t>
            </a:r>
            <a:r>
              <a:rPr lang="de-DE" dirty="0" smtClean="0">
                <a:ea typeface="+mn-ea"/>
                <a:cs typeface="+mn-cs"/>
              </a:rPr>
              <a:t>sind entlang der Wertschöpfungskette </a:t>
            </a:r>
            <a:r>
              <a:rPr lang="de-DE" dirty="0">
                <a:ea typeface="+mn-ea"/>
                <a:cs typeface="+mn-cs"/>
              </a:rPr>
              <a:t>miteinander </a:t>
            </a:r>
            <a:r>
              <a:rPr lang="de-DE" dirty="0" smtClean="0">
                <a:ea typeface="+mn-ea"/>
                <a:cs typeface="+mn-cs"/>
              </a:rPr>
              <a:t>vernetzt, befinden sich </a:t>
            </a:r>
            <a:r>
              <a:rPr lang="de-DE" dirty="0">
                <a:ea typeface="+mn-ea"/>
                <a:cs typeface="+mn-cs"/>
              </a:rPr>
              <a:t>in gegenseitigem </a:t>
            </a:r>
            <a:r>
              <a:rPr lang="de-DE" dirty="0" smtClean="0">
                <a:ea typeface="+mn-ea"/>
                <a:cs typeface="+mn-cs"/>
              </a:rPr>
              <a:t>Austausch und agieren </a:t>
            </a:r>
            <a:r>
              <a:rPr lang="de-DE" b="1" dirty="0" smtClean="0">
                <a:ea typeface="+mn-ea"/>
                <a:cs typeface="+mn-cs"/>
              </a:rPr>
              <a:t>selbstorganisiert</a:t>
            </a:r>
            <a:r>
              <a:rPr lang="de-DE" dirty="0" smtClean="0">
                <a:ea typeface="+mn-ea"/>
                <a:cs typeface="+mn-cs"/>
              </a:rPr>
              <a:t>: Jedes Produkt </a:t>
            </a:r>
            <a:r>
              <a:rPr lang="de-DE" dirty="0">
                <a:ea typeface="+mn-ea"/>
                <a:cs typeface="+mn-cs"/>
              </a:rPr>
              <a:t>weiß, wie es verarbeitet werden soll, wofür es gebraucht wird und wohin es transportiert werden muss.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200" y="0"/>
            <a:ext cx="8483600" cy="593725"/>
          </a:xfrm>
        </p:spPr>
        <p:txBody>
          <a:bodyPr rtlCol="0">
            <a:normAutofit fontScale="90000"/>
          </a:bodyPr>
          <a:lstStyle/>
          <a:p>
            <a:pPr algn="l" eaLnBrk="1" fontAlgn="auto" hangingPunct="1">
              <a:spcAft>
                <a:spcPts val="0"/>
              </a:spcAft>
              <a:defRPr/>
            </a:pPr>
            <a:r>
              <a:rPr lang="de-DE" b="1" dirty="0" smtClean="0">
                <a:ea typeface="+mj-ea"/>
                <a:cs typeface="+mj-cs"/>
              </a:rPr>
              <a:t>Charakteristika von Industrie 4.0</a:t>
            </a:r>
            <a:endParaRPr lang="de-DE" b="1" dirty="0">
              <a:ea typeface="+mj-ea"/>
              <a:cs typeface="+mj-cs"/>
            </a:endParaRPr>
          </a:p>
        </p:txBody>
      </p:sp>
      <p:pic>
        <p:nvPicPr>
          <p:cNvPr id="60418"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3725"/>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538" y="0"/>
            <a:ext cx="8907462" cy="914400"/>
          </a:xfrm>
        </p:spPr>
        <p:txBody>
          <a:bodyPr rtlCol="0">
            <a:normAutofit fontScale="90000"/>
          </a:bodyPr>
          <a:lstStyle/>
          <a:p>
            <a:pPr algn="l" eaLnBrk="1" fontAlgn="auto" hangingPunct="1">
              <a:spcAft>
                <a:spcPts val="0"/>
              </a:spcAft>
              <a:defRPr/>
            </a:pPr>
            <a:r>
              <a:rPr lang="de-AT" b="1" dirty="0" smtClean="0">
                <a:ea typeface="+mj-ea"/>
                <a:cs typeface="+mj-cs"/>
              </a:rPr>
              <a:t>Beispiel: der schwedische Konzern SKF</a:t>
            </a:r>
            <a:endParaRPr lang="de-DE" dirty="0">
              <a:ea typeface="+mj-ea"/>
              <a:cs typeface="+mj-cs"/>
            </a:endParaRPr>
          </a:p>
        </p:txBody>
      </p:sp>
      <p:sp>
        <p:nvSpPr>
          <p:cNvPr id="61442" name="Inhaltsplatzhalter 2"/>
          <p:cNvSpPr>
            <a:spLocks noGrp="1"/>
          </p:cNvSpPr>
          <p:nvPr>
            <p:ph idx="1"/>
          </p:nvPr>
        </p:nvSpPr>
        <p:spPr>
          <a:xfrm>
            <a:off x="236538" y="728663"/>
            <a:ext cx="8907462" cy="5943600"/>
          </a:xfrm>
        </p:spPr>
        <p:txBody>
          <a:bodyPr/>
          <a:lstStyle/>
          <a:p>
            <a:pPr marL="0" indent="0" eaLnBrk="1" hangingPunct="1">
              <a:lnSpc>
                <a:spcPct val="80000"/>
              </a:lnSpc>
              <a:buFont typeface="Arial" charset="0"/>
              <a:buNone/>
            </a:pPr>
            <a:r>
              <a:rPr lang="de-AT" sz="2700">
                <a:latin typeface="Calibri" charset="0"/>
              </a:rPr>
              <a:t>fertigte traditionell Kugellager, hat aber nun „besondere Dienstleistungen und Technologien zur Wartung, Überwachung, Reparatur und Optimierung der kundenseitigen Anlagen im Verlauf der gesamten Nutzungsdauer entwickelt.... Durch die Lieferung der optimalen Ersatzteile zum richtigen Zeitpunkt unterstützen wir unsere Kunden bei der Optimierung ihrer Anlagenleistung.“(Werbetext)</a:t>
            </a:r>
          </a:p>
          <a:p>
            <a:pPr marL="0" indent="0" eaLnBrk="1" hangingPunct="1">
              <a:lnSpc>
                <a:spcPct val="80000"/>
              </a:lnSpc>
              <a:buFont typeface="Arial" charset="0"/>
              <a:buNone/>
            </a:pPr>
            <a:r>
              <a:rPr lang="de-AT" sz="2700">
                <a:latin typeface="Calibri" charset="0"/>
              </a:rPr>
              <a:t>Ein SKF-Kugellager, das einen bestimmten Abnützungsgrad erreicht hat, meldet sich drahtlos bei SKF, damit eine Erneuerung des schadhaften Bauteils erfolgen kann. </a:t>
            </a:r>
          </a:p>
          <a:p>
            <a:pPr marL="0" indent="0" eaLnBrk="1" hangingPunct="1">
              <a:lnSpc>
                <a:spcPct val="80000"/>
              </a:lnSpc>
              <a:buFont typeface="Arial" charset="0"/>
              <a:buNone/>
            </a:pPr>
            <a:r>
              <a:rPr lang="de-AT" sz="2700">
                <a:latin typeface="Calibri" charset="0"/>
              </a:rPr>
              <a:t>SKF kann dadurch den ganzen umfassenden Service auf Wunsch übernehmen, vom Empfang der Nachricht, dem Postversand des Kugellagers und dessen Einbau bis zur Produktion zur Ergänzung des Lagerbestands.</a:t>
            </a:r>
          </a:p>
          <a:p>
            <a:pPr marL="0" indent="0" eaLnBrk="1" hangingPunct="1">
              <a:lnSpc>
                <a:spcPct val="80000"/>
              </a:lnSpc>
              <a:buFont typeface="Arial" charset="0"/>
              <a:buNone/>
            </a:pPr>
            <a:r>
              <a:rPr lang="de-AT" sz="2700" u="sng">
                <a:latin typeface="Calibri" charset="0"/>
                <a:hlinkClick r:id="rId2"/>
              </a:rPr>
              <a:t>http://www.skf.com/ch/de/our-company/the-power-of-knowledge-engineering/life-cycle-management/index.html</a:t>
            </a:r>
            <a:r>
              <a:rPr lang="de-AT" sz="2700">
                <a:latin typeface="Calibri" charset="0"/>
              </a:rPr>
              <a:t> </a:t>
            </a:r>
          </a:p>
          <a:p>
            <a:pPr marL="0" indent="0" eaLnBrk="1" hangingPunct="1">
              <a:lnSpc>
                <a:spcPct val="80000"/>
              </a:lnSpc>
            </a:pPr>
            <a:endParaRPr lang="de-DE" sz="27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77863"/>
          </a:xfrm>
        </p:spPr>
        <p:txBody>
          <a:bodyPr rtlCol="0">
            <a:normAutofit fontScale="90000"/>
          </a:bodyPr>
          <a:lstStyle/>
          <a:p>
            <a:pPr algn="l" eaLnBrk="1" fontAlgn="auto" hangingPunct="1">
              <a:spcAft>
                <a:spcPts val="0"/>
              </a:spcAft>
              <a:defRPr/>
            </a:pPr>
            <a:r>
              <a:rPr lang="de-AT" b="1" dirty="0">
                <a:ea typeface="+mj-ea"/>
                <a:cs typeface="+mj-cs"/>
              </a:rPr>
              <a:t>Neue </a:t>
            </a:r>
            <a:r>
              <a:rPr lang="de-AT" sz="4000" b="1" dirty="0" smtClean="0">
                <a:ea typeface="+mj-ea"/>
                <a:cs typeface="+mj-cs"/>
              </a:rPr>
              <a:t>Geschäftsmodelle</a:t>
            </a:r>
            <a:endParaRPr lang="de-DE" dirty="0">
              <a:ea typeface="+mj-ea"/>
              <a:cs typeface="+mj-cs"/>
            </a:endParaRPr>
          </a:p>
        </p:txBody>
      </p:sp>
      <p:sp>
        <p:nvSpPr>
          <p:cNvPr id="3" name="Inhaltsplatzhalter 2"/>
          <p:cNvSpPr>
            <a:spLocks noGrp="1"/>
          </p:cNvSpPr>
          <p:nvPr>
            <p:ph idx="1"/>
          </p:nvPr>
        </p:nvSpPr>
        <p:spPr>
          <a:xfrm>
            <a:off x="457200" y="693738"/>
            <a:ext cx="8229600" cy="5775325"/>
          </a:xfrm>
        </p:spPr>
        <p:txBody>
          <a:bodyPr rtlCol="0">
            <a:normAutofit fontScale="92500" lnSpcReduction="20000"/>
          </a:bodyPr>
          <a:lstStyle/>
          <a:p>
            <a:pPr eaLnBrk="1" fontAlgn="auto" hangingPunct="1">
              <a:spcAft>
                <a:spcPts val="0"/>
              </a:spcAft>
              <a:buFont typeface="Arial"/>
              <a:buChar char="•"/>
              <a:defRPr/>
            </a:pPr>
            <a:r>
              <a:rPr lang="de-AT" dirty="0" smtClean="0">
                <a:ea typeface="+mn-ea"/>
                <a:cs typeface="+mn-cs"/>
              </a:rPr>
              <a:t>Jeder installierte </a:t>
            </a:r>
            <a:r>
              <a:rPr lang="de-AT" dirty="0">
                <a:ea typeface="+mn-ea"/>
                <a:cs typeface="+mn-cs"/>
              </a:rPr>
              <a:t>Bauteil </a:t>
            </a:r>
            <a:r>
              <a:rPr lang="de-AT" dirty="0" smtClean="0">
                <a:ea typeface="+mn-ea"/>
                <a:cs typeface="+mn-cs"/>
              </a:rPr>
              <a:t>wird mit </a:t>
            </a:r>
            <a:r>
              <a:rPr lang="de-AT" dirty="0">
                <a:ea typeface="+mn-ea"/>
                <a:cs typeface="+mn-cs"/>
              </a:rPr>
              <a:t>einer elektronischen Kennzeichnung </a:t>
            </a:r>
            <a:r>
              <a:rPr lang="de-AT" dirty="0" smtClean="0">
                <a:ea typeface="+mn-ea"/>
                <a:cs typeface="+mn-cs"/>
              </a:rPr>
              <a:t>versehen. </a:t>
            </a:r>
            <a:r>
              <a:rPr lang="de-AT" dirty="0">
                <a:ea typeface="+mn-ea"/>
                <a:cs typeface="+mn-cs"/>
              </a:rPr>
              <a:t>S</a:t>
            </a:r>
            <a:r>
              <a:rPr lang="de-AT" dirty="0" smtClean="0">
                <a:ea typeface="+mn-ea"/>
                <a:cs typeface="+mn-cs"/>
              </a:rPr>
              <a:t>ein Zustand kann durch </a:t>
            </a:r>
            <a:r>
              <a:rPr lang="de-AT" dirty="0">
                <a:ea typeface="+mn-ea"/>
                <a:cs typeface="+mn-cs"/>
              </a:rPr>
              <a:t>Selbstdiagnose </a:t>
            </a:r>
            <a:r>
              <a:rPr lang="de-AT" dirty="0" smtClean="0">
                <a:ea typeface="+mn-ea"/>
                <a:cs typeface="+mn-cs"/>
              </a:rPr>
              <a:t>festgestellt werden. </a:t>
            </a:r>
            <a:endParaRPr lang="de-AT" dirty="0">
              <a:ea typeface="+mn-ea"/>
              <a:cs typeface="+mn-cs"/>
            </a:endParaRPr>
          </a:p>
          <a:p>
            <a:pPr eaLnBrk="1" fontAlgn="auto" hangingPunct="1">
              <a:spcAft>
                <a:spcPts val="0"/>
              </a:spcAft>
              <a:buFont typeface="Arial"/>
              <a:buChar char="•"/>
              <a:defRPr/>
            </a:pPr>
            <a:r>
              <a:rPr lang="de-AT" dirty="0" smtClean="0">
                <a:ea typeface="+mn-ea"/>
                <a:cs typeface="+mn-cs"/>
              </a:rPr>
              <a:t>Bei </a:t>
            </a:r>
            <a:r>
              <a:rPr lang="de-AT" dirty="0">
                <a:ea typeface="+mn-ea"/>
                <a:cs typeface="+mn-cs"/>
              </a:rPr>
              <a:t>Ablauf der Lebensdauer oder bei Schäden </a:t>
            </a:r>
            <a:r>
              <a:rPr lang="de-AT" dirty="0" smtClean="0">
                <a:ea typeface="+mn-ea"/>
                <a:cs typeface="+mn-cs"/>
              </a:rPr>
              <a:t>tritt der Bauteil mit </a:t>
            </a:r>
            <a:r>
              <a:rPr lang="de-AT" dirty="0">
                <a:ea typeface="+mn-ea"/>
                <a:cs typeface="+mn-cs"/>
              </a:rPr>
              <a:t>dem Hersteller selbsttätig in </a:t>
            </a:r>
            <a:r>
              <a:rPr lang="de-AT" dirty="0" smtClean="0">
                <a:ea typeface="+mn-ea"/>
                <a:cs typeface="+mn-cs"/>
              </a:rPr>
              <a:t>Kontakt</a:t>
            </a:r>
          </a:p>
          <a:p>
            <a:pPr eaLnBrk="1" fontAlgn="auto" hangingPunct="1">
              <a:spcAft>
                <a:spcPts val="0"/>
              </a:spcAft>
              <a:buFont typeface="Arial"/>
              <a:buChar char="•"/>
              <a:defRPr/>
            </a:pPr>
            <a:r>
              <a:rPr lang="de-AT" dirty="0" smtClean="0">
                <a:ea typeface="+mn-ea"/>
                <a:cs typeface="+mn-cs"/>
              </a:rPr>
              <a:t>Man </a:t>
            </a:r>
            <a:r>
              <a:rPr lang="de-AT" dirty="0">
                <a:ea typeface="+mn-ea"/>
                <a:cs typeface="+mn-cs"/>
              </a:rPr>
              <a:t>kann erwarten, dass diese Geschäftsmodelle die Konkurrenzfähigkeit jener </a:t>
            </a:r>
            <a:r>
              <a:rPr lang="de-AT" dirty="0" smtClean="0">
                <a:ea typeface="+mn-ea"/>
                <a:cs typeface="+mn-cs"/>
              </a:rPr>
              <a:t>Unternehmen verbessern werden, </a:t>
            </a:r>
            <a:r>
              <a:rPr lang="de-AT" dirty="0">
                <a:ea typeface="+mn-ea"/>
                <a:cs typeface="+mn-cs"/>
              </a:rPr>
              <a:t>die mit großem Investitionsaufwand die neuen Industriestrukturen einrichten </a:t>
            </a:r>
            <a:r>
              <a:rPr lang="de-AT" dirty="0" smtClean="0">
                <a:ea typeface="+mn-ea"/>
                <a:cs typeface="+mn-cs"/>
              </a:rPr>
              <a:t>können. </a:t>
            </a:r>
          </a:p>
          <a:p>
            <a:pPr eaLnBrk="1" fontAlgn="auto" hangingPunct="1">
              <a:spcAft>
                <a:spcPts val="0"/>
              </a:spcAft>
              <a:buFont typeface="Arial"/>
              <a:buChar char="•"/>
              <a:defRPr/>
            </a:pPr>
            <a:r>
              <a:rPr lang="de-AT" dirty="0" smtClean="0">
                <a:ea typeface="+mn-ea"/>
                <a:cs typeface="+mn-cs"/>
              </a:rPr>
              <a:t>Den </a:t>
            </a:r>
            <a:r>
              <a:rPr lang="de-AT" dirty="0">
                <a:ea typeface="+mn-ea"/>
                <a:cs typeface="+mn-cs"/>
              </a:rPr>
              <a:t>Klein- und Mittelbetrieben </a:t>
            </a:r>
            <a:r>
              <a:rPr lang="de-AT" dirty="0" smtClean="0">
                <a:ea typeface="+mn-ea"/>
                <a:cs typeface="+mn-cs"/>
              </a:rPr>
              <a:t>könnte aber </a:t>
            </a:r>
            <a:r>
              <a:rPr lang="de-AT" dirty="0">
                <a:ea typeface="+mn-ea"/>
                <a:cs typeface="+mn-cs"/>
              </a:rPr>
              <a:t>das Wasser abgraben werden. </a:t>
            </a:r>
          </a:p>
          <a:p>
            <a:pPr eaLnBrk="1" fontAlgn="auto" hangingPunct="1">
              <a:spcAft>
                <a:spcPts val="0"/>
              </a:spcAft>
              <a:buFont typeface="Arial"/>
              <a:buChar char="•"/>
              <a:defRPr/>
            </a:pPr>
            <a:endParaRPr lang="de-DE"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16000"/>
          </a:xfrm>
        </p:spPr>
        <p:txBody>
          <a:bodyPr rtlCol="0">
            <a:normAutofit fontScale="90000"/>
          </a:bodyPr>
          <a:lstStyle/>
          <a:p>
            <a:pPr algn="l" eaLnBrk="1" fontAlgn="auto" hangingPunct="1">
              <a:spcAft>
                <a:spcPts val="0"/>
              </a:spcAft>
              <a:defRPr/>
            </a:pPr>
            <a:r>
              <a:rPr lang="de-AT" b="1" dirty="0" smtClean="0">
                <a:ea typeface="+mj-ea"/>
                <a:cs typeface="+mj-cs"/>
              </a:rPr>
              <a:t>Und was bringt Industrie 4.0 den </a:t>
            </a:r>
            <a:r>
              <a:rPr lang="de-AT" b="1" dirty="0">
                <a:ea typeface="+mj-ea"/>
                <a:cs typeface="+mj-cs"/>
              </a:rPr>
              <a:t>Werktätigen? </a:t>
            </a:r>
            <a:endParaRPr lang="de-DE" dirty="0">
              <a:ea typeface="+mj-ea"/>
              <a:cs typeface="+mj-cs"/>
            </a:endParaRPr>
          </a:p>
        </p:txBody>
      </p:sp>
      <p:sp>
        <p:nvSpPr>
          <p:cNvPr id="63490" name="Inhaltsplatzhalter 2"/>
          <p:cNvSpPr>
            <a:spLocks noGrp="1"/>
          </p:cNvSpPr>
          <p:nvPr>
            <p:ph idx="1"/>
          </p:nvPr>
        </p:nvSpPr>
        <p:spPr>
          <a:xfrm>
            <a:off x="457200" y="1600200"/>
            <a:ext cx="8686800" cy="4525963"/>
          </a:xfrm>
        </p:spPr>
        <p:txBody>
          <a:bodyPr/>
          <a:lstStyle/>
          <a:p>
            <a:pPr marL="0" indent="0" eaLnBrk="1" hangingPunct="1">
              <a:lnSpc>
                <a:spcPct val="90000"/>
              </a:lnSpc>
              <a:buFont typeface="Arial" charset="0"/>
              <a:buNone/>
            </a:pPr>
            <a:r>
              <a:rPr lang="de-AT" sz="2700">
                <a:latin typeface="Calibri" charset="0"/>
              </a:rPr>
              <a:t>„Die Rolle der Beschäftigten erfährt in der Smart Factory einen erheblichen Wandel. Die zunehmende echtzeitorientierte Steuerung verändert Arbeitsinhalte, -prozesse und -umgebungen. Das bietet Chancen für eine stärkere Eigenverantwortung und Selbstentfaltung der Arbeitnehmer, die durch einen sozio-technischen Gestaltungsansatz verwirklicht werden können. Dazu sollten eine partizipative Arbeitsgestaltung sowie lebensbegleitende Qualifizierungsmaßnahmen in den Blick genommen und Referenzprojekte mit Vorbildcharakter initiiert werden.“ (Umsetzungsempfehlungen, S. 8). </a:t>
            </a:r>
            <a:endParaRPr lang="de-DE" sz="27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0" y="0"/>
            <a:ext cx="9144000" cy="1016000"/>
          </a:xfrm>
        </p:spPr>
        <p:txBody>
          <a:bodyPr rtlCol="0">
            <a:normAutofit fontScale="90000"/>
          </a:bodyPr>
          <a:lstStyle/>
          <a:p>
            <a:pPr algn="l" eaLnBrk="1" fontAlgn="auto" hangingPunct="1">
              <a:spcAft>
                <a:spcPts val="0"/>
              </a:spcAft>
              <a:defRPr/>
            </a:pPr>
            <a:r>
              <a:rPr lang="de-AT" b="1" dirty="0" smtClean="0">
                <a:ea typeface="+mj-ea"/>
                <a:cs typeface="+mj-cs"/>
              </a:rPr>
              <a:t>Und was bringt Industrie 4.0 den </a:t>
            </a:r>
            <a:r>
              <a:rPr lang="de-AT" b="1" dirty="0">
                <a:ea typeface="+mj-ea"/>
                <a:cs typeface="+mj-cs"/>
              </a:rPr>
              <a:t>Werktätigen? </a:t>
            </a:r>
            <a:endParaRPr lang="de-DE" dirty="0">
              <a:ea typeface="+mj-ea"/>
              <a:cs typeface="+mj-cs"/>
            </a:endParaRPr>
          </a:p>
        </p:txBody>
      </p:sp>
      <p:sp>
        <p:nvSpPr>
          <p:cNvPr id="3" name="Inhaltsplatzhalter 2"/>
          <p:cNvSpPr>
            <a:spLocks noGrp="1"/>
          </p:cNvSpPr>
          <p:nvPr>
            <p:ph idx="1"/>
          </p:nvPr>
        </p:nvSpPr>
        <p:spPr/>
        <p:txBody>
          <a:bodyPr rtlCol="0">
            <a:normAutofit fontScale="92500" lnSpcReduction="20000"/>
          </a:bodyPr>
          <a:lstStyle/>
          <a:p>
            <a:pPr marL="0" indent="0" eaLnBrk="1" fontAlgn="auto" hangingPunct="1">
              <a:spcAft>
                <a:spcPts val="0"/>
              </a:spcAft>
              <a:buFont typeface="Arial"/>
              <a:buNone/>
              <a:defRPr/>
            </a:pPr>
            <a:r>
              <a:rPr lang="de-AT" b="1" dirty="0" smtClean="0">
                <a:ea typeface="+mn-ea"/>
                <a:cs typeface="+mn-cs"/>
              </a:rPr>
              <a:t>Lebensbegleitendes </a:t>
            </a:r>
            <a:r>
              <a:rPr lang="de-AT" b="1" dirty="0">
                <a:ea typeface="+mn-ea"/>
                <a:cs typeface="+mn-cs"/>
              </a:rPr>
              <a:t>Lernen </a:t>
            </a:r>
            <a:r>
              <a:rPr lang="de-AT" dirty="0">
                <a:ea typeface="+mn-ea"/>
                <a:cs typeface="+mn-cs"/>
              </a:rPr>
              <a:t>ist angesagt. Auf die Lohnabhängigen kommen damit neue Pflichten zu, denen sie sich schwer werden entziehen können. Von einer entsprechenden Lohnpolitik, die den Mehraufwand abgelten könnte, ist in den Empfehlungen keine Rede. Beinahe zynisch heißt es: </a:t>
            </a:r>
            <a:r>
              <a:rPr lang="de-DE" dirty="0">
                <a:ea typeface="+mn-ea"/>
                <a:cs typeface="+mn-cs"/>
              </a:rPr>
              <a:t>„Arbeit kann </a:t>
            </a:r>
            <a:r>
              <a:rPr lang="de-DE" dirty="0" err="1">
                <a:ea typeface="+mn-ea"/>
                <a:cs typeface="+mn-cs"/>
              </a:rPr>
              <a:t>demografie</a:t>
            </a:r>
            <a:r>
              <a:rPr lang="de-DE" dirty="0">
                <a:ea typeface="+mn-ea"/>
                <a:cs typeface="+mn-cs"/>
              </a:rPr>
              <a:t>-sensibel und sozial gestaltet werden...Die flexible Arbeitsorganisation ermöglicht es den Mitarbeitern, Beruf und Privatleben sowie Weiterbildung besser miteinander zu kombinieren und erhöht die Work-Life-Balance“ (</a:t>
            </a:r>
            <a:r>
              <a:rPr lang="de-AT" dirty="0">
                <a:ea typeface="+mn-ea"/>
                <a:cs typeface="+mn-cs"/>
              </a:rPr>
              <a:t>Umsetzungsempfehlungen, </a:t>
            </a:r>
            <a:r>
              <a:rPr lang="de-DE" dirty="0">
                <a:ea typeface="+mn-ea"/>
                <a:cs typeface="+mn-cs"/>
              </a:rPr>
              <a:t>S. 7). </a:t>
            </a:r>
            <a:endParaRPr lang="de-AT"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0" y="0"/>
            <a:ext cx="9144000" cy="1016000"/>
          </a:xfrm>
        </p:spPr>
        <p:txBody>
          <a:bodyPr rtlCol="0">
            <a:normAutofit fontScale="90000"/>
          </a:bodyPr>
          <a:lstStyle/>
          <a:p>
            <a:pPr algn="l" eaLnBrk="1" fontAlgn="auto" hangingPunct="1">
              <a:spcAft>
                <a:spcPts val="0"/>
              </a:spcAft>
              <a:defRPr/>
            </a:pPr>
            <a:r>
              <a:rPr lang="de-AT" b="1" dirty="0" smtClean="0">
                <a:ea typeface="+mj-ea"/>
                <a:cs typeface="+mj-cs"/>
              </a:rPr>
              <a:t>Und was bringt Industrie 4.0 den </a:t>
            </a:r>
            <a:r>
              <a:rPr lang="de-AT" b="1" dirty="0">
                <a:ea typeface="+mj-ea"/>
                <a:cs typeface="+mj-cs"/>
              </a:rPr>
              <a:t>Werktätigen? </a:t>
            </a:r>
            <a:endParaRPr lang="de-DE" dirty="0">
              <a:ea typeface="+mj-ea"/>
              <a:cs typeface="+mj-cs"/>
            </a:endParaRPr>
          </a:p>
        </p:txBody>
      </p:sp>
      <p:sp>
        <p:nvSpPr>
          <p:cNvPr id="3" name="Inhaltsplatzhalter 2"/>
          <p:cNvSpPr>
            <a:spLocks noGrp="1"/>
          </p:cNvSpPr>
          <p:nvPr>
            <p:ph idx="1"/>
          </p:nvPr>
        </p:nvSpPr>
        <p:spPr>
          <a:xfrm>
            <a:off x="457200" y="1168400"/>
            <a:ext cx="8432800" cy="4957763"/>
          </a:xfrm>
        </p:spPr>
        <p:txBody>
          <a:bodyPr rtlCol="0">
            <a:normAutofit fontScale="92500" lnSpcReduction="20000"/>
          </a:bodyPr>
          <a:lstStyle/>
          <a:p>
            <a:pPr marL="0" indent="0" eaLnBrk="1" fontAlgn="auto" hangingPunct="1">
              <a:spcAft>
                <a:spcPts val="0"/>
              </a:spcAft>
              <a:buNone/>
              <a:defRPr/>
            </a:pPr>
            <a:r>
              <a:rPr lang="de-AT" dirty="0" smtClean="0">
                <a:ea typeface="+mn-ea"/>
                <a:cs typeface="+mn-cs"/>
              </a:rPr>
              <a:t>Studien von:</a:t>
            </a:r>
          </a:p>
          <a:p>
            <a:pPr eaLnBrk="1" fontAlgn="auto" hangingPunct="1">
              <a:spcAft>
                <a:spcPts val="0"/>
              </a:spcAft>
              <a:defRPr/>
            </a:pPr>
            <a:r>
              <a:rPr lang="de-DE" dirty="0" err="1"/>
              <a:t>Brynjolfsson</a:t>
            </a:r>
            <a:r>
              <a:rPr lang="de-DE" dirty="0"/>
              <a:t> und McAfee (2014</a:t>
            </a:r>
            <a:r>
              <a:rPr lang="de-DE" dirty="0" smtClean="0"/>
              <a:t>): The Second </a:t>
            </a:r>
            <a:r>
              <a:rPr lang="de-DE" dirty="0" err="1" smtClean="0"/>
              <a:t>Machine</a:t>
            </a:r>
            <a:r>
              <a:rPr lang="de-DE" dirty="0"/>
              <a:t> Age: </a:t>
            </a:r>
            <a:r>
              <a:rPr lang="de-DE" dirty="0" smtClean="0"/>
              <a:t>„Technology </a:t>
            </a:r>
            <a:r>
              <a:rPr lang="de-DE" dirty="0" err="1"/>
              <a:t>is</a:t>
            </a:r>
            <a:r>
              <a:rPr lang="de-DE" dirty="0"/>
              <a:t> not </a:t>
            </a:r>
            <a:r>
              <a:rPr lang="de-DE" dirty="0" err="1"/>
              <a:t>destiny</a:t>
            </a:r>
            <a:r>
              <a:rPr lang="de-DE" dirty="0"/>
              <a:t>. </a:t>
            </a:r>
            <a:r>
              <a:rPr lang="de-DE" dirty="0" err="1"/>
              <a:t>We</a:t>
            </a:r>
            <a:r>
              <a:rPr lang="de-DE" dirty="0"/>
              <a:t> </a:t>
            </a:r>
            <a:r>
              <a:rPr lang="de-DE" dirty="0" err="1"/>
              <a:t>shape</a:t>
            </a:r>
            <a:r>
              <a:rPr lang="de-DE" dirty="0"/>
              <a:t> </a:t>
            </a:r>
            <a:r>
              <a:rPr lang="de-DE" dirty="0" err="1"/>
              <a:t>our</a:t>
            </a:r>
            <a:r>
              <a:rPr lang="de-DE" dirty="0"/>
              <a:t> </a:t>
            </a:r>
            <a:r>
              <a:rPr lang="de-DE" dirty="0" err="1"/>
              <a:t>destiny</a:t>
            </a:r>
            <a:r>
              <a:rPr lang="de-DE" dirty="0" smtClean="0"/>
              <a:t>.“ </a:t>
            </a:r>
          </a:p>
          <a:p>
            <a:pPr eaLnBrk="1" fontAlgn="auto" hangingPunct="1">
              <a:spcAft>
                <a:spcPts val="0"/>
              </a:spcAft>
              <a:defRPr/>
            </a:pPr>
            <a:r>
              <a:rPr lang="de-AT" dirty="0" smtClean="0">
                <a:ea typeface="+mn-ea"/>
                <a:cs typeface="+mn-cs"/>
              </a:rPr>
              <a:t>Frey und Osborne (</a:t>
            </a:r>
            <a:r>
              <a:rPr lang="de-AT" dirty="0">
                <a:ea typeface="+mn-ea"/>
                <a:cs typeface="+mn-cs"/>
              </a:rPr>
              <a:t>U</a:t>
            </a:r>
            <a:r>
              <a:rPr lang="de-AT" dirty="0" smtClean="0">
                <a:ea typeface="+mn-ea"/>
                <a:cs typeface="+mn-cs"/>
              </a:rPr>
              <a:t>ni Oxford, 2013): In den USA 47 % aller Arbeitsplätze bis Mitte 2030 bedroht.</a:t>
            </a:r>
          </a:p>
          <a:p>
            <a:pPr eaLnBrk="1" fontAlgn="auto" hangingPunct="1">
              <a:spcAft>
                <a:spcPts val="0"/>
              </a:spcAft>
              <a:defRPr/>
            </a:pPr>
            <a:r>
              <a:rPr lang="de-AT" dirty="0" smtClean="0">
                <a:ea typeface="+mn-ea"/>
                <a:cs typeface="+mn-cs"/>
              </a:rPr>
              <a:t>Jeremy Bowles (London School </a:t>
            </a:r>
            <a:r>
              <a:rPr lang="de-AT" dirty="0" err="1" smtClean="0">
                <a:ea typeface="+mn-ea"/>
                <a:cs typeface="+mn-cs"/>
              </a:rPr>
              <a:t>of</a:t>
            </a:r>
            <a:r>
              <a:rPr lang="de-AT" dirty="0" smtClean="0">
                <a:ea typeface="+mn-ea"/>
                <a:cs typeface="+mn-cs"/>
              </a:rPr>
              <a:t> Economics 2014): In der EU 54 % in den nächsten 20 Jahren, in Deutschland mehr als 51 %.</a:t>
            </a:r>
          </a:p>
          <a:p>
            <a:pPr eaLnBrk="1" hangingPunct="1"/>
            <a:r>
              <a:rPr lang="de-DE" dirty="0" smtClean="0"/>
              <a:t>Sarah O´Connor, Intelligent </a:t>
            </a:r>
            <a:r>
              <a:rPr lang="de-DE" dirty="0" err="1" smtClean="0"/>
              <a:t>robots</a:t>
            </a:r>
            <a:r>
              <a:rPr lang="de-DE" dirty="0" smtClean="0"/>
              <a:t> </a:t>
            </a:r>
            <a:r>
              <a:rPr lang="de-DE" dirty="0" err="1" smtClean="0"/>
              <a:t>raise</a:t>
            </a:r>
            <a:r>
              <a:rPr lang="de-DE" dirty="0" smtClean="0"/>
              <a:t> </a:t>
            </a:r>
            <a:r>
              <a:rPr lang="de-DE" dirty="0" err="1" smtClean="0"/>
              <a:t>anxieties</a:t>
            </a:r>
            <a:r>
              <a:rPr lang="de-DE" dirty="0" smtClean="0"/>
              <a:t> </a:t>
            </a:r>
            <a:r>
              <a:rPr lang="de-DE" dirty="0" err="1" smtClean="0"/>
              <a:t>over</a:t>
            </a:r>
            <a:r>
              <a:rPr lang="de-DE" dirty="0" smtClean="0"/>
              <a:t> </a:t>
            </a:r>
            <a:r>
              <a:rPr lang="de-DE" dirty="0" err="1" smtClean="0"/>
              <a:t>future</a:t>
            </a:r>
            <a:r>
              <a:rPr lang="de-DE" dirty="0" smtClean="0"/>
              <a:t> </a:t>
            </a:r>
            <a:r>
              <a:rPr lang="de-DE" dirty="0" err="1" smtClean="0"/>
              <a:t>jobs</a:t>
            </a:r>
            <a:r>
              <a:rPr lang="de-DE" dirty="0" smtClean="0"/>
              <a:t>, Financial Times, 20 Jänner 2016</a:t>
            </a:r>
          </a:p>
        </p:txBody>
      </p:sp>
    </p:spTree>
    <p:extLst>
      <p:ext uri="{BB962C8B-B14F-4D97-AF65-F5344CB8AC3E}">
        <p14:creationId xmlns:p14="http://schemas.microsoft.com/office/powerpoint/2010/main" val="40718874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77272"/>
            <a:ext cx="8229600" cy="567795"/>
          </a:xfrm>
        </p:spPr>
        <p:txBody>
          <a:bodyPr/>
          <a:lstStyle/>
          <a:p>
            <a:r>
              <a:rPr lang="de-DE" sz="2400" dirty="0" smtClean="0"/>
              <a:t>Labour </a:t>
            </a:r>
            <a:r>
              <a:rPr lang="de-DE" sz="2400" dirty="0" err="1" smtClean="0"/>
              <a:t>Productivity</a:t>
            </a:r>
            <a:r>
              <a:rPr lang="de-DE" sz="2400" dirty="0" smtClean="0"/>
              <a:t> </a:t>
            </a:r>
            <a:r>
              <a:rPr lang="de-DE" sz="2400" dirty="0" err="1" smtClean="0"/>
              <a:t>and</a:t>
            </a:r>
            <a:r>
              <a:rPr lang="de-DE" sz="2400" dirty="0" smtClean="0"/>
              <a:t> Private </a:t>
            </a:r>
            <a:r>
              <a:rPr lang="de-DE" sz="2400" dirty="0" err="1" smtClean="0"/>
              <a:t>Employment</a:t>
            </a:r>
            <a:r>
              <a:rPr lang="de-DE" sz="2400" dirty="0" smtClean="0"/>
              <a:t>, USA 1972-2012</a:t>
            </a:r>
            <a:br>
              <a:rPr lang="de-DE" sz="2400" dirty="0" smtClean="0"/>
            </a:br>
            <a:r>
              <a:rPr lang="de-DE" sz="2400" dirty="0" err="1" smtClean="0"/>
              <a:t>Brynjolfsson</a:t>
            </a:r>
            <a:r>
              <a:rPr lang="de-DE" sz="2400" dirty="0" smtClean="0"/>
              <a:t> und McAfee (2014), Chapter 11 </a:t>
            </a:r>
            <a:endParaRPr lang="de-DE" sz="2400" dirty="0"/>
          </a:p>
        </p:txBody>
      </p:sp>
      <p:pic>
        <p:nvPicPr>
          <p:cNvPr id="5" name="Bild 4"/>
          <p:cNvPicPr>
            <a:picLocks noChangeAspect="1"/>
          </p:cNvPicPr>
          <p:nvPr/>
        </p:nvPicPr>
        <p:blipFill>
          <a:blip r:embed="rId2"/>
          <a:stretch>
            <a:fillRect/>
          </a:stretch>
        </p:blipFill>
        <p:spPr>
          <a:xfrm>
            <a:off x="359707" y="1066801"/>
            <a:ext cx="8472595" cy="5317066"/>
          </a:xfrm>
          <a:prstGeom prst="rect">
            <a:avLst/>
          </a:prstGeom>
        </p:spPr>
      </p:pic>
    </p:spTree>
    <p:extLst>
      <p:ext uri="{BB962C8B-B14F-4D97-AF65-F5344CB8AC3E}">
        <p14:creationId xmlns:p14="http://schemas.microsoft.com/office/powerpoint/2010/main" val="17696847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150"/>
          </a:xfrm>
          <a:solidFill>
            <a:schemeClr val="bg1"/>
          </a:solidFill>
        </p:spPr>
        <p:txBody>
          <a:bodyPr vert="horz" wrap="square" lIns="91440" tIns="45720" rIns="91440" bIns="45720" numCol="1" anchor="t" anchorCtr="0" compatLnSpc="1">
            <a:prstTxWarp prst="textNoShape">
              <a:avLst/>
            </a:prstTxWarp>
            <a:normAutofit fontScale="90000"/>
          </a:bodyPr>
          <a:lstStyle/>
          <a:p>
            <a:pPr>
              <a:defRPr/>
            </a:pPr>
            <a:r>
              <a:rPr lang="de-DE" sz="4000" b="1" dirty="0">
                <a:latin typeface="Calibri" charset="0"/>
                <a:cs typeface="+mj-cs"/>
              </a:rPr>
              <a:t>Netto-Reallöhne und Arbeitsproduktivität</a:t>
            </a:r>
            <a:endParaRPr lang="en-US" sz="4000" b="1" dirty="0">
              <a:latin typeface="Calibri" charset="0"/>
              <a:cs typeface="+mj-cs"/>
            </a:endParaRPr>
          </a:p>
        </p:txBody>
      </p:sp>
      <p:graphicFrame>
        <p:nvGraphicFramePr>
          <p:cNvPr id="6" name="Diagramm 5"/>
          <p:cNvGraphicFramePr>
            <a:graphicFrameLocks/>
          </p:cNvGraphicFramePr>
          <p:nvPr/>
        </p:nvGraphicFramePr>
        <p:xfrm>
          <a:off x="0" y="692696"/>
          <a:ext cx="9144000" cy="616530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p:cNvSpPr txBox="1"/>
          <p:nvPr/>
        </p:nvSpPr>
        <p:spPr>
          <a:xfrm>
            <a:off x="1286933" y="1319199"/>
            <a:ext cx="4131734" cy="646331"/>
          </a:xfrm>
          <a:prstGeom prst="rect">
            <a:avLst/>
          </a:prstGeom>
          <a:noFill/>
        </p:spPr>
        <p:txBody>
          <a:bodyPr wrap="square" rtlCol="0">
            <a:spAutoFit/>
          </a:bodyPr>
          <a:lstStyle/>
          <a:p>
            <a:r>
              <a:rPr lang="de-DE" sz="3600" b="1" dirty="0" smtClean="0"/>
              <a:t>Österreich</a:t>
            </a:r>
            <a:endParaRPr lang="de-DE" sz="3600" b="1" dirty="0"/>
          </a:p>
        </p:txBody>
      </p:sp>
    </p:spTree>
    <p:extLst>
      <p:ext uri="{BB962C8B-B14F-4D97-AF65-F5344CB8AC3E}">
        <p14:creationId xmlns:p14="http://schemas.microsoft.com/office/powerpoint/2010/main" val="42198636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0"/>
            <a:ext cx="9144000" cy="1052513"/>
          </a:xfrm>
        </p:spPr>
        <p:txBody>
          <a:bodyPr/>
          <a:lstStyle/>
          <a:p>
            <a:pPr algn="l" eaLnBrk="1" hangingPunct="1"/>
            <a:r>
              <a:rPr lang="en-GB" sz="4000" b="1">
                <a:latin typeface="Calibri" charset="0"/>
              </a:rPr>
              <a:t>Effektivierung / </a:t>
            </a:r>
            <a:br>
              <a:rPr lang="en-GB" sz="4000" b="1">
                <a:latin typeface="Calibri" charset="0"/>
              </a:rPr>
            </a:br>
            <a:r>
              <a:rPr lang="en-GB" sz="4000" b="1">
                <a:latin typeface="Calibri" charset="0"/>
              </a:rPr>
              <a:t>Steigerung der Produktivkräfte</a:t>
            </a:r>
          </a:p>
        </p:txBody>
      </p:sp>
      <p:sp>
        <p:nvSpPr>
          <p:cNvPr id="23555" name="Rectangle 3"/>
          <p:cNvSpPr>
            <a:spLocks noGrp="1" noChangeArrowheads="1"/>
          </p:cNvSpPr>
          <p:nvPr>
            <p:ph idx="1"/>
          </p:nvPr>
        </p:nvSpPr>
        <p:spPr>
          <a:xfrm>
            <a:off x="757238" y="1490663"/>
            <a:ext cx="8207375" cy="4943475"/>
          </a:xfrm>
        </p:spPr>
        <p:txBody>
          <a:bodyPr rtlCol="0">
            <a:normAutofit lnSpcReduction="10000"/>
          </a:bodyPr>
          <a:lstStyle/>
          <a:p>
            <a:pPr marL="609600" indent="-609600" eaLnBrk="1" fontAlgn="auto" hangingPunct="1">
              <a:lnSpc>
                <a:spcPct val="80000"/>
              </a:lnSpc>
              <a:spcAft>
                <a:spcPts val="0"/>
              </a:spcAft>
              <a:buFontTx/>
              <a:buNone/>
              <a:defRPr/>
            </a:pPr>
            <a:r>
              <a:rPr lang="en-GB" dirty="0" err="1">
                <a:solidFill>
                  <a:srgbClr val="000000"/>
                </a:solidFill>
                <a:latin typeface="+mj-lt"/>
                <a:ea typeface="+mn-ea"/>
                <a:cs typeface="+mn-cs"/>
              </a:rPr>
              <a:t>Steigerung</a:t>
            </a:r>
            <a:r>
              <a:rPr lang="en-GB" dirty="0">
                <a:solidFill>
                  <a:srgbClr val="000000"/>
                </a:solidFill>
                <a:latin typeface="+mj-lt"/>
                <a:ea typeface="+mn-ea"/>
                <a:cs typeface="+mn-cs"/>
              </a:rPr>
              <a:t> der </a:t>
            </a:r>
            <a:r>
              <a:rPr lang="en-GB" dirty="0" err="1">
                <a:solidFill>
                  <a:srgbClr val="000000"/>
                </a:solidFill>
                <a:latin typeface="+mj-lt"/>
                <a:ea typeface="+mn-ea"/>
                <a:cs typeface="+mn-cs"/>
              </a:rPr>
              <a:t>Virtuosität</a:t>
            </a:r>
            <a:r>
              <a:rPr lang="en-GB" dirty="0">
                <a:solidFill>
                  <a:srgbClr val="000000"/>
                </a:solidFill>
                <a:latin typeface="+mj-lt"/>
                <a:ea typeface="+mn-ea"/>
                <a:cs typeface="+mn-cs"/>
              </a:rPr>
              <a:t> der Menschen </a:t>
            </a:r>
            <a:r>
              <a:rPr lang="en-GB" dirty="0" err="1">
                <a:solidFill>
                  <a:srgbClr val="000000"/>
                </a:solidFill>
                <a:latin typeface="+mj-lt"/>
                <a:ea typeface="+mn-ea"/>
                <a:cs typeface="+mn-cs"/>
              </a:rPr>
              <a:t>im</a:t>
            </a:r>
            <a:r>
              <a:rPr lang="en-GB" dirty="0">
                <a:solidFill>
                  <a:srgbClr val="000000"/>
                </a:solidFill>
                <a:latin typeface="+mj-lt"/>
                <a:ea typeface="+mn-ea"/>
                <a:cs typeface="+mn-cs"/>
              </a:rPr>
              <a:t> </a:t>
            </a:r>
            <a:r>
              <a:rPr lang="en-GB" dirty="0" err="1">
                <a:solidFill>
                  <a:srgbClr val="000000"/>
                </a:solidFill>
                <a:latin typeface="+mj-lt"/>
                <a:ea typeface="+mn-ea"/>
                <a:cs typeface="+mn-cs"/>
              </a:rPr>
              <a:t>Umgang</a:t>
            </a:r>
            <a:r>
              <a:rPr lang="en-GB" dirty="0">
                <a:solidFill>
                  <a:srgbClr val="000000"/>
                </a:solidFill>
                <a:latin typeface="+mj-lt"/>
                <a:ea typeface="+mn-ea"/>
                <a:cs typeface="+mn-cs"/>
              </a:rPr>
              <a:t> </a:t>
            </a:r>
            <a:r>
              <a:rPr lang="en-GB" dirty="0" err="1">
                <a:solidFill>
                  <a:srgbClr val="000000"/>
                </a:solidFill>
                <a:latin typeface="+mj-lt"/>
                <a:ea typeface="+mn-ea"/>
                <a:cs typeface="+mn-cs"/>
              </a:rPr>
              <a:t>mit</a:t>
            </a:r>
            <a:r>
              <a:rPr lang="en-GB" dirty="0">
                <a:solidFill>
                  <a:srgbClr val="000000"/>
                </a:solidFill>
                <a:latin typeface="+mj-lt"/>
                <a:ea typeface="+mn-ea"/>
                <a:cs typeface="+mn-cs"/>
              </a:rPr>
              <a:t> (</a:t>
            </a:r>
            <a:r>
              <a:rPr lang="en-GB" dirty="0" err="1">
                <a:solidFill>
                  <a:srgbClr val="000000"/>
                </a:solidFill>
                <a:latin typeface="+mj-lt"/>
                <a:ea typeface="+mn-ea"/>
                <a:cs typeface="+mn-cs"/>
              </a:rPr>
              <a:t>erster</a:t>
            </a:r>
            <a:r>
              <a:rPr lang="en-GB" dirty="0">
                <a:solidFill>
                  <a:srgbClr val="000000"/>
                </a:solidFill>
                <a:latin typeface="+mj-lt"/>
                <a:ea typeface="+mn-ea"/>
                <a:cs typeface="+mn-cs"/>
              </a:rPr>
              <a:t> und </a:t>
            </a:r>
            <a:r>
              <a:rPr lang="en-GB" dirty="0" err="1">
                <a:solidFill>
                  <a:srgbClr val="000000"/>
                </a:solidFill>
                <a:latin typeface="+mj-lt"/>
                <a:ea typeface="+mn-ea"/>
                <a:cs typeface="+mn-cs"/>
              </a:rPr>
              <a:t>zweiter</a:t>
            </a:r>
            <a:r>
              <a:rPr lang="en-GB" dirty="0">
                <a:solidFill>
                  <a:srgbClr val="000000"/>
                </a:solidFill>
                <a:latin typeface="+mj-lt"/>
                <a:ea typeface="+mn-ea"/>
                <a:cs typeface="+mn-cs"/>
              </a:rPr>
              <a:t>) </a:t>
            </a:r>
            <a:r>
              <a:rPr lang="en-GB" dirty="0" err="1" smtClean="0">
                <a:solidFill>
                  <a:srgbClr val="000000"/>
                </a:solidFill>
                <a:latin typeface="+mj-lt"/>
                <a:ea typeface="+mn-ea"/>
                <a:cs typeface="+mn-cs"/>
              </a:rPr>
              <a:t>Natur</a:t>
            </a:r>
            <a:endParaRPr lang="en-GB" sz="3500" dirty="0">
              <a:solidFill>
                <a:srgbClr val="000000"/>
              </a:solidFill>
              <a:latin typeface="+mj-lt"/>
              <a:ea typeface="+mn-ea"/>
              <a:cs typeface="+mn-cs"/>
            </a:endParaRPr>
          </a:p>
          <a:p>
            <a:pPr marL="609600" indent="-609600" eaLnBrk="1" fontAlgn="auto" hangingPunct="1">
              <a:lnSpc>
                <a:spcPct val="80000"/>
              </a:lnSpc>
              <a:spcAft>
                <a:spcPts val="0"/>
              </a:spcAft>
              <a:buFont typeface="Arial"/>
              <a:buChar char="•"/>
              <a:defRPr/>
            </a:pPr>
            <a:r>
              <a:rPr lang="en-GB" sz="2600" dirty="0" err="1">
                <a:solidFill>
                  <a:srgbClr val="000000"/>
                </a:solidFill>
                <a:latin typeface="+mj-lt"/>
                <a:ea typeface="+mn-ea"/>
                <a:cs typeface="+mn-cs"/>
              </a:rPr>
              <a:t>Wachstum</a:t>
            </a:r>
            <a:r>
              <a:rPr lang="en-GB" sz="2600" dirty="0">
                <a:solidFill>
                  <a:srgbClr val="000000"/>
                </a:solidFill>
                <a:latin typeface="+mj-lt"/>
                <a:ea typeface="+mn-ea"/>
                <a:cs typeface="+mn-cs"/>
              </a:rPr>
              <a:t> der </a:t>
            </a:r>
            <a:r>
              <a:rPr lang="en-GB" sz="2600" dirty="0" err="1">
                <a:solidFill>
                  <a:srgbClr val="000000"/>
                </a:solidFill>
                <a:latin typeface="+mj-lt"/>
                <a:ea typeface="+mn-ea"/>
                <a:cs typeface="+mn-cs"/>
              </a:rPr>
              <a:t>Produktivität</a:t>
            </a:r>
            <a:r>
              <a:rPr lang="en-GB" sz="2600" dirty="0">
                <a:solidFill>
                  <a:srgbClr val="000000"/>
                </a:solidFill>
                <a:latin typeface="+mj-lt"/>
                <a:ea typeface="+mn-ea"/>
                <a:cs typeface="+mn-cs"/>
              </a:rPr>
              <a:t> der </a:t>
            </a:r>
            <a:r>
              <a:rPr lang="en-GB" sz="2600" dirty="0" err="1">
                <a:solidFill>
                  <a:srgbClr val="000000"/>
                </a:solidFill>
                <a:latin typeface="+mj-lt"/>
                <a:ea typeface="+mn-ea"/>
                <a:cs typeface="+mn-cs"/>
              </a:rPr>
              <a:t>Arbeit</a:t>
            </a:r>
            <a:r>
              <a:rPr lang="en-GB" sz="2600" dirty="0">
                <a:solidFill>
                  <a:srgbClr val="000000"/>
                </a:solidFill>
                <a:latin typeface="+mj-lt"/>
                <a:ea typeface="+mn-ea"/>
                <a:cs typeface="+mn-cs"/>
              </a:rPr>
              <a:t> </a:t>
            </a:r>
            <a:r>
              <a:rPr lang="en-GB" sz="2600" dirty="0" err="1">
                <a:solidFill>
                  <a:srgbClr val="000000"/>
                </a:solidFill>
                <a:latin typeface="+mj-lt"/>
                <a:ea typeface="+mn-ea"/>
                <a:cs typeface="+mn-cs"/>
              </a:rPr>
              <a:t>durch</a:t>
            </a:r>
            <a:r>
              <a:rPr lang="en-GB" sz="2600" dirty="0">
                <a:solidFill>
                  <a:srgbClr val="000000"/>
                </a:solidFill>
                <a:latin typeface="+mj-lt"/>
                <a:ea typeface="+mn-ea"/>
                <a:cs typeface="+mn-cs"/>
              </a:rPr>
              <a:t> </a:t>
            </a:r>
            <a:r>
              <a:rPr lang="en-GB" sz="2600" dirty="0" err="1">
                <a:solidFill>
                  <a:srgbClr val="000000"/>
                </a:solidFill>
                <a:latin typeface="+mj-lt"/>
                <a:ea typeface="+mn-ea"/>
                <a:cs typeface="+mn-cs"/>
              </a:rPr>
              <a:t>kumulative</a:t>
            </a:r>
            <a:r>
              <a:rPr lang="en-GB" sz="2600" dirty="0">
                <a:solidFill>
                  <a:srgbClr val="000000"/>
                </a:solidFill>
                <a:latin typeface="+mj-lt"/>
                <a:ea typeface="+mn-ea"/>
                <a:cs typeface="+mn-cs"/>
              </a:rPr>
              <a:t> </a:t>
            </a:r>
            <a:r>
              <a:rPr lang="en-GB" sz="2600" dirty="0" err="1">
                <a:solidFill>
                  <a:srgbClr val="000000"/>
                </a:solidFill>
                <a:latin typeface="+mj-lt"/>
                <a:ea typeface="+mn-ea"/>
                <a:cs typeface="+mn-cs"/>
              </a:rPr>
              <a:t>Übertragung</a:t>
            </a:r>
            <a:r>
              <a:rPr lang="en-GB" sz="2600" dirty="0">
                <a:solidFill>
                  <a:srgbClr val="000000"/>
                </a:solidFill>
                <a:latin typeface="+mj-lt"/>
                <a:ea typeface="+mn-ea"/>
                <a:cs typeface="+mn-cs"/>
              </a:rPr>
              <a:t> </a:t>
            </a:r>
            <a:r>
              <a:rPr lang="en-GB" sz="2600" dirty="0" err="1">
                <a:solidFill>
                  <a:srgbClr val="000000"/>
                </a:solidFill>
                <a:latin typeface="+mj-lt"/>
                <a:ea typeface="+mn-ea"/>
                <a:cs typeface="+mn-cs"/>
              </a:rPr>
              <a:t>menschlicher</a:t>
            </a:r>
            <a:r>
              <a:rPr lang="en-GB" sz="2600" dirty="0">
                <a:solidFill>
                  <a:srgbClr val="000000"/>
                </a:solidFill>
                <a:latin typeface="+mj-lt"/>
                <a:ea typeface="+mn-ea"/>
                <a:cs typeface="+mn-cs"/>
              </a:rPr>
              <a:t> </a:t>
            </a:r>
            <a:r>
              <a:rPr lang="en-GB" sz="2600" dirty="0" err="1">
                <a:solidFill>
                  <a:srgbClr val="000000"/>
                </a:solidFill>
                <a:latin typeface="+mj-lt"/>
                <a:ea typeface="+mn-ea"/>
                <a:cs typeface="+mn-cs"/>
              </a:rPr>
              <a:t>Arbeits</a:t>
            </a:r>
            <a:r>
              <a:rPr lang="en-GB" sz="2600" dirty="0">
                <a:solidFill>
                  <a:srgbClr val="000000"/>
                </a:solidFill>
                <a:latin typeface="+mj-lt"/>
                <a:ea typeface="+mn-ea"/>
                <a:cs typeface="+mn-cs"/>
              </a:rPr>
              <a:t>(</a:t>
            </a:r>
            <a:r>
              <a:rPr lang="en-GB" sz="2600" dirty="0" err="1">
                <a:solidFill>
                  <a:srgbClr val="000000"/>
                </a:solidFill>
                <a:latin typeface="+mj-lt"/>
                <a:ea typeface="+mn-ea"/>
                <a:cs typeface="+mn-cs"/>
              </a:rPr>
              <a:t>teil</a:t>
            </a:r>
            <a:r>
              <a:rPr lang="en-GB" sz="2600" dirty="0">
                <a:solidFill>
                  <a:srgbClr val="000000"/>
                </a:solidFill>
                <a:latin typeface="+mj-lt"/>
                <a:ea typeface="+mn-ea"/>
                <a:cs typeface="+mn-cs"/>
              </a:rPr>
              <a:t>)</a:t>
            </a:r>
            <a:r>
              <a:rPr lang="en-GB" sz="2600" dirty="0" err="1">
                <a:solidFill>
                  <a:srgbClr val="000000"/>
                </a:solidFill>
                <a:latin typeface="+mj-lt"/>
                <a:ea typeface="+mn-ea"/>
                <a:cs typeface="+mn-cs"/>
              </a:rPr>
              <a:t>funktionen</a:t>
            </a:r>
            <a:r>
              <a:rPr lang="en-GB" sz="2600" dirty="0">
                <a:solidFill>
                  <a:srgbClr val="000000"/>
                </a:solidFill>
                <a:latin typeface="+mj-lt"/>
                <a:ea typeface="+mn-ea"/>
                <a:cs typeface="+mn-cs"/>
              </a:rPr>
              <a:t> auf die </a:t>
            </a:r>
            <a:r>
              <a:rPr lang="en-GB" sz="2600" dirty="0" err="1">
                <a:solidFill>
                  <a:srgbClr val="000000"/>
                </a:solidFill>
                <a:latin typeface="+mj-lt"/>
                <a:ea typeface="+mn-ea"/>
                <a:cs typeface="+mn-cs"/>
              </a:rPr>
              <a:t>Maschinerie</a:t>
            </a:r>
            <a:r>
              <a:rPr lang="en-GB" sz="2600" dirty="0">
                <a:solidFill>
                  <a:srgbClr val="000000"/>
                </a:solidFill>
                <a:latin typeface="+mj-lt"/>
                <a:ea typeface="+mn-ea"/>
                <a:cs typeface="+mn-cs"/>
              </a:rPr>
              <a:t> und </a:t>
            </a:r>
            <a:r>
              <a:rPr lang="en-GB" sz="2600" dirty="0" err="1" smtClean="0">
                <a:solidFill>
                  <a:srgbClr val="000000"/>
                </a:solidFill>
                <a:latin typeface="+mj-lt"/>
                <a:ea typeface="+mn-ea"/>
                <a:cs typeface="+mn-cs"/>
              </a:rPr>
              <a:t>durch</a:t>
            </a:r>
            <a:r>
              <a:rPr lang="en-GB" sz="2600" dirty="0" smtClean="0">
                <a:solidFill>
                  <a:srgbClr val="000000"/>
                </a:solidFill>
                <a:latin typeface="+mj-lt"/>
                <a:ea typeface="+mn-ea"/>
                <a:cs typeface="+mn-cs"/>
              </a:rPr>
              <a:t> </a:t>
            </a:r>
            <a:r>
              <a:rPr lang="en-GB" sz="2600" dirty="0" err="1" smtClean="0">
                <a:solidFill>
                  <a:srgbClr val="000000"/>
                </a:solidFill>
                <a:latin typeface="+mj-lt"/>
                <a:ea typeface="+mn-ea"/>
                <a:cs typeface="+mn-cs"/>
              </a:rPr>
              <a:t>organisatorischen</a:t>
            </a:r>
            <a:r>
              <a:rPr lang="en-GB" sz="2600" dirty="0" smtClean="0">
                <a:solidFill>
                  <a:srgbClr val="000000"/>
                </a:solidFill>
                <a:latin typeface="+mj-lt"/>
                <a:ea typeface="+mn-ea"/>
                <a:cs typeface="+mn-cs"/>
              </a:rPr>
              <a:t> </a:t>
            </a:r>
            <a:r>
              <a:rPr lang="en-GB" sz="2600" dirty="0" err="1">
                <a:solidFill>
                  <a:srgbClr val="000000"/>
                </a:solidFill>
                <a:latin typeface="+mj-lt"/>
                <a:ea typeface="+mn-ea"/>
                <a:cs typeface="+mn-cs"/>
              </a:rPr>
              <a:t>Fortschritt</a:t>
            </a:r>
            <a:r>
              <a:rPr lang="en-GB" sz="2600" dirty="0">
                <a:solidFill>
                  <a:srgbClr val="000000"/>
                </a:solidFill>
                <a:latin typeface="+mj-lt"/>
                <a:ea typeface="+mn-ea"/>
                <a:cs typeface="+mn-cs"/>
              </a:rPr>
              <a:t> </a:t>
            </a:r>
          </a:p>
          <a:p>
            <a:pPr marL="609600" indent="-609600" eaLnBrk="1" fontAlgn="auto" hangingPunct="1">
              <a:lnSpc>
                <a:spcPct val="80000"/>
              </a:lnSpc>
              <a:spcAft>
                <a:spcPts val="0"/>
              </a:spcAft>
              <a:buFontTx/>
              <a:buNone/>
              <a:defRPr/>
            </a:pPr>
            <a:r>
              <a:rPr lang="en-GB" sz="2600" dirty="0">
                <a:solidFill>
                  <a:srgbClr val="000000"/>
                </a:solidFill>
                <a:latin typeface="+mj-lt"/>
                <a:ea typeface="+mn-ea"/>
                <a:cs typeface="+mn-cs"/>
              </a:rPr>
              <a:t>	-&gt; </a:t>
            </a:r>
            <a:r>
              <a:rPr lang="en-GB" sz="2600" b="1" dirty="0" err="1">
                <a:solidFill>
                  <a:srgbClr val="000000"/>
                </a:solidFill>
                <a:latin typeface="+mj-lt"/>
                <a:ea typeface="+mn-ea"/>
                <a:cs typeface="+mn-cs"/>
              </a:rPr>
              <a:t>Arbeitsweise</a:t>
            </a:r>
            <a:r>
              <a:rPr lang="en-GB" sz="2600" b="1" dirty="0">
                <a:solidFill>
                  <a:srgbClr val="000000"/>
                </a:solidFill>
                <a:latin typeface="+mj-lt"/>
                <a:ea typeface="+mn-ea"/>
                <a:cs typeface="+mn-cs"/>
              </a:rPr>
              <a:t> </a:t>
            </a:r>
            <a:r>
              <a:rPr lang="en-GB" sz="2600" b="1" dirty="0" err="1">
                <a:solidFill>
                  <a:srgbClr val="000000"/>
                </a:solidFill>
                <a:latin typeface="+mj-lt"/>
                <a:ea typeface="+mn-ea"/>
                <a:cs typeface="+mn-cs"/>
              </a:rPr>
              <a:t>wird</a:t>
            </a:r>
            <a:r>
              <a:rPr lang="en-GB" sz="2600" b="1" dirty="0">
                <a:solidFill>
                  <a:srgbClr val="000000"/>
                </a:solidFill>
                <a:latin typeface="+mj-lt"/>
                <a:ea typeface="+mn-ea"/>
                <a:cs typeface="+mn-cs"/>
              </a:rPr>
              <a:t> </a:t>
            </a:r>
            <a:r>
              <a:rPr lang="en-GB" sz="2600" b="1" dirty="0" err="1" smtClean="0">
                <a:solidFill>
                  <a:srgbClr val="000000"/>
                </a:solidFill>
                <a:latin typeface="+mj-lt"/>
                <a:ea typeface="+mn-ea"/>
                <a:cs typeface="+mn-cs"/>
              </a:rPr>
              <a:t>verändert</a:t>
            </a:r>
            <a:endParaRPr lang="en-GB" sz="2600" b="1" dirty="0" smtClean="0">
              <a:solidFill>
                <a:srgbClr val="000000"/>
              </a:solidFill>
              <a:latin typeface="+mj-lt"/>
              <a:ea typeface="+mn-ea"/>
              <a:cs typeface="+mn-cs"/>
            </a:endParaRPr>
          </a:p>
          <a:p>
            <a:pPr marL="609600" indent="-609600" eaLnBrk="1" fontAlgn="auto" hangingPunct="1">
              <a:lnSpc>
                <a:spcPct val="80000"/>
              </a:lnSpc>
              <a:spcAft>
                <a:spcPts val="0"/>
              </a:spcAft>
              <a:buFontTx/>
              <a:buNone/>
              <a:defRPr/>
            </a:pPr>
            <a:endParaRPr lang="en-GB" sz="2600" dirty="0">
              <a:solidFill>
                <a:srgbClr val="000000"/>
              </a:solidFill>
              <a:latin typeface="+mj-lt"/>
              <a:ea typeface="+mn-ea"/>
              <a:cs typeface="+mn-cs"/>
            </a:endParaRPr>
          </a:p>
          <a:p>
            <a:pPr marL="609600" indent="-609600" eaLnBrk="1" fontAlgn="auto" hangingPunct="1">
              <a:lnSpc>
                <a:spcPct val="80000"/>
              </a:lnSpc>
              <a:spcAft>
                <a:spcPts val="0"/>
              </a:spcAft>
              <a:buFont typeface="Arial"/>
              <a:buChar char="•"/>
              <a:defRPr/>
            </a:pPr>
            <a:r>
              <a:rPr lang="en-GB" sz="2600" dirty="0" err="1">
                <a:solidFill>
                  <a:srgbClr val="000000"/>
                </a:solidFill>
                <a:latin typeface="+mj-lt"/>
                <a:ea typeface="+mn-ea"/>
                <a:cs typeface="+mn-cs"/>
              </a:rPr>
              <a:t>Innovationen</a:t>
            </a:r>
            <a:r>
              <a:rPr lang="en-GB" sz="2600" dirty="0">
                <a:solidFill>
                  <a:srgbClr val="000000"/>
                </a:solidFill>
                <a:latin typeface="+mj-lt"/>
                <a:ea typeface="+mn-ea"/>
                <a:cs typeface="+mn-cs"/>
              </a:rPr>
              <a:t>, die die </a:t>
            </a:r>
            <a:r>
              <a:rPr lang="en-GB" sz="2600" dirty="0" err="1">
                <a:solidFill>
                  <a:srgbClr val="000000"/>
                </a:solidFill>
                <a:latin typeface="+mj-lt"/>
                <a:ea typeface="+mn-ea"/>
                <a:cs typeface="+mn-cs"/>
              </a:rPr>
              <a:t>Lebensweise</a:t>
            </a:r>
            <a:r>
              <a:rPr lang="en-GB" sz="2600" dirty="0">
                <a:solidFill>
                  <a:srgbClr val="000000"/>
                </a:solidFill>
                <a:latin typeface="+mj-lt"/>
                <a:ea typeface="+mn-ea"/>
                <a:cs typeface="+mn-cs"/>
              </a:rPr>
              <a:t> der Menschen </a:t>
            </a:r>
            <a:r>
              <a:rPr lang="en-GB" sz="2600" dirty="0" err="1">
                <a:solidFill>
                  <a:srgbClr val="000000"/>
                </a:solidFill>
                <a:latin typeface="+mj-lt"/>
                <a:ea typeface="+mn-ea"/>
                <a:cs typeface="+mn-cs"/>
              </a:rPr>
              <a:t>ändern</a:t>
            </a:r>
            <a:r>
              <a:rPr lang="en-GB" sz="2600" dirty="0">
                <a:solidFill>
                  <a:srgbClr val="000000"/>
                </a:solidFill>
                <a:latin typeface="+mj-lt"/>
                <a:ea typeface="+mn-ea"/>
                <a:cs typeface="+mn-cs"/>
              </a:rPr>
              <a:t> </a:t>
            </a:r>
            <a:r>
              <a:rPr lang="en-GB" sz="2600" dirty="0" err="1">
                <a:solidFill>
                  <a:srgbClr val="000000"/>
                </a:solidFill>
                <a:latin typeface="+mj-lt"/>
                <a:ea typeface="+mn-ea"/>
                <a:cs typeface="+mn-cs"/>
              </a:rPr>
              <a:t>können</a:t>
            </a:r>
            <a:endParaRPr lang="en-GB" sz="2600" dirty="0">
              <a:solidFill>
                <a:srgbClr val="000000"/>
              </a:solidFill>
              <a:latin typeface="+mj-lt"/>
              <a:ea typeface="+mn-ea"/>
              <a:cs typeface="+mn-cs"/>
            </a:endParaRPr>
          </a:p>
          <a:p>
            <a:pPr marL="990600" lvl="1" indent="-533400" eaLnBrk="1" fontAlgn="auto" hangingPunct="1">
              <a:lnSpc>
                <a:spcPct val="80000"/>
              </a:lnSpc>
              <a:spcAft>
                <a:spcPts val="0"/>
              </a:spcAft>
              <a:buFont typeface="Arial"/>
              <a:buChar char="–"/>
              <a:defRPr/>
            </a:pPr>
            <a:r>
              <a:rPr lang="en-GB" sz="1900" dirty="0">
                <a:solidFill>
                  <a:srgbClr val="000000"/>
                </a:solidFill>
                <a:latin typeface="+mj-lt"/>
                <a:ea typeface="+mn-ea"/>
              </a:rPr>
              <a:t>Material- und </a:t>
            </a:r>
            <a:r>
              <a:rPr lang="en-GB" sz="1900" dirty="0" err="1">
                <a:solidFill>
                  <a:srgbClr val="000000"/>
                </a:solidFill>
                <a:latin typeface="+mj-lt"/>
                <a:ea typeface="+mn-ea"/>
              </a:rPr>
              <a:t>energiesparende</a:t>
            </a:r>
            <a:r>
              <a:rPr lang="en-GB" sz="1900" dirty="0">
                <a:solidFill>
                  <a:srgbClr val="000000"/>
                </a:solidFill>
                <a:latin typeface="+mj-lt"/>
                <a:ea typeface="+mn-ea"/>
              </a:rPr>
              <a:t> </a:t>
            </a:r>
            <a:r>
              <a:rPr lang="en-GB" sz="1900" dirty="0" err="1">
                <a:solidFill>
                  <a:srgbClr val="000000"/>
                </a:solidFill>
                <a:latin typeface="+mj-lt"/>
                <a:ea typeface="+mn-ea"/>
              </a:rPr>
              <a:t>Innovationen</a:t>
            </a:r>
            <a:r>
              <a:rPr lang="en-GB" sz="1900" dirty="0">
                <a:solidFill>
                  <a:srgbClr val="000000"/>
                </a:solidFill>
                <a:latin typeface="+mj-lt"/>
                <a:ea typeface="+mn-ea"/>
              </a:rPr>
              <a:t>, </a:t>
            </a:r>
            <a:r>
              <a:rPr lang="en-GB" sz="1900" dirty="0" err="1">
                <a:solidFill>
                  <a:srgbClr val="000000"/>
                </a:solidFill>
                <a:latin typeface="+mj-lt"/>
                <a:ea typeface="+mn-ea"/>
              </a:rPr>
              <a:t>umweltverträglich</a:t>
            </a:r>
            <a:endParaRPr lang="en-GB" sz="1900" dirty="0">
              <a:solidFill>
                <a:srgbClr val="000000"/>
              </a:solidFill>
              <a:latin typeface="+mj-lt"/>
              <a:ea typeface="+mn-ea"/>
            </a:endParaRPr>
          </a:p>
          <a:p>
            <a:pPr marL="990600" lvl="1" indent="-533400" eaLnBrk="1" fontAlgn="auto" hangingPunct="1">
              <a:lnSpc>
                <a:spcPct val="80000"/>
              </a:lnSpc>
              <a:spcAft>
                <a:spcPts val="0"/>
              </a:spcAft>
              <a:buFont typeface="Arial"/>
              <a:buChar char="–"/>
              <a:defRPr/>
            </a:pPr>
            <a:r>
              <a:rPr lang="en-GB" sz="1900" dirty="0" err="1">
                <a:solidFill>
                  <a:srgbClr val="000000"/>
                </a:solidFill>
                <a:latin typeface="+mj-lt"/>
                <a:ea typeface="+mn-ea"/>
              </a:rPr>
              <a:t>Ausweitung</a:t>
            </a:r>
            <a:r>
              <a:rPr lang="en-GB" sz="1900" dirty="0">
                <a:solidFill>
                  <a:srgbClr val="000000"/>
                </a:solidFill>
                <a:latin typeface="+mj-lt"/>
                <a:ea typeface="+mn-ea"/>
              </a:rPr>
              <a:t> </a:t>
            </a:r>
            <a:r>
              <a:rPr lang="en-GB" sz="1900" dirty="0" err="1">
                <a:solidFill>
                  <a:srgbClr val="000000"/>
                </a:solidFill>
                <a:latin typeface="+mj-lt"/>
                <a:ea typeface="+mn-ea"/>
              </a:rPr>
              <a:t>technischer</a:t>
            </a:r>
            <a:r>
              <a:rPr lang="en-GB" sz="1900" dirty="0">
                <a:solidFill>
                  <a:srgbClr val="000000"/>
                </a:solidFill>
                <a:latin typeface="+mj-lt"/>
                <a:ea typeface="+mn-ea"/>
              </a:rPr>
              <a:t> </a:t>
            </a:r>
            <a:r>
              <a:rPr lang="en-GB" sz="1900" dirty="0" err="1">
                <a:solidFill>
                  <a:srgbClr val="000000"/>
                </a:solidFill>
                <a:latin typeface="+mj-lt"/>
                <a:ea typeface="+mn-ea"/>
              </a:rPr>
              <a:t>Wirkprinzipien</a:t>
            </a:r>
            <a:r>
              <a:rPr lang="en-GB" sz="1900" dirty="0">
                <a:solidFill>
                  <a:srgbClr val="000000"/>
                </a:solidFill>
                <a:latin typeface="+mj-lt"/>
                <a:ea typeface="+mn-ea"/>
              </a:rPr>
              <a:t> (</a:t>
            </a:r>
            <a:r>
              <a:rPr lang="en-GB" sz="1900" dirty="0" err="1">
                <a:solidFill>
                  <a:srgbClr val="000000"/>
                </a:solidFill>
                <a:latin typeface="+mj-lt"/>
                <a:ea typeface="+mn-ea"/>
              </a:rPr>
              <a:t>Prozessinnovationen</a:t>
            </a:r>
            <a:r>
              <a:rPr lang="en-GB" sz="1900" dirty="0">
                <a:solidFill>
                  <a:srgbClr val="000000"/>
                </a:solidFill>
                <a:latin typeface="+mj-lt"/>
                <a:ea typeface="+mn-ea"/>
              </a:rPr>
              <a:t>)</a:t>
            </a:r>
          </a:p>
          <a:p>
            <a:pPr marL="990600" lvl="1" indent="-533400" eaLnBrk="1" fontAlgn="auto" hangingPunct="1">
              <a:lnSpc>
                <a:spcPct val="80000"/>
              </a:lnSpc>
              <a:spcAft>
                <a:spcPts val="0"/>
              </a:spcAft>
              <a:buFont typeface="Arial"/>
              <a:buChar char="–"/>
              <a:defRPr/>
            </a:pPr>
            <a:r>
              <a:rPr lang="en-GB" sz="1900" dirty="0" err="1">
                <a:solidFill>
                  <a:srgbClr val="000000"/>
                </a:solidFill>
                <a:latin typeface="+mj-lt"/>
                <a:ea typeface="+mn-ea"/>
              </a:rPr>
              <a:t>Ausweitung</a:t>
            </a:r>
            <a:r>
              <a:rPr lang="en-GB" sz="1900" dirty="0">
                <a:solidFill>
                  <a:srgbClr val="000000"/>
                </a:solidFill>
                <a:latin typeface="+mj-lt"/>
                <a:ea typeface="+mn-ea"/>
              </a:rPr>
              <a:t> der </a:t>
            </a:r>
            <a:r>
              <a:rPr lang="en-GB" sz="1900" dirty="0" err="1">
                <a:solidFill>
                  <a:srgbClr val="000000"/>
                </a:solidFill>
                <a:latin typeface="+mj-lt"/>
                <a:ea typeface="+mn-ea"/>
              </a:rPr>
              <a:t>konsumfähigen</a:t>
            </a:r>
            <a:r>
              <a:rPr lang="en-GB" sz="1900" dirty="0">
                <a:solidFill>
                  <a:srgbClr val="000000"/>
                </a:solidFill>
                <a:latin typeface="+mj-lt"/>
                <a:ea typeface="+mn-ea"/>
              </a:rPr>
              <a:t> </a:t>
            </a:r>
            <a:r>
              <a:rPr lang="en-GB" sz="1900" dirty="0" err="1">
                <a:solidFill>
                  <a:srgbClr val="000000"/>
                </a:solidFill>
                <a:latin typeface="+mj-lt"/>
                <a:ea typeface="+mn-ea"/>
              </a:rPr>
              <a:t>Güter</a:t>
            </a:r>
            <a:r>
              <a:rPr lang="en-GB" sz="1900" dirty="0">
                <a:solidFill>
                  <a:srgbClr val="000000"/>
                </a:solidFill>
                <a:latin typeface="+mj-lt"/>
                <a:ea typeface="+mn-ea"/>
              </a:rPr>
              <a:t> und </a:t>
            </a:r>
            <a:r>
              <a:rPr lang="en-GB" sz="1900" dirty="0" err="1">
                <a:solidFill>
                  <a:srgbClr val="000000"/>
                </a:solidFill>
                <a:latin typeface="+mj-lt"/>
                <a:ea typeface="+mn-ea"/>
              </a:rPr>
              <a:t>Leistungen</a:t>
            </a:r>
            <a:r>
              <a:rPr lang="en-GB" sz="1900" dirty="0">
                <a:solidFill>
                  <a:srgbClr val="000000"/>
                </a:solidFill>
                <a:latin typeface="+mj-lt"/>
                <a:ea typeface="+mn-ea"/>
              </a:rPr>
              <a:t> (</a:t>
            </a:r>
            <a:r>
              <a:rPr lang="en-GB" sz="1900" dirty="0" err="1">
                <a:solidFill>
                  <a:srgbClr val="000000"/>
                </a:solidFill>
                <a:latin typeface="+mj-lt"/>
                <a:ea typeface="+mn-ea"/>
              </a:rPr>
              <a:t>Produktinnovationen</a:t>
            </a:r>
            <a:r>
              <a:rPr lang="en-GB" sz="1900" dirty="0">
                <a:solidFill>
                  <a:srgbClr val="000000"/>
                </a:solidFill>
                <a:latin typeface="+mj-lt"/>
                <a:ea typeface="+mn-ea"/>
              </a:rPr>
              <a:t>)</a:t>
            </a:r>
          </a:p>
          <a:p>
            <a:pPr marL="609600" indent="-609600" eaLnBrk="1" fontAlgn="auto" hangingPunct="1">
              <a:lnSpc>
                <a:spcPct val="80000"/>
              </a:lnSpc>
              <a:spcAft>
                <a:spcPts val="0"/>
              </a:spcAft>
              <a:buFontTx/>
              <a:buNone/>
              <a:defRPr/>
            </a:pPr>
            <a:r>
              <a:rPr lang="en-GB" sz="2600" dirty="0">
                <a:solidFill>
                  <a:srgbClr val="000000"/>
                </a:solidFill>
                <a:latin typeface="+mj-lt"/>
                <a:ea typeface="+mn-ea"/>
                <a:cs typeface="+mn-cs"/>
              </a:rPr>
              <a:t>	-&gt; </a:t>
            </a:r>
            <a:r>
              <a:rPr lang="en-GB" sz="2600" b="1" dirty="0" err="1">
                <a:solidFill>
                  <a:srgbClr val="000000"/>
                </a:solidFill>
                <a:latin typeface="+mj-lt"/>
                <a:ea typeface="+mn-ea"/>
                <a:cs typeface="+mn-cs"/>
              </a:rPr>
              <a:t>Lebensweise</a:t>
            </a:r>
            <a:r>
              <a:rPr lang="en-GB" sz="2600" b="1" dirty="0">
                <a:solidFill>
                  <a:srgbClr val="000000"/>
                </a:solidFill>
                <a:latin typeface="+mj-lt"/>
                <a:ea typeface="+mn-ea"/>
                <a:cs typeface="+mn-cs"/>
              </a:rPr>
              <a:t> </a:t>
            </a:r>
            <a:r>
              <a:rPr lang="en-GB" sz="2600" b="1" dirty="0" err="1">
                <a:solidFill>
                  <a:srgbClr val="000000"/>
                </a:solidFill>
                <a:latin typeface="+mj-lt"/>
                <a:ea typeface="+mn-ea"/>
                <a:cs typeface="+mn-cs"/>
              </a:rPr>
              <a:t>wird</a:t>
            </a:r>
            <a:r>
              <a:rPr lang="en-GB" sz="2600" b="1" dirty="0">
                <a:solidFill>
                  <a:srgbClr val="000000"/>
                </a:solidFill>
                <a:latin typeface="+mj-lt"/>
                <a:ea typeface="+mn-ea"/>
                <a:cs typeface="+mn-cs"/>
              </a:rPr>
              <a:t> </a:t>
            </a:r>
            <a:r>
              <a:rPr lang="en-GB" sz="2600" b="1" dirty="0" err="1">
                <a:solidFill>
                  <a:srgbClr val="000000"/>
                </a:solidFill>
                <a:latin typeface="+mj-lt"/>
                <a:ea typeface="+mn-ea"/>
                <a:cs typeface="+mn-cs"/>
              </a:rPr>
              <a:t>verändert</a:t>
            </a:r>
            <a:endParaRPr lang="en-GB" sz="2600" b="1" dirty="0">
              <a:solidFill>
                <a:srgbClr val="000000"/>
              </a:solidFill>
              <a:latin typeface="+mj-lt"/>
              <a:ea typeface="+mn-ea"/>
              <a:cs typeface="+mn-cs"/>
            </a:endParaRPr>
          </a:p>
          <a:p>
            <a:pPr marL="609600" indent="-609600" eaLnBrk="1" fontAlgn="auto" hangingPunct="1">
              <a:lnSpc>
                <a:spcPct val="80000"/>
              </a:lnSpc>
              <a:spcAft>
                <a:spcPts val="0"/>
              </a:spcAft>
              <a:buFontTx/>
              <a:buNone/>
              <a:defRPr/>
            </a:pPr>
            <a:r>
              <a:rPr lang="en-GB" sz="1300" dirty="0">
                <a:solidFill>
                  <a:srgbClr val="000000"/>
                </a:solidFill>
                <a:latin typeface="+mj-lt"/>
                <a:ea typeface="+mn-ea"/>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0" y="0"/>
            <a:ext cx="9144000" cy="1016000"/>
          </a:xfrm>
        </p:spPr>
        <p:txBody>
          <a:bodyPr rtlCol="0">
            <a:normAutofit fontScale="90000"/>
          </a:bodyPr>
          <a:lstStyle/>
          <a:p>
            <a:pPr algn="l" eaLnBrk="1" fontAlgn="auto" hangingPunct="1">
              <a:spcAft>
                <a:spcPts val="0"/>
              </a:spcAft>
              <a:defRPr/>
            </a:pPr>
            <a:r>
              <a:rPr lang="de-AT" b="1" dirty="0" smtClean="0">
                <a:ea typeface="+mj-ea"/>
                <a:cs typeface="+mj-cs"/>
              </a:rPr>
              <a:t>Und was bringt Industrie 4.0 den </a:t>
            </a:r>
            <a:r>
              <a:rPr lang="de-AT" b="1" dirty="0">
                <a:ea typeface="+mj-ea"/>
                <a:cs typeface="+mj-cs"/>
              </a:rPr>
              <a:t>Werktätigen? </a:t>
            </a:r>
            <a:endParaRPr lang="de-DE" dirty="0">
              <a:ea typeface="+mj-ea"/>
              <a:cs typeface="+mj-cs"/>
            </a:endParaRPr>
          </a:p>
        </p:txBody>
      </p:sp>
      <p:sp>
        <p:nvSpPr>
          <p:cNvPr id="3" name="Inhaltsplatzhalter 2"/>
          <p:cNvSpPr>
            <a:spLocks noGrp="1"/>
          </p:cNvSpPr>
          <p:nvPr>
            <p:ph idx="1"/>
          </p:nvPr>
        </p:nvSpPr>
        <p:spPr>
          <a:xfrm>
            <a:off x="457200" y="1202268"/>
            <a:ext cx="8432800" cy="4368800"/>
          </a:xfrm>
        </p:spPr>
        <p:txBody>
          <a:bodyPr rtlCol="0">
            <a:noAutofit/>
          </a:bodyPr>
          <a:lstStyle/>
          <a:p>
            <a:pPr eaLnBrk="1" hangingPunct="1"/>
            <a:r>
              <a:rPr lang="de-AT" sz="2000" b="1" dirty="0" smtClean="0">
                <a:hlinkClick r:id="rId2" action="ppaction://hlinksldjump"/>
              </a:rPr>
              <a:t>Die Roboter kommen</a:t>
            </a:r>
            <a:r>
              <a:rPr lang="de-AT" sz="2000" dirty="0" smtClean="0"/>
              <a:t>. Carsten </a:t>
            </a:r>
            <a:r>
              <a:rPr lang="de-AT" sz="2000" dirty="0" err="1"/>
              <a:t>Brzeski</a:t>
            </a:r>
            <a:r>
              <a:rPr lang="de-AT" sz="2000" dirty="0"/>
              <a:t> und Ingo Burg (ING </a:t>
            </a:r>
            <a:r>
              <a:rPr lang="de-AT" sz="2000" dirty="0" err="1"/>
              <a:t>DiBa</a:t>
            </a:r>
            <a:r>
              <a:rPr lang="de-AT" sz="2000" dirty="0"/>
              <a:t>, </a:t>
            </a:r>
            <a:r>
              <a:rPr lang="de-AT" sz="2000" dirty="0" smtClean="0"/>
              <a:t>April 2015</a:t>
            </a:r>
            <a:r>
              <a:rPr lang="de-AT" sz="2000" dirty="0"/>
              <a:t>): 59 % in Deutschland bedroht, vor allem geringer Qualifizierte in Verwaltungstätigkeiten und im Einzelhandel</a:t>
            </a:r>
          </a:p>
          <a:p>
            <a:pPr eaLnBrk="1" hangingPunct="1"/>
            <a:r>
              <a:rPr lang="de-DE" sz="2000" b="1" dirty="0" smtClean="0">
                <a:latin typeface="Calibri" charset="0"/>
                <a:hlinkClick r:id="rId3" action="ppaction://hlinksldjump"/>
              </a:rPr>
              <a:t>Industrie </a:t>
            </a:r>
            <a:r>
              <a:rPr lang="de-DE" sz="2000" b="1" dirty="0">
                <a:latin typeface="Calibri" charset="0"/>
                <a:hlinkClick r:id="rId3" action="ppaction://hlinksldjump"/>
              </a:rPr>
              <a:t>4.0 und die Folgen für Arbeitsmarkt und Wirtschaft </a:t>
            </a:r>
            <a:r>
              <a:rPr lang="de-DE" sz="2000" dirty="0">
                <a:latin typeface="Calibri" charset="0"/>
              </a:rPr>
              <a:t>Studie des deutschen Instituts für Arbeitsmarkt und Berufsforschung: IAB Forschungsbericht 8/2015</a:t>
            </a:r>
          </a:p>
          <a:p>
            <a:pPr eaLnBrk="1" fontAlgn="auto" hangingPunct="1">
              <a:spcAft>
                <a:spcPts val="0"/>
              </a:spcAft>
              <a:defRPr/>
            </a:pPr>
            <a:r>
              <a:rPr lang="de-DE" sz="2000" b="1" dirty="0">
                <a:latin typeface="Calibri" charset="0"/>
                <a:hlinkClick r:id="rId4"/>
              </a:rPr>
              <a:t>Industrie 4.0 Österreichs Industrie im </a:t>
            </a:r>
            <a:r>
              <a:rPr lang="de-DE" sz="2000" b="1" dirty="0" smtClean="0">
                <a:latin typeface="Calibri" charset="0"/>
                <a:hlinkClick r:id="rId4"/>
              </a:rPr>
              <a:t>Wandel </a:t>
            </a:r>
            <a:r>
              <a:rPr lang="de-DE" sz="2000" dirty="0">
                <a:latin typeface="Calibri" charset="0"/>
              </a:rPr>
              <a:t>Price Waterhouse Juni </a:t>
            </a:r>
            <a:r>
              <a:rPr lang="de-DE" sz="2000" dirty="0" smtClean="0">
                <a:latin typeface="Calibri" charset="0"/>
              </a:rPr>
              <a:t>2015 Befragung von 100 Industrieunternehmen -&gt; 4 Mrd. </a:t>
            </a:r>
            <a:r>
              <a:rPr lang="de-DE" sz="2000" dirty="0" err="1" smtClean="0">
                <a:latin typeface="Calibri" charset="0"/>
              </a:rPr>
              <a:t>zusätzl</a:t>
            </a:r>
            <a:r>
              <a:rPr lang="de-DE" sz="2000" dirty="0" smtClean="0">
                <a:latin typeface="Calibri" charset="0"/>
              </a:rPr>
              <a:t>. Investitionen/Jahr zu erwarten, keine Aussage über Beschäftigung.</a:t>
            </a:r>
            <a:endParaRPr lang="de-DE" sz="2000" dirty="0">
              <a:latin typeface="Calibri" charset="0"/>
              <a:hlinkClick r:id="rId5" action="ppaction://hlinksldjump"/>
            </a:endParaRPr>
          </a:p>
          <a:p>
            <a:pPr eaLnBrk="1" fontAlgn="auto" hangingPunct="1">
              <a:spcAft>
                <a:spcPts val="0"/>
              </a:spcAft>
              <a:defRPr/>
            </a:pPr>
            <a:r>
              <a:rPr lang="de-DE" sz="2000" b="1" dirty="0" smtClean="0">
                <a:latin typeface="Calibri" charset="0"/>
                <a:hlinkClick r:id="rId5" action="ppaction://hlinksldjump"/>
              </a:rPr>
              <a:t>Industrie 4.0. </a:t>
            </a:r>
            <a:r>
              <a:rPr lang="de-DE" sz="2000" dirty="0" smtClean="0">
                <a:latin typeface="Calibri" charset="0"/>
              </a:rPr>
              <a:t>Überblicksstudie </a:t>
            </a:r>
            <a:r>
              <a:rPr lang="de-DE" sz="2000" dirty="0">
                <a:latin typeface="Calibri" charset="0"/>
              </a:rPr>
              <a:t>der </a:t>
            </a:r>
            <a:r>
              <a:rPr lang="de-DE" sz="2000" dirty="0" smtClean="0">
                <a:latin typeface="Calibri" charset="0"/>
              </a:rPr>
              <a:t>ÖAW und </a:t>
            </a:r>
            <a:r>
              <a:rPr lang="de-DE" sz="2000" dirty="0">
                <a:latin typeface="Calibri" charset="0"/>
              </a:rPr>
              <a:t>des AIT </a:t>
            </a:r>
            <a:r>
              <a:rPr lang="de-DE" sz="2000" dirty="0" smtClean="0">
                <a:latin typeface="Calibri" charset="0"/>
              </a:rPr>
              <a:t>für </a:t>
            </a:r>
            <a:r>
              <a:rPr lang="de-DE" sz="2000" dirty="0">
                <a:latin typeface="Calibri" charset="0"/>
              </a:rPr>
              <a:t>die Österreichische </a:t>
            </a:r>
            <a:r>
              <a:rPr lang="de-DE" sz="2000" dirty="0" smtClean="0">
                <a:latin typeface="Calibri" charset="0"/>
              </a:rPr>
              <a:t>Parlamentsdirektion, Wien </a:t>
            </a:r>
            <a:r>
              <a:rPr lang="de-DE" sz="2000" dirty="0">
                <a:latin typeface="Calibri" charset="0"/>
              </a:rPr>
              <a:t>2015 </a:t>
            </a:r>
            <a:br>
              <a:rPr lang="de-DE" sz="2000" dirty="0">
                <a:latin typeface="Calibri" charset="0"/>
              </a:rPr>
            </a:br>
            <a:r>
              <a:rPr lang="de-DE" sz="2000" dirty="0">
                <a:latin typeface="Calibri" charset="0"/>
              </a:rPr>
              <a:t>Projektleitung</a:t>
            </a:r>
            <a:r>
              <a:rPr lang="de-DE" sz="2000" dirty="0" smtClean="0">
                <a:latin typeface="Calibri" charset="0"/>
              </a:rPr>
              <a:t>: G. </a:t>
            </a:r>
            <a:r>
              <a:rPr lang="de-DE" sz="2000" dirty="0" err="1" smtClean="0">
                <a:latin typeface="Calibri" charset="0"/>
              </a:rPr>
              <a:t>Aichholzer</a:t>
            </a:r>
            <a:r>
              <a:rPr lang="de-DE" sz="2000" dirty="0" smtClean="0">
                <a:latin typeface="Calibri" charset="0"/>
              </a:rPr>
              <a:t> </a:t>
            </a:r>
            <a:r>
              <a:rPr lang="de-DE" sz="2000" dirty="0">
                <a:latin typeface="Calibri" charset="0"/>
              </a:rPr>
              <a:t>(ITA) und </a:t>
            </a:r>
            <a:r>
              <a:rPr lang="de-DE" sz="2000" dirty="0" smtClean="0">
                <a:latin typeface="Calibri" charset="0"/>
              </a:rPr>
              <a:t>M. </a:t>
            </a:r>
            <a:r>
              <a:rPr lang="de-DE" sz="2000" dirty="0">
                <a:latin typeface="Calibri" charset="0"/>
              </a:rPr>
              <a:t>Weber (AIT</a:t>
            </a:r>
            <a:r>
              <a:rPr lang="de-DE" sz="2000" dirty="0" smtClean="0">
                <a:latin typeface="Calibri" charset="0"/>
              </a:rPr>
              <a:t>)</a:t>
            </a:r>
          </a:p>
          <a:p>
            <a:r>
              <a:rPr lang="de-DE" sz="2000" b="1" dirty="0" err="1">
                <a:hlinkClick r:id="rId6" action="ppaction://hlinksldjump"/>
              </a:rPr>
              <a:t>Österreich</a:t>
            </a:r>
            <a:r>
              <a:rPr lang="de-DE" sz="2000" b="1" dirty="0">
                <a:hlinkClick r:id="rId6" action="ppaction://hlinksldjump"/>
              </a:rPr>
              <a:t> im Wandel der </a:t>
            </a:r>
            <a:r>
              <a:rPr lang="de-DE" sz="2000" b="1" dirty="0" smtClean="0">
                <a:hlinkClick r:id="rId6" action="ppaction://hlinksldjump"/>
              </a:rPr>
              <a:t>Digitalisierung.  </a:t>
            </a:r>
            <a:r>
              <a:rPr lang="de-DE" sz="2000" dirty="0">
                <a:latin typeface="Calibri" charset="0"/>
              </a:rPr>
              <a:t>WIFO-Studie Im Auftrag der A1 Telekom Austria AG, von Michael </a:t>
            </a:r>
            <a:r>
              <a:rPr lang="de-DE" sz="2000" dirty="0" err="1">
                <a:latin typeface="Calibri" charset="0"/>
              </a:rPr>
              <a:t>Peneder</a:t>
            </a:r>
            <a:r>
              <a:rPr lang="de-DE" sz="2000" dirty="0">
                <a:latin typeface="Calibri" charset="0"/>
              </a:rPr>
              <a:t>, Julia Bock-</a:t>
            </a:r>
            <a:r>
              <a:rPr lang="de-DE" sz="2000" dirty="0" err="1">
                <a:latin typeface="Calibri" charset="0"/>
              </a:rPr>
              <a:t>Schappelwein</a:t>
            </a:r>
            <a:r>
              <a:rPr lang="de-DE" sz="2000" dirty="0">
                <a:latin typeface="Calibri" charset="0"/>
              </a:rPr>
              <a:t>, Matthias </a:t>
            </a:r>
            <a:r>
              <a:rPr lang="de-DE" sz="2000" dirty="0" err="1">
                <a:latin typeface="Calibri" charset="0"/>
              </a:rPr>
              <a:t>Firgo</a:t>
            </a:r>
            <a:r>
              <a:rPr lang="de-DE" sz="2000" dirty="0">
                <a:latin typeface="Calibri" charset="0"/>
              </a:rPr>
              <a:t>, Oliver Fritz, Gerhard </a:t>
            </a:r>
            <a:r>
              <a:rPr lang="de-DE" sz="2000" dirty="0" smtClean="0">
                <a:latin typeface="Calibri" charset="0"/>
              </a:rPr>
              <a:t>Streicher, Wien August 2016</a:t>
            </a:r>
          </a:p>
          <a:p>
            <a:pPr eaLnBrk="1" fontAlgn="auto" hangingPunct="1">
              <a:spcAft>
                <a:spcPts val="0"/>
              </a:spcAft>
              <a:defRPr/>
            </a:pPr>
            <a:endParaRPr lang="de-DE" sz="2000" dirty="0" smtClean="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7229475"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feld 4"/>
          <p:cNvSpPr txBox="1">
            <a:spLocks noChangeArrowheads="1"/>
          </p:cNvSpPr>
          <p:nvPr/>
        </p:nvSpPr>
        <p:spPr bwMode="auto">
          <a:xfrm>
            <a:off x="68263" y="6045200"/>
            <a:ext cx="907573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800"/>
              <a:t>http://www.ft.com/cms/s/2/6b15a864-a25c-11e5-8d70-42b68cfae6e4.html#axzz4K8eBrbx9</a:t>
            </a:r>
          </a:p>
        </p:txBody>
      </p:sp>
      <p:sp>
        <p:nvSpPr>
          <p:cNvPr id="66563" name="Textfeld 5"/>
          <p:cNvSpPr txBox="1">
            <a:spLocks noChangeArrowheads="1"/>
          </p:cNvSpPr>
          <p:nvPr/>
        </p:nvSpPr>
        <p:spPr bwMode="auto">
          <a:xfrm>
            <a:off x="6027738" y="33338"/>
            <a:ext cx="3116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800" b="1" dirty="0"/>
              <a:t>Aus: Intelligent </a:t>
            </a:r>
            <a:r>
              <a:rPr lang="de-DE" sz="1800" b="1" dirty="0" err="1"/>
              <a:t>robots</a:t>
            </a:r>
            <a:r>
              <a:rPr lang="de-DE" sz="1800" b="1" dirty="0"/>
              <a:t> </a:t>
            </a:r>
            <a:r>
              <a:rPr lang="de-DE" sz="1800" b="1" dirty="0" err="1"/>
              <a:t>raise</a:t>
            </a:r>
            <a:r>
              <a:rPr lang="de-DE" sz="1800" b="1" dirty="0"/>
              <a:t> </a:t>
            </a:r>
            <a:r>
              <a:rPr lang="de-DE" sz="1800" b="1" dirty="0" err="1"/>
              <a:t>anxieties</a:t>
            </a:r>
            <a:r>
              <a:rPr lang="de-DE" sz="1800" b="1" dirty="0"/>
              <a:t> </a:t>
            </a:r>
            <a:r>
              <a:rPr lang="de-DE" sz="1800" b="1" dirty="0" err="1"/>
              <a:t>over</a:t>
            </a:r>
            <a:r>
              <a:rPr lang="de-DE" sz="1800" b="1" dirty="0"/>
              <a:t> </a:t>
            </a:r>
            <a:r>
              <a:rPr lang="de-DE" sz="1800" b="1" dirty="0" err="1"/>
              <a:t>future</a:t>
            </a:r>
            <a:r>
              <a:rPr lang="de-DE" sz="1800" b="1" dirty="0"/>
              <a:t> </a:t>
            </a:r>
            <a:r>
              <a:rPr lang="de-DE" sz="1800" b="1" dirty="0" err="1"/>
              <a:t>jobs</a:t>
            </a:r>
            <a:endParaRPr lang="de-DE" sz="1800" b="1" dirty="0"/>
          </a:p>
          <a:p>
            <a:pPr eaLnBrk="1" hangingPunct="1"/>
            <a:r>
              <a:rPr lang="de-DE" sz="1800" b="1" dirty="0"/>
              <a:t>Sarah O´Connor, Financial Times, 20 Jänner 2016</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feld 4"/>
          <p:cNvSpPr txBox="1">
            <a:spLocks noChangeArrowheads="1"/>
          </p:cNvSpPr>
          <p:nvPr/>
        </p:nvSpPr>
        <p:spPr bwMode="auto">
          <a:xfrm>
            <a:off x="0" y="5676900"/>
            <a:ext cx="894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AT" sz="1800">
                <a:hlinkClick r:id="rId3"/>
              </a:rPr>
              <a:t>https://www.ing-diba.de/pdf/ueber-uns/presse/publikationen/ing-diba-</a:t>
            </a:r>
            <a:r>
              <a:rPr lang="de-AT" sz="1800"/>
              <a:t>economic-research-die-roboter-kommen.pdf</a:t>
            </a:r>
          </a:p>
          <a:p>
            <a:pPr eaLnBrk="1" hangingPunct="1"/>
            <a:endParaRPr lang="de-DE" sz="1800"/>
          </a:p>
        </p:txBody>
      </p:sp>
      <p:sp>
        <p:nvSpPr>
          <p:cNvPr id="2" name="Nach links gekrümmter Pfeil 1">
            <a:hlinkClick r:id="rId4" action="ppaction://hlinksldjump"/>
          </p:cNvPr>
          <p:cNvSpPr/>
          <p:nvPr/>
        </p:nvSpPr>
        <p:spPr>
          <a:xfrm>
            <a:off x="8348134" y="6152092"/>
            <a:ext cx="592666" cy="6604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el 1"/>
          <p:cNvSpPr>
            <a:spLocks noGrp="1"/>
          </p:cNvSpPr>
          <p:nvPr>
            <p:ph type="title"/>
          </p:nvPr>
        </p:nvSpPr>
        <p:spPr>
          <a:xfrm>
            <a:off x="457200" y="152400"/>
            <a:ext cx="8229600" cy="6113463"/>
          </a:xfrm>
        </p:spPr>
        <p:txBody>
          <a:bodyPr/>
          <a:lstStyle/>
          <a:p>
            <a:r>
              <a:rPr lang="de-DE" dirty="0">
                <a:latin typeface="Calibri" charset="0"/>
              </a:rPr>
              <a:t>Industrie 4.0</a:t>
            </a:r>
            <a:br>
              <a:rPr lang="de-DE" dirty="0">
                <a:latin typeface="Calibri" charset="0"/>
              </a:rPr>
            </a:br>
            <a:r>
              <a:rPr lang="de-DE" sz="2400" dirty="0">
                <a:latin typeface="Calibri" charset="0"/>
              </a:rPr>
              <a:t>eine Überblicksstudie der Österreichischen Akademie der Wissenschaften (Institut für Technikfolgenabschätzung)</a:t>
            </a:r>
            <a:br>
              <a:rPr lang="de-DE" sz="2400" dirty="0">
                <a:latin typeface="Calibri" charset="0"/>
              </a:rPr>
            </a:br>
            <a:r>
              <a:rPr lang="de-DE" sz="2400" dirty="0">
                <a:latin typeface="Calibri" charset="0"/>
              </a:rPr>
              <a:t>und des AIT Austrian Institute </a:t>
            </a:r>
            <a:r>
              <a:rPr lang="de-DE" sz="2400" dirty="0" err="1">
                <a:latin typeface="Calibri" charset="0"/>
              </a:rPr>
              <a:t>of</a:t>
            </a:r>
            <a:r>
              <a:rPr lang="de-DE" sz="2400" dirty="0">
                <a:latin typeface="Calibri" charset="0"/>
              </a:rPr>
              <a:t> Technology GmbH</a:t>
            </a:r>
            <a:br>
              <a:rPr lang="de-DE" sz="2400" dirty="0">
                <a:latin typeface="Calibri" charset="0"/>
              </a:rPr>
            </a:br>
            <a:r>
              <a:rPr lang="de-DE" sz="2400" dirty="0">
                <a:latin typeface="Calibri" charset="0"/>
              </a:rPr>
              <a:t>(Innovation Systems Department)</a:t>
            </a:r>
            <a:br>
              <a:rPr lang="de-DE" sz="2400" dirty="0">
                <a:latin typeface="Calibri" charset="0"/>
              </a:rPr>
            </a:br>
            <a:r>
              <a:rPr lang="de-DE" sz="2400" dirty="0">
                <a:latin typeface="Calibri" charset="0"/>
              </a:rPr>
              <a:t> für die Österreichische Parlamentsdirektion </a:t>
            </a:r>
            <a:br>
              <a:rPr lang="de-DE" sz="2400" dirty="0">
                <a:latin typeface="Calibri" charset="0"/>
              </a:rPr>
            </a:br>
            <a:r>
              <a:rPr lang="de-DE" sz="2400" dirty="0">
                <a:latin typeface="Calibri" charset="0"/>
              </a:rPr>
              <a:t>Wien 2015</a:t>
            </a:r>
            <a:r>
              <a:rPr lang="de-DE" dirty="0">
                <a:latin typeface="Calibri" charset="0"/>
              </a:rPr>
              <a:t> </a:t>
            </a:r>
            <a:br>
              <a:rPr lang="de-DE" dirty="0">
                <a:latin typeface="Calibri" charset="0"/>
              </a:rPr>
            </a:br>
            <a:r>
              <a:rPr lang="de-DE" sz="2400" dirty="0">
                <a:latin typeface="Calibri" charset="0"/>
              </a:rPr>
              <a:t>Projektleitung:</a:t>
            </a:r>
            <a:br>
              <a:rPr lang="de-DE" sz="2400" dirty="0">
                <a:latin typeface="Calibri" charset="0"/>
              </a:rPr>
            </a:br>
            <a:r>
              <a:rPr lang="de-DE" sz="2400" dirty="0">
                <a:latin typeface="Calibri" charset="0"/>
              </a:rPr>
              <a:t>Georg </a:t>
            </a:r>
            <a:r>
              <a:rPr lang="de-DE" sz="2400" dirty="0" err="1">
                <a:latin typeface="Calibri" charset="0"/>
              </a:rPr>
              <a:t>Aichholzer</a:t>
            </a:r>
            <a:r>
              <a:rPr lang="de-DE" sz="2400" dirty="0">
                <a:latin typeface="Calibri" charset="0"/>
              </a:rPr>
              <a:t> (ITA) und Matthias Weber (AIT)</a:t>
            </a:r>
            <a:br>
              <a:rPr lang="de-DE" sz="2400" dirty="0">
                <a:latin typeface="Calibri" charset="0"/>
              </a:rPr>
            </a:br>
            <a:r>
              <a:rPr lang="de-DE" sz="2400" dirty="0">
                <a:latin typeface="Calibri" charset="0"/>
              </a:rPr>
              <a:t/>
            </a:r>
            <a:br>
              <a:rPr lang="de-DE" sz="2400" dirty="0">
                <a:latin typeface="Calibri" charset="0"/>
              </a:rPr>
            </a:br>
            <a:r>
              <a:rPr lang="de-DE" sz="2400" dirty="0">
                <a:latin typeface="Calibri" charset="0"/>
              </a:rPr>
              <a:t>Links:</a:t>
            </a:r>
            <a:r>
              <a:rPr lang="de-AT" sz="2400" u="sng" dirty="0">
                <a:latin typeface="Calibri" charset="0"/>
              </a:rPr>
              <a:t>http://</a:t>
            </a:r>
            <a:r>
              <a:rPr lang="de-AT" sz="2400" u="sng" dirty="0" err="1">
                <a:latin typeface="Calibri" charset="0"/>
              </a:rPr>
              <a:t>www.oeaw.ac.at</a:t>
            </a:r>
            <a:r>
              <a:rPr lang="de-AT" sz="2400" u="sng" dirty="0">
                <a:latin typeface="Calibri" charset="0"/>
              </a:rPr>
              <a:t>/</a:t>
            </a:r>
            <a:r>
              <a:rPr lang="de-AT" sz="2400" u="sng" dirty="0" err="1">
                <a:latin typeface="Calibri" charset="0"/>
              </a:rPr>
              <a:t>ita</a:t>
            </a:r>
            <a:r>
              <a:rPr lang="de-AT" sz="2400" u="sng" dirty="0">
                <a:latin typeface="Calibri" charset="0"/>
              </a:rPr>
              <a:t>/</a:t>
            </a:r>
            <a:r>
              <a:rPr lang="de-AT" sz="2400" u="sng" dirty="0" err="1">
                <a:latin typeface="Calibri" charset="0"/>
              </a:rPr>
              <a:t>projekte</a:t>
            </a:r>
            <a:r>
              <a:rPr lang="de-AT" sz="2400" u="sng" dirty="0">
                <a:latin typeface="Calibri" charset="0"/>
              </a:rPr>
              <a:t>/industrie-40/</a:t>
            </a:r>
            <a:r>
              <a:rPr lang="de-AT" sz="2400" u="sng" dirty="0" err="1">
                <a:latin typeface="Calibri" charset="0"/>
              </a:rPr>
              <a:t>ueberblick</a:t>
            </a:r>
            <a:r>
              <a:rPr lang="de-AT" sz="2400" u="sng" dirty="0">
                <a:latin typeface="Calibri" charset="0"/>
              </a:rPr>
              <a:t>/</a:t>
            </a:r>
            <a:r>
              <a:rPr lang="de-AT" sz="2400" dirty="0">
                <a:latin typeface="Calibri" charset="0"/>
              </a:rPr>
              <a:t/>
            </a:r>
            <a:br>
              <a:rPr lang="de-AT" sz="2400" dirty="0">
                <a:latin typeface="Calibri" charset="0"/>
              </a:rPr>
            </a:br>
            <a:r>
              <a:rPr lang="de-AT" sz="2400" dirty="0">
                <a:latin typeface="Calibri" charset="0"/>
              </a:rPr>
              <a:t>und</a:t>
            </a:r>
            <a:br>
              <a:rPr lang="de-AT" sz="2400" dirty="0">
                <a:latin typeface="Calibri" charset="0"/>
              </a:rPr>
            </a:br>
            <a:r>
              <a:rPr lang="de-AT" sz="2400" u="sng" dirty="0">
                <a:latin typeface="Calibri" charset="0"/>
              </a:rPr>
              <a:t>http://</a:t>
            </a:r>
            <a:r>
              <a:rPr lang="de-AT" sz="2400" u="sng" dirty="0" err="1">
                <a:latin typeface="Calibri" charset="0"/>
              </a:rPr>
              <a:t>epub.oeaw.ac.at</a:t>
            </a:r>
            <a:r>
              <a:rPr lang="de-AT" sz="2400" u="sng" dirty="0">
                <a:latin typeface="Calibri" charset="0"/>
              </a:rPr>
              <a:t>/</a:t>
            </a:r>
            <a:r>
              <a:rPr lang="de-AT" sz="2400" u="sng" dirty="0" err="1">
                <a:latin typeface="Calibri" charset="0"/>
              </a:rPr>
              <a:t>ita</a:t>
            </a:r>
            <a:r>
              <a:rPr lang="de-AT" sz="2400" u="sng" dirty="0">
                <a:latin typeface="Calibri" charset="0"/>
              </a:rPr>
              <a:t>/</a:t>
            </a:r>
            <a:r>
              <a:rPr lang="de-AT" sz="2400" u="sng" dirty="0" err="1">
                <a:latin typeface="Calibri" charset="0"/>
              </a:rPr>
              <a:t>ita</a:t>
            </a:r>
            <a:r>
              <a:rPr lang="de-AT" sz="2400" u="sng" dirty="0">
                <a:latin typeface="Calibri" charset="0"/>
              </a:rPr>
              <a:t>-projektberichte/ITA-AIT-1.pdf</a:t>
            </a:r>
            <a:br>
              <a:rPr lang="de-AT" sz="2400" u="sng" dirty="0">
                <a:latin typeface="Calibri" charset="0"/>
              </a:rPr>
            </a:br>
            <a:endParaRPr lang="de-DE" sz="2400" dirty="0">
              <a:latin typeface="Calibri" charset="0"/>
            </a:endParaRPr>
          </a:p>
        </p:txBody>
      </p:sp>
      <p:sp>
        <p:nvSpPr>
          <p:cNvPr id="3" name="Nach links gekrümmter Pfeil 2">
            <a:hlinkClick r:id="rId2" action="ppaction://hlinksldjump"/>
          </p:cNvPr>
          <p:cNvSpPr/>
          <p:nvPr/>
        </p:nvSpPr>
        <p:spPr>
          <a:xfrm>
            <a:off x="8348134" y="6152092"/>
            <a:ext cx="592666" cy="6604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9144000" cy="5851525"/>
          </a:xfrm>
        </p:spPr>
        <p:txBody>
          <a:bodyPr/>
          <a:lstStyle/>
          <a:p>
            <a:pPr marL="0" indent="0">
              <a:buFont typeface="Arial" charset="0"/>
              <a:buNone/>
            </a:pPr>
            <a:r>
              <a:rPr lang="de-DE" sz="2000">
                <a:latin typeface="Calibri" charset="0"/>
              </a:rPr>
              <a:t>• Miniaturisierung und Performancezuwachs bei Prozessoren, Speichern und Sensoren </a:t>
            </a:r>
          </a:p>
          <a:p>
            <a:pPr marL="0" indent="0">
              <a:buFont typeface="Arial" charset="0"/>
              <a:buNone/>
            </a:pPr>
            <a:r>
              <a:rPr lang="de-DE" sz="2000">
                <a:latin typeface="Calibri" charset="0"/>
              </a:rPr>
              <a:t>• Automatisierung und Steuerung von Prozessen und Maschinen  mittels Sensorik, Aktorik, Prozessoren </a:t>
            </a:r>
          </a:p>
          <a:p>
            <a:pPr marL="0" indent="0">
              <a:buFont typeface="Arial" charset="0"/>
              <a:buNone/>
            </a:pPr>
            <a:r>
              <a:rPr lang="de-DE" sz="2000">
                <a:latin typeface="Calibri" charset="0"/>
              </a:rPr>
              <a:t>• Autonome Systeme wie lernfähige Industrieroboter und  Software-Agenten </a:t>
            </a:r>
          </a:p>
          <a:p>
            <a:pPr marL="0" indent="0">
              <a:buFont typeface="Arial" charset="0"/>
              <a:buNone/>
            </a:pPr>
            <a:r>
              <a:rPr lang="de-DE" sz="2000">
                <a:latin typeface="Calibri" charset="0"/>
              </a:rPr>
              <a:t>• Identifikation von Objekten, Maschinen, Menschen mittels  Radio-Frequency Identification (RFID) etc. </a:t>
            </a:r>
          </a:p>
          <a:p>
            <a:pPr marL="0" indent="0">
              <a:buFont typeface="Arial" charset="0"/>
              <a:buNone/>
            </a:pPr>
            <a:r>
              <a:rPr lang="de-DE" sz="2000">
                <a:latin typeface="Calibri" charset="0"/>
              </a:rPr>
              <a:t>• Erweiterung des Internets der Dienste um das Internet der Dinge  zu einem „Internet der Dinge und Dienste“ dank eines neuen Internetprotokolls (Version 6 – IPv6) </a:t>
            </a:r>
          </a:p>
          <a:p>
            <a:pPr marL="0" indent="0">
              <a:buFont typeface="Arial" charset="0"/>
              <a:buNone/>
            </a:pPr>
            <a:r>
              <a:rPr lang="de-DE" sz="2000">
                <a:latin typeface="Calibri" charset="0"/>
              </a:rPr>
              <a:t>• Nahezu grenzenlose Kommunikation von intelligenten Objekten, Maschinen und Menschen unter- bzw. miteinander über Mobilfunknetze mittels SIM Technologie</a:t>
            </a:r>
          </a:p>
          <a:p>
            <a:pPr marL="0" indent="0">
              <a:buFont typeface="Arial" charset="0"/>
              <a:buNone/>
            </a:pPr>
            <a:r>
              <a:rPr lang="de-DE" sz="2000">
                <a:latin typeface="Calibri" charset="0"/>
              </a:rPr>
              <a:t> • Verarbeitung unterschiedlicher Daten in der „Cloud“ mit Big-Data Verfahren, um bspw. Zustand von Maschinen und Verhalten von Menschen vorherzusehen  </a:t>
            </a:r>
          </a:p>
          <a:p>
            <a:pPr marL="0" indent="0">
              <a:buFont typeface="Arial" charset="0"/>
              <a:buNone/>
            </a:pPr>
            <a:r>
              <a:rPr lang="de-DE" sz="2000">
                <a:latin typeface="Calibri" charset="0"/>
              </a:rPr>
              <a:t>• Zugriff auf Daten mit Hilfe neuer, mobiler Schnittstellen und Augmented-Reality-Anwendungen </a:t>
            </a:r>
          </a:p>
          <a:p>
            <a:pPr marL="0" indent="0">
              <a:buFont typeface="Arial" charset="0"/>
              <a:buNone/>
            </a:pPr>
            <a:r>
              <a:rPr lang="de-DE" sz="2000">
                <a:latin typeface="Calibri" charset="0"/>
              </a:rPr>
              <a:t>• Virtuelles Design und digitale Modellierung von Produkten und Prozessen entlang der gesamten Wertschöpfungskette (Durchgängiges Engineering) </a:t>
            </a:r>
          </a:p>
          <a:p>
            <a:pPr marL="0" indent="0">
              <a:buFont typeface="Arial" charset="0"/>
              <a:buNone/>
            </a:pPr>
            <a:r>
              <a:rPr lang="de-DE" sz="2000">
                <a:latin typeface="Calibri" charset="0"/>
              </a:rPr>
              <a:t>• Weiterentwicklung des 3D-Drucks und anderer dezentraler Produktions- technologien, welche den Weg vom virtuellen Design  hin zur physischen Realisierung verkürzen </a:t>
            </a:r>
          </a:p>
        </p:txBody>
      </p:sp>
      <p:sp>
        <p:nvSpPr>
          <p:cNvPr id="4" name="Textfeld 3"/>
          <p:cNvSpPr txBox="1">
            <a:spLocks noChangeArrowheads="1"/>
          </p:cNvSpPr>
          <p:nvPr/>
        </p:nvSpPr>
        <p:spPr bwMode="auto">
          <a:xfrm>
            <a:off x="433388" y="1933575"/>
            <a:ext cx="81375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4800" b="1"/>
              <a:t>Die 10 technischen </a:t>
            </a:r>
            <a:r>
              <a:rPr lang="de-DE" sz="5400" b="1"/>
              <a:t>Eckpunkte</a:t>
            </a:r>
            <a:r>
              <a:rPr lang="de-DE" sz="4800" b="1"/>
              <a:t> </a:t>
            </a:r>
          </a:p>
          <a:p>
            <a:pPr eaLnBrk="1" hangingPunct="1"/>
            <a:r>
              <a:rPr lang="de-DE" sz="4800" b="1"/>
              <a:t>von Industrie 4.0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el 1"/>
          <p:cNvSpPr>
            <a:spLocks noGrp="1"/>
          </p:cNvSpPr>
          <p:nvPr>
            <p:ph type="title"/>
          </p:nvPr>
        </p:nvSpPr>
        <p:spPr/>
        <p:txBody>
          <a:bodyPr/>
          <a:lstStyle/>
          <a:p>
            <a:endParaRPr lang="de-DE">
              <a:latin typeface="Calibri" charset="0"/>
            </a:endParaRPr>
          </a:p>
        </p:txBody>
      </p:sp>
      <p:pic>
        <p:nvPicPr>
          <p:cNvPr id="70658"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l="209" r="209"/>
          <a:stretch>
            <a:fillRect/>
          </a:stretch>
        </p:blipFill>
        <p:spPr>
          <a:xfrm>
            <a:off x="0" y="17463"/>
            <a:ext cx="9144000" cy="5451475"/>
          </a:xfr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152400"/>
            <a:ext cx="902335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1750"/>
            <a:ext cx="915193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8" y="152400"/>
            <a:ext cx="9050337"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020175"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0" y="0"/>
            <a:ext cx="9144000" cy="1135063"/>
          </a:xfrm>
        </p:spPr>
        <p:txBody>
          <a:bodyPr/>
          <a:lstStyle/>
          <a:p>
            <a:pPr algn="l" eaLnBrk="1" hangingPunct="1"/>
            <a:r>
              <a:rPr lang="en-GB" sz="4000" b="1">
                <a:latin typeface="Calibri" charset="0"/>
              </a:rPr>
              <a:t>Humanisierung / </a:t>
            </a:r>
            <a:br>
              <a:rPr lang="en-GB" sz="4000" b="1">
                <a:latin typeface="Calibri" charset="0"/>
              </a:rPr>
            </a:br>
            <a:r>
              <a:rPr lang="en-GB" sz="4000" b="1">
                <a:latin typeface="Calibri" charset="0"/>
              </a:rPr>
              <a:t>Veränderung der Produktionsverhältnisse</a:t>
            </a:r>
          </a:p>
        </p:txBody>
      </p:sp>
      <p:sp>
        <p:nvSpPr>
          <p:cNvPr id="31747" name="Rectangle 3"/>
          <p:cNvSpPr>
            <a:spLocks noGrp="1" noChangeArrowheads="1"/>
          </p:cNvSpPr>
          <p:nvPr>
            <p:ph idx="1"/>
          </p:nvPr>
        </p:nvSpPr>
        <p:spPr>
          <a:xfrm>
            <a:off x="757238" y="1317625"/>
            <a:ext cx="8207375" cy="4886325"/>
          </a:xfrm>
        </p:spPr>
        <p:txBody>
          <a:bodyPr rtlCol="0">
            <a:normAutofit/>
          </a:bodyPr>
          <a:lstStyle/>
          <a:p>
            <a:pPr marL="0" indent="0" eaLnBrk="1" fontAlgn="auto" hangingPunct="1">
              <a:lnSpc>
                <a:spcPct val="80000"/>
              </a:lnSpc>
              <a:spcAft>
                <a:spcPts val="0"/>
              </a:spcAft>
              <a:buFontTx/>
              <a:buNone/>
              <a:defRPr/>
            </a:pPr>
            <a:r>
              <a:rPr lang="en-GB" dirty="0" err="1">
                <a:solidFill>
                  <a:srgbClr val="000000"/>
                </a:solidFill>
                <a:latin typeface="+mj-lt"/>
                <a:ea typeface="+mn-ea"/>
                <a:cs typeface="+mn-cs"/>
              </a:rPr>
              <a:t>Herausbildung</a:t>
            </a:r>
            <a:r>
              <a:rPr lang="en-GB" dirty="0">
                <a:solidFill>
                  <a:srgbClr val="000000"/>
                </a:solidFill>
                <a:latin typeface="+mj-lt"/>
                <a:ea typeface="+mn-ea"/>
                <a:cs typeface="+mn-cs"/>
              </a:rPr>
              <a:t> des </a:t>
            </a:r>
            <a:r>
              <a:rPr lang="en-GB" dirty="0" err="1">
                <a:solidFill>
                  <a:srgbClr val="000000"/>
                </a:solidFill>
                <a:latin typeface="+mj-lt"/>
                <a:ea typeface="+mn-ea"/>
                <a:cs typeface="+mn-cs"/>
              </a:rPr>
              <a:t>allseitig</a:t>
            </a:r>
            <a:r>
              <a:rPr lang="en-GB" dirty="0">
                <a:solidFill>
                  <a:srgbClr val="000000"/>
                </a:solidFill>
                <a:latin typeface="+mj-lt"/>
                <a:ea typeface="+mn-ea"/>
                <a:cs typeface="+mn-cs"/>
              </a:rPr>
              <a:t> </a:t>
            </a:r>
            <a:r>
              <a:rPr lang="en-GB" dirty="0" err="1">
                <a:solidFill>
                  <a:srgbClr val="000000"/>
                </a:solidFill>
                <a:latin typeface="+mj-lt"/>
                <a:ea typeface="+mn-ea"/>
                <a:cs typeface="+mn-cs"/>
              </a:rPr>
              <a:t>entwickelten</a:t>
            </a:r>
            <a:r>
              <a:rPr lang="en-GB" dirty="0">
                <a:solidFill>
                  <a:srgbClr val="000000"/>
                </a:solidFill>
                <a:latin typeface="+mj-lt"/>
                <a:ea typeface="+mn-ea"/>
                <a:cs typeface="+mn-cs"/>
              </a:rPr>
              <a:t> </a:t>
            </a:r>
            <a:r>
              <a:rPr lang="en-GB" dirty="0" err="1">
                <a:solidFill>
                  <a:srgbClr val="000000"/>
                </a:solidFill>
                <a:latin typeface="+mj-lt"/>
                <a:ea typeface="+mn-ea"/>
                <a:cs typeface="+mn-cs"/>
              </a:rPr>
              <a:t>Individuums</a:t>
            </a:r>
            <a:r>
              <a:rPr lang="en-GB" dirty="0">
                <a:solidFill>
                  <a:srgbClr val="000000"/>
                </a:solidFill>
                <a:latin typeface="+mj-lt"/>
                <a:ea typeface="+mn-ea"/>
                <a:cs typeface="+mn-cs"/>
              </a:rPr>
              <a:t> in </a:t>
            </a:r>
            <a:r>
              <a:rPr lang="en-GB" dirty="0" err="1">
                <a:solidFill>
                  <a:srgbClr val="000000"/>
                </a:solidFill>
                <a:latin typeface="+mj-lt"/>
                <a:ea typeface="+mn-ea"/>
                <a:cs typeface="+mn-cs"/>
              </a:rPr>
              <a:t>Frieden</a:t>
            </a:r>
            <a:r>
              <a:rPr lang="en-GB" dirty="0">
                <a:solidFill>
                  <a:srgbClr val="000000"/>
                </a:solidFill>
                <a:latin typeface="+mj-lt"/>
                <a:ea typeface="+mn-ea"/>
                <a:cs typeface="+mn-cs"/>
              </a:rPr>
              <a:t> und </a:t>
            </a:r>
            <a:r>
              <a:rPr lang="en-GB" dirty="0" err="1">
                <a:solidFill>
                  <a:srgbClr val="000000"/>
                </a:solidFill>
                <a:latin typeface="+mj-lt"/>
                <a:ea typeface="+mn-ea"/>
                <a:cs typeface="+mn-cs"/>
              </a:rPr>
              <a:t>Freiheit</a:t>
            </a:r>
            <a:r>
              <a:rPr lang="en-GB" dirty="0">
                <a:solidFill>
                  <a:srgbClr val="000000"/>
                </a:solidFill>
                <a:latin typeface="+mj-lt"/>
                <a:ea typeface="+mn-ea"/>
                <a:cs typeface="+mn-cs"/>
              </a:rPr>
              <a:t> </a:t>
            </a:r>
            <a:r>
              <a:rPr lang="en-GB" dirty="0" err="1">
                <a:solidFill>
                  <a:srgbClr val="000000"/>
                </a:solidFill>
                <a:latin typeface="+mj-lt"/>
                <a:ea typeface="+mn-ea"/>
                <a:cs typeface="+mn-cs"/>
              </a:rPr>
              <a:t>durch</a:t>
            </a:r>
            <a:r>
              <a:rPr lang="en-GB" dirty="0">
                <a:solidFill>
                  <a:srgbClr val="000000"/>
                </a:solidFill>
                <a:latin typeface="+mj-lt"/>
                <a:ea typeface="+mn-ea"/>
                <a:cs typeface="+mn-cs"/>
              </a:rPr>
              <a:t> </a:t>
            </a:r>
            <a:r>
              <a:rPr lang="en-GB" dirty="0" err="1">
                <a:solidFill>
                  <a:srgbClr val="000000"/>
                </a:solidFill>
                <a:latin typeface="+mj-lt"/>
                <a:ea typeface="+mn-ea"/>
                <a:cs typeface="+mn-cs"/>
              </a:rPr>
              <a:t>wechselseitige</a:t>
            </a:r>
            <a:r>
              <a:rPr lang="en-GB" dirty="0">
                <a:solidFill>
                  <a:srgbClr val="000000"/>
                </a:solidFill>
                <a:latin typeface="+mj-lt"/>
                <a:ea typeface="+mn-ea"/>
                <a:cs typeface="+mn-cs"/>
              </a:rPr>
              <a:t> </a:t>
            </a:r>
            <a:r>
              <a:rPr lang="en-GB" dirty="0" err="1">
                <a:solidFill>
                  <a:srgbClr val="000000"/>
                </a:solidFill>
                <a:latin typeface="+mj-lt"/>
                <a:ea typeface="+mn-ea"/>
                <a:cs typeface="+mn-cs"/>
              </a:rPr>
              <a:t>Hilfe</a:t>
            </a:r>
            <a:r>
              <a:rPr lang="en-GB" dirty="0">
                <a:solidFill>
                  <a:srgbClr val="000000"/>
                </a:solidFill>
                <a:latin typeface="+mj-lt"/>
                <a:ea typeface="+mn-ea"/>
                <a:cs typeface="+mn-cs"/>
              </a:rPr>
              <a:t> auf </a:t>
            </a:r>
            <a:r>
              <a:rPr lang="en-GB" dirty="0" err="1">
                <a:solidFill>
                  <a:srgbClr val="000000"/>
                </a:solidFill>
                <a:latin typeface="+mj-lt"/>
                <a:ea typeface="+mn-ea"/>
                <a:cs typeface="+mn-cs"/>
              </a:rPr>
              <a:t>Grundlage</a:t>
            </a:r>
            <a:r>
              <a:rPr lang="en-GB" dirty="0">
                <a:solidFill>
                  <a:srgbClr val="000000"/>
                </a:solidFill>
                <a:latin typeface="+mj-lt"/>
                <a:ea typeface="+mn-ea"/>
                <a:cs typeface="+mn-cs"/>
              </a:rPr>
              <a:t> der </a:t>
            </a:r>
            <a:r>
              <a:rPr lang="en-GB" dirty="0" err="1">
                <a:solidFill>
                  <a:srgbClr val="000000"/>
                </a:solidFill>
                <a:latin typeface="+mj-lt"/>
                <a:ea typeface="+mn-ea"/>
                <a:cs typeface="+mn-cs"/>
              </a:rPr>
              <a:t>gesellschaftlichen</a:t>
            </a:r>
            <a:r>
              <a:rPr lang="en-GB" dirty="0">
                <a:solidFill>
                  <a:srgbClr val="000000"/>
                </a:solidFill>
                <a:latin typeface="+mj-lt"/>
                <a:ea typeface="+mn-ea"/>
                <a:cs typeface="+mn-cs"/>
              </a:rPr>
              <a:t> </a:t>
            </a:r>
            <a:r>
              <a:rPr lang="en-GB" dirty="0" err="1">
                <a:solidFill>
                  <a:srgbClr val="000000"/>
                </a:solidFill>
                <a:latin typeface="+mj-lt"/>
                <a:ea typeface="+mn-ea"/>
                <a:cs typeface="+mn-cs"/>
              </a:rPr>
              <a:t>Entwicklung</a:t>
            </a:r>
            <a:r>
              <a:rPr lang="en-GB" dirty="0">
                <a:solidFill>
                  <a:srgbClr val="000000"/>
                </a:solidFill>
                <a:latin typeface="+mj-lt"/>
                <a:ea typeface="+mn-ea"/>
                <a:cs typeface="+mn-cs"/>
              </a:rPr>
              <a:t> </a:t>
            </a:r>
          </a:p>
          <a:p>
            <a:pPr marL="609600" indent="-609600" eaLnBrk="1" fontAlgn="auto" hangingPunct="1">
              <a:lnSpc>
                <a:spcPct val="80000"/>
              </a:lnSpc>
              <a:spcAft>
                <a:spcPts val="0"/>
              </a:spcAft>
              <a:buFont typeface="Arial"/>
              <a:buChar char="•"/>
              <a:defRPr/>
            </a:pPr>
            <a:endParaRPr lang="en-GB" sz="2400" dirty="0">
              <a:solidFill>
                <a:srgbClr val="000000"/>
              </a:solidFill>
              <a:latin typeface="+mj-lt"/>
              <a:ea typeface="+mn-ea"/>
              <a:cs typeface="+mn-cs"/>
            </a:endParaRPr>
          </a:p>
          <a:p>
            <a:pPr marL="609600" indent="-609600" eaLnBrk="1" fontAlgn="auto" hangingPunct="1">
              <a:lnSpc>
                <a:spcPct val="80000"/>
              </a:lnSpc>
              <a:spcAft>
                <a:spcPts val="0"/>
              </a:spcAft>
              <a:buFont typeface="Arial"/>
              <a:buChar char="•"/>
              <a:defRPr/>
            </a:pPr>
            <a:r>
              <a:rPr lang="en-GB" sz="2400" dirty="0" err="1">
                <a:solidFill>
                  <a:srgbClr val="000000"/>
                </a:solidFill>
                <a:latin typeface="+mj-lt"/>
                <a:ea typeface="+mn-ea"/>
                <a:cs typeface="+mn-cs"/>
              </a:rPr>
              <a:t>Notwendigkeit</a:t>
            </a:r>
            <a:r>
              <a:rPr lang="en-GB" sz="2400" dirty="0">
                <a:solidFill>
                  <a:srgbClr val="000000"/>
                </a:solidFill>
                <a:latin typeface="+mj-lt"/>
                <a:ea typeface="+mn-ea"/>
                <a:cs typeface="+mn-cs"/>
              </a:rPr>
              <a:t> der </a:t>
            </a:r>
            <a:r>
              <a:rPr lang="en-GB" sz="2400" dirty="0" err="1">
                <a:solidFill>
                  <a:srgbClr val="000000"/>
                </a:solidFill>
                <a:latin typeface="+mj-lt"/>
                <a:ea typeface="+mn-ea"/>
                <a:cs typeface="+mn-cs"/>
              </a:rPr>
              <a:t>Herausbildung</a:t>
            </a:r>
            <a:r>
              <a:rPr lang="en-GB" sz="2400" dirty="0">
                <a:solidFill>
                  <a:srgbClr val="000000"/>
                </a:solidFill>
                <a:latin typeface="+mj-lt"/>
                <a:ea typeface="+mn-ea"/>
                <a:cs typeface="+mn-cs"/>
              </a:rPr>
              <a:t> der </a:t>
            </a:r>
            <a:r>
              <a:rPr lang="en-GB" sz="2400" dirty="0" err="1">
                <a:solidFill>
                  <a:srgbClr val="000000"/>
                </a:solidFill>
                <a:latin typeface="+mj-lt"/>
                <a:ea typeface="+mn-ea"/>
                <a:cs typeface="+mn-cs"/>
              </a:rPr>
              <a:t>ganzen</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Menschheit</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als</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dem</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handlungsfähigen</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Subjekt</a:t>
            </a:r>
            <a:r>
              <a:rPr lang="en-GB" sz="2400" dirty="0">
                <a:solidFill>
                  <a:srgbClr val="000000"/>
                </a:solidFill>
                <a:latin typeface="+mj-lt"/>
                <a:ea typeface="+mn-ea"/>
                <a:cs typeface="+mn-cs"/>
              </a:rPr>
              <a:t> der Geschichte, </a:t>
            </a:r>
            <a:r>
              <a:rPr lang="en-GB" sz="2400" dirty="0" err="1">
                <a:solidFill>
                  <a:srgbClr val="000000"/>
                </a:solidFill>
                <a:latin typeface="+mj-lt"/>
                <a:ea typeface="+mn-ea"/>
                <a:cs typeface="+mn-cs"/>
              </a:rPr>
              <a:t>letztlich</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durch</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bewußte</a:t>
            </a:r>
            <a:r>
              <a:rPr lang="en-GB" sz="2400" dirty="0">
                <a:solidFill>
                  <a:srgbClr val="000000"/>
                </a:solidFill>
                <a:latin typeface="+mj-lt"/>
                <a:ea typeface="+mn-ea"/>
                <a:cs typeface="+mn-cs"/>
              </a:rPr>
              <a:t> und </a:t>
            </a:r>
            <a:r>
              <a:rPr lang="en-GB" sz="2400" dirty="0" err="1">
                <a:solidFill>
                  <a:srgbClr val="000000"/>
                </a:solidFill>
                <a:latin typeface="+mj-lt"/>
                <a:ea typeface="+mn-ea"/>
                <a:cs typeface="+mn-cs"/>
              </a:rPr>
              <a:t>demokratisch-partizipative</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Gestaltung</a:t>
            </a:r>
            <a:r>
              <a:rPr lang="en-GB" sz="2400" dirty="0">
                <a:solidFill>
                  <a:srgbClr val="000000"/>
                </a:solidFill>
                <a:latin typeface="+mj-lt"/>
                <a:ea typeface="+mn-ea"/>
                <a:cs typeface="+mn-cs"/>
              </a:rPr>
              <a:t> der  </a:t>
            </a:r>
            <a:r>
              <a:rPr lang="en-GB" sz="2400" dirty="0" err="1">
                <a:solidFill>
                  <a:srgbClr val="000000"/>
                </a:solidFill>
                <a:latin typeface="+mj-lt"/>
                <a:ea typeface="+mn-ea"/>
                <a:cs typeface="+mn-cs"/>
              </a:rPr>
              <a:t>einzelnen</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Gesellschaften</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vor</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dem</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Hintergrund</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einer</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intakten</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Biosphäre</a:t>
            </a:r>
            <a:endParaRPr lang="en-GB" sz="2400" dirty="0">
              <a:solidFill>
                <a:srgbClr val="000000"/>
              </a:solidFill>
              <a:latin typeface="+mj-lt"/>
              <a:ea typeface="+mn-ea"/>
              <a:cs typeface="+mn-cs"/>
            </a:endParaRPr>
          </a:p>
          <a:p>
            <a:pPr marL="609600" indent="-609600" eaLnBrk="1" fontAlgn="auto" hangingPunct="1">
              <a:lnSpc>
                <a:spcPct val="80000"/>
              </a:lnSpc>
              <a:spcAft>
                <a:spcPts val="0"/>
              </a:spcAft>
              <a:buFont typeface="Arial"/>
              <a:buChar char="•"/>
              <a:defRPr/>
            </a:pPr>
            <a:r>
              <a:rPr lang="en-GB" sz="2400" dirty="0" err="1">
                <a:solidFill>
                  <a:srgbClr val="000000"/>
                </a:solidFill>
                <a:latin typeface="+mj-lt"/>
                <a:ea typeface="+mn-ea"/>
                <a:cs typeface="+mn-cs"/>
              </a:rPr>
              <a:t>Zunehmende</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Globalisierung</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erzeugt</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Migrationsströme</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Notwendigkeit</a:t>
            </a:r>
            <a:r>
              <a:rPr lang="en-GB" sz="2400" dirty="0">
                <a:solidFill>
                  <a:srgbClr val="000000"/>
                </a:solidFill>
                <a:latin typeface="+mj-lt"/>
                <a:ea typeface="+mn-ea"/>
                <a:cs typeface="+mn-cs"/>
              </a:rPr>
              <a:t> der </a:t>
            </a:r>
            <a:r>
              <a:rPr lang="en-GB" sz="2400" dirty="0" err="1">
                <a:solidFill>
                  <a:srgbClr val="000000"/>
                </a:solidFill>
                <a:latin typeface="+mj-lt"/>
                <a:ea typeface="+mn-ea"/>
                <a:cs typeface="+mn-cs"/>
              </a:rPr>
              <a:t>Entwicklung</a:t>
            </a:r>
            <a:r>
              <a:rPr lang="en-GB" sz="2400" dirty="0">
                <a:solidFill>
                  <a:srgbClr val="000000"/>
                </a:solidFill>
                <a:latin typeface="+mj-lt"/>
                <a:ea typeface="+mn-ea"/>
                <a:cs typeface="+mn-cs"/>
              </a:rPr>
              <a:t> von </a:t>
            </a:r>
            <a:r>
              <a:rPr lang="en-GB" sz="2400" dirty="0" err="1">
                <a:solidFill>
                  <a:srgbClr val="000000"/>
                </a:solidFill>
                <a:latin typeface="+mj-lt"/>
                <a:ea typeface="+mn-ea"/>
                <a:cs typeface="+mn-cs"/>
              </a:rPr>
              <a:t>nachhaltigen</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Formen</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menschlichen</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Zusammenlebens</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mit</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gesetzlicher</a:t>
            </a:r>
            <a:r>
              <a:rPr lang="en-GB" sz="2400" dirty="0">
                <a:solidFill>
                  <a:srgbClr val="000000"/>
                </a:solidFill>
                <a:latin typeface="+mj-lt"/>
                <a:ea typeface="+mn-ea"/>
                <a:cs typeface="+mn-cs"/>
              </a:rPr>
              <a:t> </a:t>
            </a:r>
            <a:r>
              <a:rPr lang="en-GB" sz="2400" dirty="0" err="1">
                <a:solidFill>
                  <a:srgbClr val="000000"/>
                </a:solidFill>
                <a:latin typeface="+mj-lt"/>
                <a:ea typeface="+mn-ea"/>
                <a:cs typeface="+mn-cs"/>
              </a:rPr>
              <a:t>Unterstützung</a:t>
            </a:r>
            <a:r>
              <a:rPr lang="en-GB" sz="2400" dirty="0" smtClean="0">
                <a:solidFill>
                  <a:srgbClr val="000000"/>
                </a:solidFill>
                <a:latin typeface="+mj-lt"/>
                <a:ea typeface="+mn-ea"/>
                <a:cs typeface="+mn-cs"/>
              </a:rPr>
              <a:t>)</a:t>
            </a:r>
            <a:endParaRPr lang="en-GB" sz="2400" dirty="0">
              <a:solidFill>
                <a:srgbClr val="000000"/>
              </a:solidFill>
              <a:latin typeface="+mj-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Bild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1323975"/>
            <a:ext cx="7624762"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0" y="5959475"/>
            <a:ext cx="9144000" cy="898525"/>
          </a:xfrm>
          <a:solidFill>
            <a:schemeClr val="bg1"/>
          </a:solidFill>
        </p:spPr>
        <p:txBody>
          <a:bodyPr rtlCol="0">
            <a:normAutofit fontScale="85000" lnSpcReduction="10000"/>
          </a:bodyPr>
          <a:lstStyle/>
          <a:p>
            <a:pPr marL="0" indent="0" eaLnBrk="1" fontAlgn="auto" hangingPunct="1">
              <a:spcAft>
                <a:spcPts val="0"/>
              </a:spcAft>
              <a:buFont typeface="Arial"/>
              <a:buNone/>
              <a:defRPr/>
            </a:pPr>
            <a:r>
              <a:rPr lang="de-DE" sz="2000" dirty="0" err="1" smtClean="0">
                <a:ea typeface="+mn-ea"/>
                <a:cs typeface="+mn-cs"/>
              </a:rPr>
              <a:t>AutorInnen</a:t>
            </a:r>
            <a:r>
              <a:rPr lang="de-DE" sz="2000" dirty="0" smtClean="0">
                <a:ea typeface="+mn-ea"/>
                <a:cs typeface="+mn-cs"/>
              </a:rPr>
              <a:t>: Wolter</a:t>
            </a:r>
            <a:r>
              <a:rPr lang="de-DE" sz="2000" dirty="0">
                <a:ea typeface="+mn-ea"/>
                <a:cs typeface="+mn-cs"/>
              </a:rPr>
              <a:t>, M. I., </a:t>
            </a:r>
            <a:r>
              <a:rPr lang="de-DE" sz="2000" dirty="0" err="1">
                <a:ea typeface="+mn-ea"/>
                <a:cs typeface="+mn-cs"/>
              </a:rPr>
              <a:t>Mönnig</a:t>
            </a:r>
            <a:r>
              <a:rPr lang="de-DE" sz="2000" dirty="0">
                <a:ea typeface="+mn-ea"/>
                <a:cs typeface="+mn-cs"/>
              </a:rPr>
              <a:t>, A., Hummel, M., </a:t>
            </a:r>
            <a:r>
              <a:rPr lang="de-DE" sz="2000" dirty="0" err="1">
                <a:ea typeface="+mn-ea"/>
                <a:cs typeface="+mn-cs"/>
              </a:rPr>
              <a:t>Schneeman</a:t>
            </a:r>
            <a:r>
              <a:rPr lang="de-DE" sz="2000" dirty="0">
                <a:ea typeface="+mn-ea"/>
                <a:cs typeface="+mn-cs"/>
              </a:rPr>
              <a:t>, </a:t>
            </a:r>
            <a:r>
              <a:rPr lang="de-DE" sz="2000" dirty="0" err="1">
                <a:ea typeface="+mn-ea"/>
                <a:cs typeface="+mn-cs"/>
              </a:rPr>
              <a:t>Ch</a:t>
            </a:r>
            <a:r>
              <a:rPr lang="de-DE" sz="2000" dirty="0">
                <a:ea typeface="+mn-ea"/>
                <a:cs typeface="+mn-cs"/>
              </a:rPr>
              <a:t>., Weber, </a:t>
            </a:r>
            <a:endParaRPr lang="de-DE" sz="2000" dirty="0" smtClean="0">
              <a:ea typeface="+mn-ea"/>
              <a:cs typeface="+mn-cs"/>
            </a:endParaRPr>
          </a:p>
          <a:p>
            <a:pPr marL="0" indent="0" eaLnBrk="1" fontAlgn="auto" hangingPunct="1">
              <a:spcAft>
                <a:spcPts val="0"/>
              </a:spcAft>
              <a:buFont typeface="Arial"/>
              <a:buNone/>
              <a:defRPr/>
            </a:pPr>
            <a:r>
              <a:rPr lang="de-DE" sz="2000" dirty="0" smtClean="0">
                <a:ea typeface="+mn-ea"/>
                <a:cs typeface="+mn-cs"/>
              </a:rPr>
              <a:t>E</a:t>
            </a:r>
            <a:r>
              <a:rPr lang="de-DE" sz="2000" dirty="0">
                <a:ea typeface="+mn-ea"/>
                <a:cs typeface="+mn-cs"/>
              </a:rPr>
              <a:t>., </a:t>
            </a:r>
            <a:r>
              <a:rPr lang="de-DE" sz="2000" dirty="0" err="1">
                <a:ea typeface="+mn-ea"/>
                <a:cs typeface="+mn-cs"/>
              </a:rPr>
              <a:t>Zika</a:t>
            </a:r>
            <a:r>
              <a:rPr lang="de-DE" sz="2000" dirty="0">
                <a:ea typeface="+mn-ea"/>
                <a:cs typeface="+mn-cs"/>
              </a:rPr>
              <a:t>, G., </a:t>
            </a:r>
            <a:r>
              <a:rPr lang="de-DE" sz="2000" dirty="0" err="1">
                <a:ea typeface="+mn-ea"/>
                <a:cs typeface="+mn-cs"/>
              </a:rPr>
              <a:t>Helmrich</a:t>
            </a:r>
            <a:r>
              <a:rPr lang="de-DE" sz="2000" dirty="0">
                <a:ea typeface="+mn-ea"/>
                <a:cs typeface="+mn-cs"/>
              </a:rPr>
              <a:t>, R., Maier, T. &amp; Neuber-Pohl, C. </a:t>
            </a:r>
            <a:endParaRPr lang="de-DE" sz="2000" dirty="0" smtClean="0">
              <a:ea typeface="+mn-ea"/>
              <a:cs typeface="+mn-cs"/>
            </a:endParaRPr>
          </a:p>
          <a:p>
            <a:pPr marL="0" indent="0" eaLnBrk="1" fontAlgn="auto" hangingPunct="1">
              <a:spcAft>
                <a:spcPts val="0"/>
              </a:spcAft>
              <a:buFont typeface="Arial"/>
              <a:buNone/>
              <a:defRPr/>
            </a:pPr>
            <a:r>
              <a:rPr lang="de-DE" sz="2000" dirty="0" smtClean="0">
                <a:ea typeface="+mn-ea"/>
                <a:cs typeface="+mn-cs"/>
              </a:rPr>
              <a:t>http</a:t>
            </a:r>
            <a:r>
              <a:rPr lang="de-DE" sz="2000" dirty="0">
                <a:ea typeface="+mn-ea"/>
                <a:cs typeface="+mn-cs"/>
              </a:rPr>
              <a:t>://</a:t>
            </a:r>
            <a:r>
              <a:rPr lang="de-DE" sz="2000" dirty="0" err="1">
                <a:ea typeface="+mn-ea"/>
                <a:cs typeface="+mn-cs"/>
              </a:rPr>
              <a:t>doku.iab.de</a:t>
            </a:r>
            <a:r>
              <a:rPr lang="de-DE" sz="2000" dirty="0">
                <a:ea typeface="+mn-ea"/>
                <a:cs typeface="+mn-cs"/>
              </a:rPr>
              <a:t>/</a:t>
            </a:r>
            <a:r>
              <a:rPr lang="de-DE" sz="2000" dirty="0" err="1">
                <a:ea typeface="+mn-ea"/>
                <a:cs typeface="+mn-cs"/>
              </a:rPr>
              <a:t>forschungsbericht</a:t>
            </a:r>
            <a:r>
              <a:rPr lang="de-DE" sz="2000" dirty="0">
                <a:ea typeface="+mn-ea"/>
                <a:cs typeface="+mn-cs"/>
              </a:rPr>
              <a:t>/2015/fb0815.pdf</a:t>
            </a:r>
          </a:p>
        </p:txBody>
      </p:sp>
      <p:sp>
        <p:nvSpPr>
          <p:cNvPr id="75779" name="Textfeld 5"/>
          <p:cNvSpPr txBox="1">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4000" b="1" dirty="0"/>
              <a:t>Studie des deutschen Instituts </a:t>
            </a:r>
          </a:p>
          <a:p>
            <a:pPr eaLnBrk="1" hangingPunct="1"/>
            <a:r>
              <a:rPr lang="de-DE" sz="4000" b="1" dirty="0"/>
              <a:t>für Arbeitsmarkt und Berufsforschung</a:t>
            </a:r>
          </a:p>
        </p:txBody>
      </p:sp>
      <p:sp>
        <p:nvSpPr>
          <p:cNvPr id="5" name="Nach links gekrümmter Pfeil 4">
            <a:hlinkClick r:id="rId3" action="ppaction://hlinksldjump"/>
          </p:cNvPr>
          <p:cNvSpPr/>
          <p:nvPr/>
        </p:nvSpPr>
        <p:spPr>
          <a:xfrm>
            <a:off x="8322733" y="6152092"/>
            <a:ext cx="592666" cy="6604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463" y="3175"/>
            <a:ext cx="8415337" cy="555625"/>
          </a:xfrm>
        </p:spPr>
        <p:txBody>
          <a:bodyPr rtlCol="0">
            <a:normAutofit fontScale="90000"/>
          </a:bodyPr>
          <a:lstStyle/>
          <a:p>
            <a:pPr algn="l" eaLnBrk="1" fontAlgn="auto" hangingPunct="1">
              <a:spcAft>
                <a:spcPts val="0"/>
              </a:spcAft>
              <a:defRPr/>
            </a:pPr>
            <a:r>
              <a:rPr lang="de-DE" b="1" dirty="0" smtClean="0">
                <a:ea typeface="+mj-ea"/>
                <a:cs typeface="+mj-cs"/>
              </a:rPr>
              <a:t>Methode</a:t>
            </a:r>
            <a:endParaRPr lang="de-DE" dirty="0">
              <a:ea typeface="+mj-ea"/>
              <a:cs typeface="+mj-cs"/>
            </a:endParaRPr>
          </a:p>
        </p:txBody>
      </p:sp>
      <p:sp>
        <p:nvSpPr>
          <p:cNvPr id="76802" name="Inhaltsplatzhalter 2"/>
          <p:cNvSpPr>
            <a:spLocks noGrp="1"/>
          </p:cNvSpPr>
          <p:nvPr>
            <p:ph idx="1"/>
          </p:nvPr>
        </p:nvSpPr>
        <p:spPr>
          <a:xfrm>
            <a:off x="0" y="812800"/>
            <a:ext cx="9144000" cy="6045200"/>
          </a:xfrm>
          <a:solidFill>
            <a:schemeClr val="bg1"/>
          </a:solidFill>
        </p:spPr>
        <p:txBody>
          <a:bodyPr/>
          <a:lstStyle/>
          <a:p>
            <a:pPr eaLnBrk="1" hangingPunct="1"/>
            <a:r>
              <a:rPr lang="de-DE">
                <a:latin typeface="Calibri" charset="0"/>
              </a:rPr>
              <a:t>Erste modellbasierte Wirkungsabschätzung von Industrie 4.0 auf Arbeitsmarkt und Wirtschaft in Deutschland </a:t>
            </a:r>
          </a:p>
          <a:p>
            <a:pPr eaLnBrk="1" hangingPunct="1"/>
            <a:r>
              <a:rPr lang="de-DE">
                <a:latin typeface="Calibri" charset="0"/>
              </a:rPr>
              <a:t>5-stufige Szenario-Analyse:</a:t>
            </a:r>
          </a:p>
          <a:p>
            <a:pPr marL="400050" lvl="1" indent="0" eaLnBrk="1" hangingPunct="1">
              <a:buFont typeface="Arial" charset="0"/>
              <a:buNone/>
            </a:pPr>
            <a:r>
              <a:rPr lang="de-DE">
                <a:latin typeface="Calibri" charset="0"/>
              </a:rPr>
              <a:t>(1) Folgen von erhöhten Ausrüstungsinvestitionen</a:t>
            </a:r>
          </a:p>
          <a:p>
            <a:pPr marL="400050" lvl="1" indent="0" eaLnBrk="1" hangingPunct="1">
              <a:buFont typeface="Arial" charset="0"/>
              <a:buNone/>
            </a:pPr>
            <a:r>
              <a:rPr lang="de-DE">
                <a:latin typeface="Calibri" charset="0"/>
              </a:rPr>
              <a:t>(2) Folgen von erhöhten Bauinvestitionen </a:t>
            </a:r>
          </a:p>
          <a:p>
            <a:pPr marL="400050" lvl="1" indent="0" eaLnBrk="1" hangingPunct="1">
              <a:buFont typeface="Arial" charset="0"/>
              <a:buNone/>
            </a:pPr>
            <a:r>
              <a:rPr lang="de-DE">
                <a:latin typeface="Calibri" charset="0"/>
              </a:rPr>
              <a:t>(3) Ergebnisse veränderter Material- und Personalaufwand </a:t>
            </a:r>
          </a:p>
          <a:p>
            <a:pPr marL="400050" lvl="1" indent="0" eaLnBrk="1" hangingPunct="1">
              <a:buFont typeface="Arial" charset="0"/>
              <a:buNone/>
            </a:pPr>
            <a:r>
              <a:rPr lang="de-DE">
                <a:latin typeface="Calibri" charset="0"/>
              </a:rPr>
              <a:t>(4) Ergebnisse der veränderten Berufsfeldstruktur</a:t>
            </a:r>
          </a:p>
          <a:p>
            <a:pPr marL="400050" lvl="1" indent="0" eaLnBrk="1" hangingPunct="1">
              <a:buFont typeface="Arial" charset="0"/>
              <a:buNone/>
            </a:pPr>
            <a:r>
              <a:rPr lang="de-DE">
                <a:latin typeface="Calibri" charset="0"/>
              </a:rPr>
              <a:t>(5) Folgen einer steigenden Nachfrage nach neuen Gütern </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el 1"/>
          <p:cNvSpPr>
            <a:spLocks noGrp="1"/>
          </p:cNvSpPr>
          <p:nvPr>
            <p:ph type="title"/>
          </p:nvPr>
        </p:nvSpPr>
        <p:spPr>
          <a:xfrm>
            <a:off x="457200" y="274638"/>
            <a:ext cx="8229600" cy="555625"/>
          </a:xfrm>
        </p:spPr>
        <p:txBody>
          <a:bodyPr/>
          <a:lstStyle/>
          <a:p>
            <a:pPr algn="l" eaLnBrk="1" hangingPunct="1"/>
            <a:r>
              <a:rPr lang="de-DE" sz="4000" b="1">
                <a:latin typeface="Calibri" charset="0"/>
              </a:rPr>
              <a:t>Hauptergebnisse </a:t>
            </a:r>
          </a:p>
        </p:txBody>
      </p:sp>
      <p:sp>
        <p:nvSpPr>
          <p:cNvPr id="3" name="Inhaltsplatzhalter 2"/>
          <p:cNvSpPr>
            <a:spLocks noGrp="1"/>
          </p:cNvSpPr>
          <p:nvPr>
            <p:ph idx="1"/>
          </p:nvPr>
        </p:nvSpPr>
        <p:spPr>
          <a:xfrm>
            <a:off x="0" y="1371600"/>
            <a:ext cx="8534400" cy="4754563"/>
          </a:xfrm>
        </p:spPr>
        <p:txBody>
          <a:bodyPr rtlCol="0">
            <a:normAutofit fontScale="92500"/>
          </a:bodyPr>
          <a:lstStyle/>
          <a:p>
            <a:pPr marL="355600" indent="0" defTabSz="254000" eaLnBrk="1" fontAlgn="auto" hangingPunct="1">
              <a:spcAft>
                <a:spcPts val="0"/>
              </a:spcAft>
              <a:buFont typeface="Arial"/>
              <a:buNone/>
              <a:defRPr/>
            </a:pPr>
            <a:r>
              <a:rPr lang="de-DE" dirty="0" smtClean="0">
                <a:ea typeface="+mn-ea"/>
                <a:cs typeface="+mn-cs"/>
              </a:rPr>
              <a:t>(</a:t>
            </a:r>
            <a:r>
              <a:rPr lang="de-DE" dirty="0">
                <a:ea typeface="+mn-ea"/>
                <a:cs typeface="+mn-cs"/>
              </a:rPr>
              <a:t>1) Strukturwandel hin zu mehr Dienstleistungen wird beschleunigt. Arbeitskräftebewegungen zwischen Branchen und Berufen sind weitaus größer als die Veränderung der Anzahl der Erwerbstätigen insgesamt. </a:t>
            </a:r>
          </a:p>
          <a:p>
            <a:pPr marL="355600" indent="0" defTabSz="254000" eaLnBrk="1" fontAlgn="auto" hangingPunct="1">
              <a:spcAft>
                <a:spcPts val="0"/>
              </a:spcAft>
              <a:buFont typeface="Arial"/>
              <a:buNone/>
              <a:defRPr/>
            </a:pPr>
            <a:r>
              <a:rPr lang="de-DE" dirty="0">
                <a:ea typeface="+mn-ea"/>
                <a:cs typeface="+mn-cs"/>
              </a:rPr>
              <a:t>(2) Zunehmende Wertschöpfung führt nicht nur zu mehr volkswirtschaftlichen Gewinnen sondern – aufgrund höherer Anforderungen an die Arbeitskräfte – auch zu höheren Lohnsummen</a:t>
            </a:r>
            <a:r>
              <a:rPr lang="de-DE" dirty="0" smtClean="0">
                <a:ea typeface="+mn-ea"/>
                <a:cs typeface="+mn-cs"/>
              </a:rPr>
              <a:t>.(?)</a:t>
            </a:r>
            <a:endParaRPr lang="de-DE" dirty="0">
              <a:ea typeface="+mn-ea"/>
              <a:cs typeface="+mn-cs"/>
            </a:endParaRPr>
          </a:p>
          <a:p>
            <a:pPr eaLnBrk="1" fontAlgn="auto" hangingPunct="1">
              <a:spcAft>
                <a:spcPts val="0"/>
              </a:spcAft>
              <a:buFont typeface="Arial"/>
              <a:buChar char="•"/>
              <a:defRPr/>
            </a:pPr>
            <a:endParaRPr lang="de-DE"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el 1"/>
          <p:cNvSpPr>
            <a:spLocks noGrp="1"/>
          </p:cNvSpPr>
          <p:nvPr>
            <p:ph type="title"/>
          </p:nvPr>
        </p:nvSpPr>
        <p:spPr>
          <a:xfrm>
            <a:off x="457200" y="274638"/>
            <a:ext cx="8229600" cy="555625"/>
          </a:xfrm>
        </p:spPr>
        <p:txBody>
          <a:bodyPr/>
          <a:lstStyle/>
          <a:p>
            <a:pPr algn="l" eaLnBrk="1" hangingPunct="1"/>
            <a:r>
              <a:rPr lang="de-DE" sz="4000" b="1">
                <a:latin typeface="Calibri" charset="0"/>
              </a:rPr>
              <a:t>Arbeitsplatzeffekt in Deutschland</a:t>
            </a:r>
            <a:br>
              <a:rPr lang="de-DE" sz="4000" b="1">
                <a:latin typeface="Calibri" charset="0"/>
              </a:rPr>
            </a:br>
            <a:r>
              <a:rPr lang="de-DE" sz="4000">
                <a:latin typeface="Calibri" charset="0"/>
              </a:rPr>
              <a:t>(in Österreich: ein Zehntel davon)</a:t>
            </a:r>
          </a:p>
        </p:txBody>
      </p:sp>
      <p:sp>
        <p:nvSpPr>
          <p:cNvPr id="3" name="Inhaltsplatzhalter 2"/>
          <p:cNvSpPr>
            <a:spLocks noGrp="1"/>
          </p:cNvSpPr>
          <p:nvPr>
            <p:ph idx="1"/>
          </p:nvPr>
        </p:nvSpPr>
        <p:spPr>
          <a:xfrm>
            <a:off x="457200" y="1617663"/>
            <a:ext cx="8229600" cy="4525962"/>
          </a:xfrm>
        </p:spPr>
        <p:txBody>
          <a:bodyPr rtlCol="0">
            <a:normAutofit/>
          </a:bodyPr>
          <a:lstStyle/>
          <a:p>
            <a:pPr eaLnBrk="1" fontAlgn="auto" hangingPunct="1">
              <a:spcAft>
                <a:spcPts val="0"/>
              </a:spcAft>
              <a:buFont typeface="Arial"/>
              <a:buChar char="•"/>
              <a:defRPr/>
            </a:pPr>
            <a:r>
              <a:rPr lang="de-DE" dirty="0">
                <a:ea typeface="+mn-ea"/>
                <a:cs typeface="+mn-cs"/>
              </a:rPr>
              <a:t>Anzahl der </a:t>
            </a:r>
            <a:r>
              <a:rPr lang="de-DE" dirty="0" smtClean="0">
                <a:ea typeface="+mn-ea"/>
                <a:cs typeface="+mn-cs"/>
              </a:rPr>
              <a:t>Arbeitsplätze in </a:t>
            </a:r>
            <a:r>
              <a:rPr lang="de-DE" dirty="0">
                <a:ea typeface="+mn-ea"/>
                <a:cs typeface="+mn-cs"/>
              </a:rPr>
              <a:t>2030 </a:t>
            </a:r>
            <a:r>
              <a:rPr lang="de-DE" dirty="0" smtClean="0">
                <a:ea typeface="+mn-ea"/>
                <a:cs typeface="+mn-cs"/>
              </a:rPr>
              <a:t>um 60.000 geringer als </a:t>
            </a:r>
            <a:r>
              <a:rPr lang="de-DE" dirty="0">
                <a:ea typeface="+mn-ea"/>
                <a:cs typeface="+mn-cs"/>
              </a:rPr>
              <a:t>im </a:t>
            </a:r>
            <a:r>
              <a:rPr lang="de-DE" dirty="0" smtClean="0">
                <a:ea typeface="+mn-ea"/>
                <a:cs typeface="+mn-cs"/>
              </a:rPr>
              <a:t>Referenz-Szenario.</a:t>
            </a:r>
            <a:endParaRPr lang="de-DE" dirty="0">
              <a:ea typeface="+mn-ea"/>
              <a:cs typeface="+mn-cs"/>
            </a:endParaRPr>
          </a:p>
          <a:p>
            <a:pPr eaLnBrk="1" fontAlgn="auto" hangingPunct="1">
              <a:spcAft>
                <a:spcPts val="0"/>
              </a:spcAft>
              <a:buFont typeface="Arial"/>
              <a:buChar char="•"/>
              <a:defRPr/>
            </a:pPr>
            <a:r>
              <a:rPr lang="de-DE" dirty="0" smtClean="0">
                <a:ea typeface="+mn-ea"/>
                <a:cs typeface="+mn-cs"/>
              </a:rPr>
              <a:t>Gleichzeitig </a:t>
            </a:r>
            <a:r>
              <a:rPr lang="de-DE" dirty="0">
                <a:ea typeface="+mn-ea"/>
                <a:cs typeface="+mn-cs"/>
              </a:rPr>
              <a:t>g</a:t>
            </a:r>
            <a:r>
              <a:rPr lang="de-DE" dirty="0" smtClean="0">
                <a:ea typeface="+mn-ea"/>
                <a:cs typeface="+mn-cs"/>
              </a:rPr>
              <a:t>ehen 420.000 </a:t>
            </a:r>
            <a:r>
              <a:rPr lang="de-DE" dirty="0">
                <a:ea typeface="+mn-ea"/>
                <a:cs typeface="+mn-cs"/>
              </a:rPr>
              <a:t>Arbeitsplätze </a:t>
            </a:r>
            <a:r>
              <a:rPr lang="de-DE" dirty="0" smtClean="0">
                <a:ea typeface="+mn-ea"/>
                <a:cs typeface="+mn-cs"/>
              </a:rPr>
              <a:t>vor </a:t>
            </a:r>
            <a:r>
              <a:rPr lang="de-DE" dirty="0">
                <a:ea typeface="+mn-ea"/>
                <a:cs typeface="+mn-cs"/>
              </a:rPr>
              <a:t>allem im Verarbeitenden Gewerbe </a:t>
            </a:r>
            <a:r>
              <a:rPr lang="de-DE" dirty="0" smtClean="0">
                <a:ea typeface="+mn-ea"/>
                <a:cs typeface="+mn-cs"/>
              </a:rPr>
              <a:t>verloren.</a:t>
            </a:r>
          </a:p>
          <a:p>
            <a:pPr eaLnBrk="1" fontAlgn="auto" hangingPunct="1">
              <a:spcAft>
                <a:spcPts val="0"/>
              </a:spcAft>
              <a:buFont typeface="Arial"/>
              <a:buChar char="•"/>
              <a:defRPr/>
            </a:pPr>
            <a:r>
              <a:rPr lang="de-DE" dirty="0" smtClean="0">
                <a:ea typeface="+mn-ea"/>
                <a:cs typeface="+mn-cs"/>
              </a:rPr>
              <a:t>es </a:t>
            </a:r>
            <a:r>
              <a:rPr lang="de-DE" dirty="0">
                <a:ea typeface="+mn-ea"/>
                <a:cs typeface="+mn-cs"/>
              </a:rPr>
              <a:t>werden fast </a:t>
            </a:r>
            <a:r>
              <a:rPr lang="de-DE" dirty="0" smtClean="0">
                <a:ea typeface="+mn-ea"/>
                <a:cs typeface="+mn-cs"/>
              </a:rPr>
              <a:t>360.000 </a:t>
            </a:r>
            <a:r>
              <a:rPr lang="de-DE" dirty="0">
                <a:ea typeface="+mn-ea"/>
                <a:cs typeface="+mn-cs"/>
              </a:rPr>
              <a:t>neu geschaffen. </a:t>
            </a:r>
            <a:endParaRPr lang="de-DE" dirty="0" smtClean="0">
              <a:ea typeface="+mn-ea"/>
              <a:cs typeface="+mn-cs"/>
            </a:endParaRPr>
          </a:p>
          <a:p>
            <a:pPr eaLnBrk="1" fontAlgn="auto" hangingPunct="1">
              <a:spcAft>
                <a:spcPts val="0"/>
              </a:spcAft>
              <a:buFont typeface="Arial"/>
              <a:buChar char="•"/>
              <a:defRPr/>
            </a:pPr>
            <a:r>
              <a:rPr lang="de-DE" dirty="0" smtClean="0">
                <a:ea typeface="+mn-ea"/>
                <a:cs typeface="+mn-cs"/>
              </a:rPr>
              <a:t>Arbeitsplätze </a:t>
            </a:r>
            <a:r>
              <a:rPr lang="de-DE" dirty="0">
                <a:ea typeface="+mn-ea"/>
                <a:cs typeface="+mn-cs"/>
              </a:rPr>
              <a:t>„wechseln“ </a:t>
            </a:r>
            <a:r>
              <a:rPr lang="de-DE" dirty="0" smtClean="0">
                <a:ea typeface="+mn-ea"/>
                <a:cs typeface="+mn-cs"/>
              </a:rPr>
              <a:t>zwischen </a:t>
            </a:r>
            <a:r>
              <a:rPr lang="de-DE" dirty="0">
                <a:ea typeface="+mn-ea"/>
                <a:cs typeface="+mn-cs"/>
              </a:rPr>
              <a:t>Branchen</a:t>
            </a:r>
            <a:r>
              <a:rPr lang="de-DE" dirty="0" smtClean="0">
                <a:ea typeface="+mn-ea"/>
                <a:cs typeface="+mn-cs"/>
              </a:rPr>
              <a:t>, Berufen und </a:t>
            </a:r>
            <a:r>
              <a:rPr lang="de-DE" dirty="0">
                <a:ea typeface="+mn-ea"/>
                <a:cs typeface="+mn-cs"/>
              </a:rPr>
              <a:t>Qualifikationen </a:t>
            </a:r>
            <a:r>
              <a:rPr lang="de-DE" dirty="0" smtClean="0">
                <a:ea typeface="+mn-ea"/>
                <a:cs typeface="+mn-cs"/>
              </a:rPr>
              <a:t>in </a:t>
            </a:r>
            <a:r>
              <a:rPr lang="de-DE" dirty="0">
                <a:ea typeface="+mn-ea"/>
                <a:cs typeface="+mn-cs"/>
              </a:rPr>
              <a:t>erheblichem Umfang. </a:t>
            </a:r>
          </a:p>
          <a:p>
            <a:pPr marL="0" indent="0" eaLnBrk="1" fontAlgn="auto" hangingPunct="1">
              <a:spcAft>
                <a:spcPts val="0"/>
              </a:spcAft>
              <a:buFont typeface="Arial"/>
              <a:buNone/>
              <a:defRPr/>
            </a:pPr>
            <a:endParaRPr lang="de-DE"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el 1"/>
          <p:cNvSpPr>
            <a:spLocks noGrp="1"/>
          </p:cNvSpPr>
          <p:nvPr>
            <p:ph type="title"/>
          </p:nvPr>
        </p:nvSpPr>
        <p:spPr>
          <a:xfrm>
            <a:off x="254000" y="38100"/>
            <a:ext cx="8432800" cy="538163"/>
          </a:xfrm>
        </p:spPr>
        <p:txBody>
          <a:bodyPr/>
          <a:lstStyle/>
          <a:p>
            <a:pPr algn="l" eaLnBrk="1" hangingPunct="1"/>
            <a:r>
              <a:rPr lang="de-DE" sz="4000" b="1">
                <a:latin typeface="Calibri" charset="0"/>
              </a:rPr>
              <a:t>Qualifikationseffekte</a:t>
            </a:r>
          </a:p>
        </p:txBody>
      </p:sp>
      <p:sp>
        <p:nvSpPr>
          <p:cNvPr id="3" name="Inhaltsplatzhalter 2"/>
          <p:cNvSpPr>
            <a:spLocks noGrp="1"/>
          </p:cNvSpPr>
          <p:nvPr>
            <p:ph idx="1"/>
          </p:nvPr>
        </p:nvSpPr>
        <p:spPr>
          <a:xfrm>
            <a:off x="254000" y="576263"/>
            <a:ext cx="8720138" cy="6111875"/>
          </a:xfrm>
        </p:spPr>
        <p:txBody>
          <a:bodyPr rtlCol="0">
            <a:normAutofit fontScale="92500" lnSpcReduction="20000"/>
          </a:bodyPr>
          <a:lstStyle/>
          <a:p>
            <a:pPr marL="0" indent="0" eaLnBrk="1" fontAlgn="auto" hangingPunct="1">
              <a:spcAft>
                <a:spcPts val="0"/>
              </a:spcAft>
              <a:buFont typeface="Arial"/>
              <a:buNone/>
              <a:defRPr/>
            </a:pPr>
            <a:r>
              <a:rPr lang="de-DE" dirty="0" smtClean="0">
                <a:ea typeface="+mn-ea"/>
                <a:cs typeface="+mn-cs"/>
              </a:rPr>
              <a:t>Die Arbeit in der Fabrik 4.0 wird anspruchsvoller. Sie erfordert </a:t>
            </a:r>
            <a:r>
              <a:rPr lang="de-DE" b="1" dirty="0" smtClean="0">
                <a:ea typeface="+mn-ea"/>
                <a:cs typeface="+mn-cs"/>
              </a:rPr>
              <a:t>neben verstärkten IT-Kompetenzen </a:t>
            </a:r>
            <a:r>
              <a:rPr lang="de-DE" dirty="0" smtClean="0">
                <a:ea typeface="+mn-ea"/>
                <a:cs typeface="+mn-cs"/>
              </a:rPr>
              <a:t>auch </a:t>
            </a:r>
            <a:r>
              <a:rPr lang="de-DE" b="1" dirty="0" smtClean="0">
                <a:ea typeface="+mn-ea"/>
                <a:cs typeface="+mn-cs"/>
              </a:rPr>
              <a:t>mehr soziale </a:t>
            </a:r>
            <a:r>
              <a:rPr lang="de-DE" dirty="0" smtClean="0">
                <a:ea typeface="+mn-ea"/>
                <a:cs typeface="+mn-cs"/>
              </a:rPr>
              <a:t>und </a:t>
            </a:r>
            <a:r>
              <a:rPr lang="de-DE" b="1" dirty="0" smtClean="0">
                <a:ea typeface="+mn-ea"/>
                <a:cs typeface="+mn-cs"/>
              </a:rPr>
              <a:t>personale Kompetenzen</a:t>
            </a:r>
            <a:r>
              <a:rPr lang="de-DE" dirty="0" smtClean="0">
                <a:ea typeface="+mn-ea"/>
                <a:cs typeface="+mn-cs"/>
              </a:rPr>
              <a:t>. </a:t>
            </a:r>
          </a:p>
          <a:p>
            <a:pPr marL="0" indent="0" eaLnBrk="1" fontAlgn="auto" hangingPunct="1">
              <a:spcAft>
                <a:spcPts val="0"/>
              </a:spcAft>
              <a:buFont typeface="Arial"/>
              <a:buNone/>
              <a:defRPr/>
            </a:pPr>
            <a:r>
              <a:rPr lang="de-DE" dirty="0" smtClean="0">
                <a:ea typeface="+mn-ea"/>
                <a:cs typeface="+mn-cs"/>
              </a:rPr>
              <a:t>Start</a:t>
            </a:r>
            <a:r>
              <a:rPr lang="de-DE" dirty="0">
                <a:ea typeface="+mn-ea"/>
                <a:cs typeface="+mn-cs"/>
              </a:rPr>
              <a:t>-</a:t>
            </a:r>
            <a:r>
              <a:rPr lang="de-DE" dirty="0" err="1">
                <a:ea typeface="+mn-ea"/>
                <a:cs typeface="+mn-cs"/>
              </a:rPr>
              <a:t>up</a:t>
            </a:r>
            <a:r>
              <a:rPr lang="de-DE" dirty="0">
                <a:ea typeface="+mn-ea"/>
                <a:cs typeface="+mn-cs"/>
              </a:rPr>
              <a:t>-</a:t>
            </a:r>
            <a:r>
              <a:rPr lang="de-DE" dirty="0" smtClean="0">
                <a:ea typeface="+mn-ea"/>
                <a:cs typeface="+mn-cs"/>
              </a:rPr>
              <a:t>Unternehmen fordern </a:t>
            </a:r>
            <a:r>
              <a:rPr lang="de-DE" dirty="0">
                <a:ea typeface="+mn-ea"/>
                <a:cs typeface="+mn-cs"/>
              </a:rPr>
              <a:t>von </a:t>
            </a:r>
            <a:r>
              <a:rPr lang="de-DE" dirty="0" smtClean="0">
                <a:ea typeface="+mn-ea"/>
                <a:cs typeface="+mn-cs"/>
              </a:rPr>
              <a:t>ihren Fachkräften spezifische </a:t>
            </a:r>
            <a:r>
              <a:rPr lang="de-DE" dirty="0">
                <a:ea typeface="+mn-ea"/>
                <a:cs typeface="+mn-cs"/>
              </a:rPr>
              <a:t>fachliche Kompetenz, die einhergehen muss mit </a:t>
            </a:r>
            <a:r>
              <a:rPr lang="de-DE" dirty="0" smtClean="0">
                <a:ea typeface="+mn-ea"/>
                <a:cs typeface="+mn-cs"/>
              </a:rPr>
              <a:t>einer Kompetenz </a:t>
            </a:r>
            <a:r>
              <a:rPr lang="de-DE" dirty="0">
                <a:ea typeface="+mn-ea"/>
                <a:cs typeface="+mn-cs"/>
              </a:rPr>
              <a:t>im Umgang mit digitalen Medien und Netzen sowie ausgeprägten </a:t>
            </a:r>
            <a:r>
              <a:rPr lang="de-DE" dirty="0" err="1" smtClean="0">
                <a:ea typeface="+mn-ea"/>
                <a:cs typeface="+mn-cs"/>
              </a:rPr>
              <a:t>softskills</a:t>
            </a:r>
            <a:r>
              <a:rPr lang="de-DE" dirty="0">
                <a:ea typeface="+mn-ea"/>
                <a:cs typeface="+mn-cs"/>
              </a:rPr>
              <a:t> </a:t>
            </a:r>
            <a:r>
              <a:rPr lang="de-DE" dirty="0" smtClean="0">
                <a:ea typeface="+mn-ea"/>
                <a:cs typeface="+mn-cs"/>
              </a:rPr>
              <a:t>im </a:t>
            </a:r>
            <a:r>
              <a:rPr lang="de-DE" b="1" dirty="0">
                <a:ea typeface="+mn-ea"/>
                <a:cs typeface="+mn-cs"/>
              </a:rPr>
              <a:t>kommunikativen Bereich </a:t>
            </a:r>
            <a:r>
              <a:rPr lang="de-DE" dirty="0">
                <a:ea typeface="+mn-ea"/>
                <a:cs typeface="+mn-cs"/>
              </a:rPr>
              <a:t>und insbesondere in der </a:t>
            </a:r>
            <a:r>
              <a:rPr lang="de-DE" b="1" dirty="0">
                <a:ea typeface="+mn-ea"/>
                <a:cs typeface="+mn-cs"/>
              </a:rPr>
              <a:t>Teamarbeit</a:t>
            </a:r>
            <a:r>
              <a:rPr lang="de-DE" dirty="0">
                <a:ea typeface="+mn-ea"/>
                <a:cs typeface="+mn-cs"/>
              </a:rPr>
              <a:t>. </a:t>
            </a:r>
            <a:r>
              <a:rPr lang="de-DE" b="1" dirty="0">
                <a:ea typeface="+mn-ea"/>
                <a:cs typeface="+mn-cs"/>
              </a:rPr>
              <a:t>Problemlösungskompetenz</a:t>
            </a:r>
            <a:r>
              <a:rPr lang="de-DE" dirty="0" smtClean="0">
                <a:ea typeface="+mn-ea"/>
                <a:cs typeface="+mn-cs"/>
              </a:rPr>
              <a:t>, die </a:t>
            </a:r>
            <a:r>
              <a:rPr lang="de-DE" dirty="0">
                <a:ea typeface="+mn-ea"/>
                <a:cs typeface="+mn-cs"/>
              </a:rPr>
              <a:t>innerhalb der Prozesse im Team abgestimmt, aber auch </a:t>
            </a:r>
            <a:r>
              <a:rPr lang="de-DE" dirty="0" smtClean="0">
                <a:ea typeface="+mn-ea"/>
                <a:cs typeface="+mn-cs"/>
              </a:rPr>
              <a:t>eigenverantwortlich </a:t>
            </a:r>
            <a:r>
              <a:rPr lang="de-DE" dirty="0">
                <a:ea typeface="+mn-ea"/>
                <a:cs typeface="+mn-cs"/>
              </a:rPr>
              <a:t>umgesetzt werden, ist für die Unternehmen von zentraler Bedeutung.</a:t>
            </a:r>
            <a:endParaRPr lang="de-DE" dirty="0" smtClean="0">
              <a:ea typeface="+mn-ea"/>
              <a:cs typeface="+mn-cs"/>
            </a:endParaRPr>
          </a:p>
          <a:p>
            <a:pPr marL="0" indent="0" eaLnBrk="1" fontAlgn="auto" hangingPunct="1">
              <a:spcAft>
                <a:spcPts val="0"/>
              </a:spcAft>
              <a:buFont typeface="Arial"/>
              <a:buNone/>
              <a:defRPr/>
            </a:pPr>
            <a:r>
              <a:rPr lang="de-DE" dirty="0" smtClean="0">
                <a:ea typeface="+mn-ea"/>
                <a:cs typeface="+mn-cs"/>
              </a:rPr>
              <a:t>Weniger benötigt werden</a:t>
            </a:r>
            <a:r>
              <a:rPr lang="de-DE" dirty="0">
                <a:ea typeface="+mn-ea"/>
                <a:cs typeface="+mn-cs"/>
              </a:rPr>
              <a:t> </a:t>
            </a:r>
            <a:r>
              <a:rPr lang="de-DE" dirty="0" smtClean="0">
                <a:ea typeface="+mn-ea"/>
                <a:cs typeface="+mn-cs"/>
              </a:rPr>
              <a:t>einfache </a:t>
            </a:r>
            <a:r>
              <a:rPr lang="de-DE" b="1" dirty="0">
                <a:ea typeface="+mn-ea"/>
                <a:cs typeface="+mn-cs"/>
              </a:rPr>
              <a:t>repetitive Tätigkeiten </a:t>
            </a:r>
            <a:r>
              <a:rPr lang="de-DE" dirty="0">
                <a:ea typeface="+mn-ea"/>
                <a:cs typeface="+mn-cs"/>
              </a:rPr>
              <a:t>und „autistisch“ </a:t>
            </a:r>
            <a:r>
              <a:rPr lang="de-DE" dirty="0" smtClean="0">
                <a:ea typeface="+mn-ea"/>
                <a:cs typeface="+mn-cs"/>
              </a:rPr>
              <a:t>angewandtes Spezialwissen </a:t>
            </a:r>
            <a:r>
              <a:rPr lang="de-DE" dirty="0">
                <a:ea typeface="+mn-ea"/>
                <a:cs typeface="+mn-cs"/>
              </a:rPr>
              <a:t>weniger benötigt werden</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p:nvPr>
        </p:nvSpPr>
        <p:spPr/>
        <p:txBody>
          <a:bodyPr/>
          <a:lstStyle/>
          <a:p>
            <a:pPr eaLnBrk="1" hangingPunct="1"/>
            <a:endParaRPr lang="de-DE">
              <a:latin typeface="Calibri" charset="0"/>
            </a:endParaRPr>
          </a:p>
        </p:txBody>
      </p:sp>
      <p:pic>
        <p:nvPicPr>
          <p:cNvPr id="80898"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87338"/>
            <a:ext cx="86360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698500"/>
            <a:ext cx="88646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el 1"/>
          <p:cNvSpPr>
            <a:spLocks noGrp="1"/>
          </p:cNvSpPr>
          <p:nvPr>
            <p:ph type="title"/>
          </p:nvPr>
        </p:nvSpPr>
        <p:spPr/>
        <p:txBody>
          <a:bodyPr/>
          <a:lstStyle/>
          <a:p>
            <a:pPr eaLnBrk="1" hangingPunct="1"/>
            <a:endParaRPr lang="de-DE">
              <a:latin typeface="Calibri" charset="0"/>
            </a:endParaRPr>
          </a:p>
        </p:txBody>
      </p:sp>
      <p:pic>
        <p:nvPicPr>
          <p:cNvPr id="82946"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03200"/>
            <a:ext cx="87376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254000"/>
            <a:ext cx="9105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GB" b="1" dirty="0" err="1">
                <a:ea typeface="+mj-ea"/>
                <a:cs typeface="+mj-cs"/>
              </a:rPr>
              <a:t>Mögliche</a:t>
            </a:r>
            <a:r>
              <a:rPr lang="en-GB" b="1" dirty="0">
                <a:ea typeface="+mj-ea"/>
                <a:cs typeface="+mj-cs"/>
              </a:rPr>
              <a:t> </a:t>
            </a:r>
            <a:r>
              <a:rPr lang="en-GB" b="1" dirty="0" err="1">
                <a:ea typeface="+mj-ea"/>
                <a:cs typeface="+mj-cs"/>
              </a:rPr>
              <a:t>Wechselwirkungen</a:t>
            </a:r>
            <a:r>
              <a:rPr lang="en-GB" b="1" dirty="0">
                <a:ea typeface="+mj-ea"/>
                <a:cs typeface="+mj-cs"/>
              </a:rPr>
              <a:t> von </a:t>
            </a:r>
            <a:r>
              <a:rPr lang="en-GB" b="1" dirty="0" err="1">
                <a:ea typeface="+mj-ea"/>
                <a:cs typeface="+mj-cs"/>
              </a:rPr>
              <a:t>Effektivierung</a:t>
            </a:r>
            <a:r>
              <a:rPr lang="en-GB" b="1" dirty="0">
                <a:ea typeface="+mj-ea"/>
                <a:cs typeface="+mj-cs"/>
              </a:rPr>
              <a:t> und </a:t>
            </a:r>
            <a:r>
              <a:rPr lang="en-GB" b="1" dirty="0" err="1">
                <a:ea typeface="+mj-ea"/>
                <a:cs typeface="+mj-cs"/>
              </a:rPr>
              <a:t>Humanisierung</a:t>
            </a:r>
            <a:endParaRPr lang="en-GB" b="1" dirty="0">
              <a:ea typeface="+mj-ea"/>
              <a:cs typeface="+mj-cs"/>
            </a:endParaRPr>
          </a:p>
        </p:txBody>
      </p:sp>
      <p:sp>
        <p:nvSpPr>
          <p:cNvPr id="32771" name="Rectangle 3"/>
          <p:cNvSpPr>
            <a:spLocks noGrp="1" noChangeArrowheads="1"/>
          </p:cNvSpPr>
          <p:nvPr>
            <p:ph idx="1"/>
          </p:nvPr>
        </p:nvSpPr>
        <p:spPr>
          <a:xfrm>
            <a:off x="1549400" y="2051050"/>
            <a:ext cx="7199313" cy="4041775"/>
          </a:xfrm>
        </p:spPr>
        <p:txBody>
          <a:bodyPr rtlCol="0">
            <a:noAutofit/>
          </a:bodyPr>
          <a:lstStyle/>
          <a:p>
            <a:pPr eaLnBrk="1" fontAlgn="auto" hangingPunct="1">
              <a:spcAft>
                <a:spcPts val="0"/>
              </a:spcAft>
              <a:buFont typeface="Arial"/>
              <a:buChar char="•"/>
              <a:defRPr/>
            </a:pPr>
            <a:r>
              <a:rPr lang="en-GB" sz="2800" dirty="0" err="1">
                <a:solidFill>
                  <a:srgbClr val="000000"/>
                </a:solidFill>
                <a:latin typeface="+mj-lt"/>
                <a:ea typeface="+mn-ea"/>
                <a:cs typeface="+mn-cs"/>
              </a:rPr>
              <a:t>Effektivierung</a:t>
            </a:r>
            <a:r>
              <a:rPr lang="en-GB" sz="2800" dirty="0">
                <a:solidFill>
                  <a:srgbClr val="000000"/>
                </a:solidFill>
                <a:latin typeface="+mj-lt"/>
                <a:ea typeface="+mn-ea"/>
                <a:cs typeface="+mn-cs"/>
              </a:rPr>
              <a:t> auf </a:t>
            </a:r>
            <a:r>
              <a:rPr lang="en-GB" sz="2800" dirty="0" err="1">
                <a:solidFill>
                  <a:srgbClr val="000000"/>
                </a:solidFill>
                <a:latin typeface="+mj-lt"/>
                <a:ea typeface="+mn-ea"/>
                <a:cs typeface="+mn-cs"/>
              </a:rPr>
              <a:t>Kosten</a:t>
            </a:r>
            <a:r>
              <a:rPr lang="en-GB" sz="2800" dirty="0">
                <a:solidFill>
                  <a:srgbClr val="000000"/>
                </a:solidFill>
                <a:latin typeface="+mj-lt"/>
                <a:ea typeface="+mn-ea"/>
                <a:cs typeface="+mn-cs"/>
              </a:rPr>
              <a:t> der </a:t>
            </a:r>
            <a:r>
              <a:rPr lang="en-GB" sz="2800" dirty="0" err="1">
                <a:solidFill>
                  <a:srgbClr val="000000"/>
                </a:solidFill>
                <a:latin typeface="+mj-lt"/>
                <a:ea typeface="+mn-ea"/>
                <a:cs typeface="+mn-cs"/>
              </a:rPr>
              <a:t>Humanisierung</a:t>
            </a:r>
            <a:r>
              <a:rPr lang="en-GB" sz="2800" dirty="0">
                <a:solidFill>
                  <a:srgbClr val="000000"/>
                </a:solidFill>
                <a:latin typeface="+mj-lt"/>
                <a:ea typeface="+mn-ea"/>
                <a:cs typeface="+mn-cs"/>
              </a:rPr>
              <a:t> </a:t>
            </a:r>
          </a:p>
          <a:p>
            <a:pPr lvl="1" eaLnBrk="1" fontAlgn="auto" hangingPunct="1">
              <a:spcAft>
                <a:spcPts val="0"/>
              </a:spcAft>
              <a:buFont typeface="Arial"/>
              <a:buChar char="–"/>
              <a:defRPr/>
            </a:pPr>
            <a:r>
              <a:rPr lang="en-GB" dirty="0" err="1">
                <a:solidFill>
                  <a:srgbClr val="000000"/>
                </a:solidFill>
                <a:latin typeface="+mj-lt"/>
                <a:ea typeface="+mn-ea"/>
              </a:rPr>
              <a:t>Mangelnde</a:t>
            </a:r>
            <a:r>
              <a:rPr lang="en-GB" dirty="0">
                <a:solidFill>
                  <a:srgbClr val="000000"/>
                </a:solidFill>
                <a:latin typeface="+mj-lt"/>
                <a:ea typeface="+mn-ea"/>
              </a:rPr>
              <a:t> </a:t>
            </a:r>
            <a:r>
              <a:rPr lang="en-GB" dirty="0" err="1">
                <a:solidFill>
                  <a:srgbClr val="000000"/>
                </a:solidFill>
                <a:latin typeface="+mj-lt"/>
                <a:ea typeface="+mn-ea"/>
              </a:rPr>
              <a:t>Humanisierung</a:t>
            </a:r>
            <a:r>
              <a:rPr lang="en-GB" dirty="0">
                <a:solidFill>
                  <a:srgbClr val="000000"/>
                </a:solidFill>
                <a:latin typeface="+mj-lt"/>
                <a:ea typeface="+mn-ea"/>
              </a:rPr>
              <a:t> </a:t>
            </a:r>
            <a:r>
              <a:rPr lang="en-GB" dirty="0" err="1">
                <a:solidFill>
                  <a:srgbClr val="000000"/>
                </a:solidFill>
                <a:latin typeface="+mj-lt"/>
                <a:ea typeface="+mn-ea"/>
              </a:rPr>
              <a:t>führt</a:t>
            </a:r>
            <a:r>
              <a:rPr lang="en-GB" dirty="0">
                <a:solidFill>
                  <a:srgbClr val="000000"/>
                </a:solidFill>
                <a:latin typeface="+mj-lt"/>
                <a:ea typeface="+mn-ea"/>
              </a:rPr>
              <a:t> </a:t>
            </a:r>
            <a:r>
              <a:rPr lang="en-GB" dirty="0" err="1">
                <a:solidFill>
                  <a:srgbClr val="000000"/>
                </a:solidFill>
                <a:latin typeface="+mj-lt"/>
                <a:ea typeface="+mn-ea"/>
              </a:rPr>
              <a:t>zu</a:t>
            </a:r>
            <a:r>
              <a:rPr lang="en-GB" dirty="0">
                <a:solidFill>
                  <a:srgbClr val="000000"/>
                </a:solidFill>
                <a:latin typeface="+mj-lt"/>
                <a:ea typeface="+mn-ea"/>
              </a:rPr>
              <a:t> </a:t>
            </a:r>
            <a:r>
              <a:rPr lang="en-GB" dirty="0" err="1">
                <a:solidFill>
                  <a:srgbClr val="000000"/>
                </a:solidFill>
                <a:latin typeface="+mj-lt"/>
                <a:ea typeface="+mn-ea"/>
              </a:rPr>
              <a:t>verlangsamter</a:t>
            </a:r>
            <a:r>
              <a:rPr lang="en-GB" dirty="0">
                <a:solidFill>
                  <a:srgbClr val="000000"/>
                </a:solidFill>
                <a:latin typeface="+mj-lt"/>
                <a:ea typeface="+mn-ea"/>
              </a:rPr>
              <a:t> </a:t>
            </a:r>
            <a:r>
              <a:rPr lang="en-GB" dirty="0" err="1">
                <a:solidFill>
                  <a:srgbClr val="000000"/>
                </a:solidFill>
                <a:latin typeface="+mj-lt"/>
                <a:ea typeface="+mn-ea"/>
              </a:rPr>
              <a:t>Effektivierung</a:t>
            </a:r>
            <a:r>
              <a:rPr lang="en-GB" dirty="0">
                <a:solidFill>
                  <a:srgbClr val="000000"/>
                </a:solidFill>
                <a:latin typeface="+mj-lt"/>
                <a:ea typeface="+mn-ea"/>
              </a:rPr>
              <a:t> </a:t>
            </a:r>
          </a:p>
          <a:p>
            <a:pPr eaLnBrk="1" fontAlgn="auto" hangingPunct="1">
              <a:spcAft>
                <a:spcPts val="0"/>
              </a:spcAft>
              <a:buFont typeface="Arial"/>
              <a:buChar char="•"/>
              <a:defRPr/>
            </a:pPr>
            <a:r>
              <a:rPr lang="en-GB" sz="2800" dirty="0" err="1">
                <a:solidFill>
                  <a:srgbClr val="000000"/>
                </a:solidFill>
                <a:latin typeface="+mj-lt"/>
                <a:ea typeface="+mn-ea"/>
                <a:cs typeface="+mn-cs"/>
              </a:rPr>
              <a:t>Humanisierung</a:t>
            </a:r>
            <a:r>
              <a:rPr lang="en-GB" sz="2800" dirty="0">
                <a:solidFill>
                  <a:srgbClr val="000000"/>
                </a:solidFill>
                <a:latin typeface="+mj-lt"/>
                <a:ea typeface="+mn-ea"/>
                <a:cs typeface="+mn-cs"/>
              </a:rPr>
              <a:t> </a:t>
            </a:r>
            <a:r>
              <a:rPr lang="en-GB" sz="2800" dirty="0" err="1">
                <a:solidFill>
                  <a:srgbClr val="000000"/>
                </a:solidFill>
                <a:latin typeface="+mj-lt"/>
                <a:ea typeface="+mn-ea"/>
                <a:cs typeface="+mn-cs"/>
              </a:rPr>
              <a:t>ohne</a:t>
            </a:r>
            <a:r>
              <a:rPr lang="en-GB" sz="2800" dirty="0">
                <a:solidFill>
                  <a:srgbClr val="000000"/>
                </a:solidFill>
                <a:latin typeface="+mj-lt"/>
                <a:ea typeface="+mn-ea"/>
                <a:cs typeface="+mn-cs"/>
              </a:rPr>
              <a:t> </a:t>
            </a:r>
            <a:r>
              <a:rPr lang="en-GB" sz="2800" dirty="0" err="1">
                <a:solidFill>
                  <a:srgbClr val="000000"/>
                </a:solidFill>
                <a:latin typeface="+mj-lt"/>
                <a:ea typeface="+mn-ea"/>
                <a:cs typeface="+mn-cs"/>
              </a:rPr>
              <a:t>Effektivierung</a:t>
            </a:r>
            <a:endParaRPr lang="en-GB" sz="2800" dirty="0">
              <a:solidFill>
                <a:srgbClr val="000000"/>
              </a:solidFill>
              <a:latin typeface="+mj-lt"/>
              <a:ea typeface="+mn-ea"/>
              <a:cs typeface="+mn-cs"/>
            </a:endParaRPr>
          </a:p>
          <a:p>
            <a:pPr lvl="1" eaLnBrk="1" fontAlgn="auto" hangingPunct="1">
              <a:spcAft>
                <a:spcPts val="0"/>
              </a:spcAft>
              <a:buFont typeface="Arial"/>
              <a:buChar char="–"/>
              <a:defRPr/>
            </a:pPr>
            <a:r>
              <a:rPr lang="en-GB" dirty="0" err="1">
                <a:solidFill>
                  <a:srgbClr val="000000"/>
                </a:solidFill>
                <a:latin typeface="+mj-lt"/>
                <a:ea typeface="+mn-ea"/>
              </a:rPr>
              <a:t>Mangelnde</a:t>
            </a:r>
            <a:r>
              <a:rPr lang="en-GB" dirty="0">
                <a:solidFill>
                  <a:srgbClr val="000000"/>
                </a:solidFill>
                <a:latin typeface="+mj-lt"/>
                <a:ea typeface="+mn-ea"/>
              </a:rPr>
              <a:t> </a:t>
            </a:r>
            <a:r>
              <a:rPr lang="en-GB" dirty="0" err="1">
                <a:solidFill>
                  <a:srgbClr val="000000"/>
                </a:solidFill>
                <a:latin typeface="+mj-lt"/>
                <a:ea typeface="+mn-ea"/>
              </a:rPr>
              <a:t>Effektivierung</a:t>
            </a:r>
            <a:r>
              <a:rPr lang="en-GB" dirty="0">
                <a:solidFill>
                  <a:srgbClr val="000000"/>
                </a:solidFill>
                <a:latin typeface="+mj-lt"/>
                <a:ea typeface="+mn-ea"/>
              </a:rPr>
              <a:t> </a:t>
            </a:r>
            <a:r>
              <a:rPr lang="en-GB" dirty="0" err="1">
                <a:solidFill>
                  <a:srgbClr val="000000"/>
                </a:solidFill>
                <a:latin typeface="+mj-lt"/>
                <a:ea typeface="+mn-ea"/>
              </a:rPr>
              <a:t>zerstört</a:t>
            </a:r>
            <a:r>
              <a:rPr lang="en-GB" dirty="0">
                <a:solidFill>
                  <a:srgbClr val="000000"/>
                </a:solidFill>
                <a:latin typeface="+mj-lt"/>
                <a:ea typeface="+mn-ea"/>
              </a:rPr>
              <a:t> </a:t>
            </a:r>
            <a:r>
              <a:rPr lang="en-GB" dirty="0" err="1">
                <a:solidFill>
                  <a:srgbClr val="000000"/>
                </a:solidFill>
                <a:latin typeface="+mj-lt"/>
                <a:ea typeface="+mn-ea"/>
              </a:rPr>
              <a:t>Humanisierungsmöglichkeiten</a:t>
            </a:r>
            <a:endParaRPr lang="en-GB" dirty="0">
              <a:solidFill>
                <a:srgbClr val="000000"/>
              </a:solidFill>
              <a:latin typeface="+mj-lt"/>
              <a:ea typeface="+mn-ea"/>
            </a:endParaRPr>
          </a:p>
          <a:p>
            <a:pPr eaLnBrk="1" fontAlgn="auto" hangingPunct="1">
              <a:spcAft>
                <a:spcPts val="0"/>
              </a:spcAft>
              <a:buFontTx/>
              <a:buNone/>
              <a:defRPr/>
            </a:pPr>
            <a:r>
              <a:rPr lang="en-GB" sz="2800" dirty="0">
                <a:solidFill>
                  <a:srgbClr val="000000"/>
                </a:solidFill>
                <a:latin typeface="+mj-lt"/>
                <a:ea typeface="+mn-ea"/>
                <a:cs typeface="+mn-cs"/>
              </a:rPr>
              <a:t>=&gt; </a:t>
            </a:r>
            <a:r>
              <a:rPr lang="en-GB" sz="2800" i="1" dirty="0" err="1">
                <a:solidFill>
                  <a:srgbClr val="000000"/>
                </a:solidFill>
                <a:latin typeface="+mj-lt"/>
                <a:ea typeface="+mn-ea"/>
                <a:cs typeface="+mn-cs"/>
              </a:rPr>
              <a:t>Effektivierung</a:t>
            </a:r>
            <a:r>
              <a:rPr lang="en-GB" sz="2800" i="1" dirty="0">
                <a:solidFill>
                  <a:srgbClr val="000000"/>
                </a:solidFill>
                <a:latin typeface="+mj-lt"/>
                <a:ea typeface="+mn-ea"/>
                <a:cs typeface="+mn-cs"/>
              </a:rPr>
              <a:t> </a:t>
            </a:r>
            <a:r>
              <a:rPr lang="en-GB" sz="2800" i="1" dirty="0" err="1">
                <a:solidFill>
                  <a:srgbClr val="000000"/>
                </a:solidFill>
                <a:latin typeface="+mj-lt"/>
                <a:ea typeface="+mn-ea"/>
                <a:cs typeface="+mn-cs"/>
              </a:rPr>
              <a:t>zugunsten</a:t>
            </a:r>
            <a:r>
              <a:rPr lang="en-GB" sz="2800" i="1" dirty="0">
                <a:solidFill>
                  <a:srgbClr val="000000"/>
                </a:solidFill>
                <a:latin typeface="+mj-lt"/>
                <a:ea typeface="+mn-ea"/>
                <a:cs typeface="+mn-cs"/>
              </a:rPr>
              <a:t> </a:t>
            </a:r>
            <a:r>
              <a:rPr lang="en-GB" sz="2800" i="1" dirty="0" err="1">
                <a:solidFill>
                  <a:srgbClr val="000000"/>
                </a:solidFill>
                <a:latin typeface="+mj-lt"/>
                <a:ea typeface="+mn-ea"/>
                <a:cs typeface="+mn-cs"/>
              </a:rPr>
              <a:t>Humanisierung</a:t>
            </a:r>
            <a:endParaRPr lang="en-GB" sz="2800" i="1" dirty="0">
              <a:solidFill>
                <a:srgbClr val="000000"/>
              </a:solidFill>
              <a:latin typeface="+mj-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r>
              <a:rPr lang="de-DE" sz="4000" b="1" dirty="0" err="1" smtClean="0">
                <a:hlinkClick r:id="rId2"/>
              </a:rPr>
              <a:t>Österreich</a:t>
            </a:r>
            <a:r>
              <a:rPr lang="de-DE" sz="4000" b="1" dirty="0" smtClean="0">
                <a:hlinkClick r:id="rId2"/>
              </a:rPr>
              <a:t> im Wandel der Digitalisierung </a:t>
            </a:r>
            <a:r>
              <a:rPr lang="de-DE" sz="4000" dirty="0" smtClean="0">
                <a:hlinkClick r:id="rId2"/>
              </a:rPr>
              <a:t/>
            </a:r>
            <a:br>
              <a:rPr lang="de-DE" sz="4000" dirty="0" smtClean="0">
                <a:hlinkClick r:id="rId2"/>
              </a:rPr>
            </a:br>
            <a:endParaRPr lang="de-DE" sz="4000" dirty="0"/>
          </a:p>
        </p:txBody>
      </p:sp>
      <p:sp>
        <p:nvSpPr>
          <p:cNvPr id="3" name="Inhaltsplatzhalter 2"/>
          <p:cNvSpPr>
            <a:spLocks noGrp="1"/>
          </p:cNvSpPr>
          <p:nvPr>
            <p:ph idx="1"/>
          </p:nvPr>
        </p:nvSpPr>
        <p:spPr>
          <a:xfrm>
            <a:off x="457199" y="1210733"/>
            <a:ext cx="8449733" cy="5257800"/>
          </a:xfrm>
        </p:spPr>
        <p:txBody>
          <a:bodyPr/>
          <a:lstStyle/>
          <a:p>
            <a:r>
              <a:rPr lang="de-DE" dirty="0" smtClean="0"/>
              <a:t>Studie des </a:t>
            </a:r>
            <a:r>
              <a:rPr lang="de-DE" dirty="0" err="1" smtClean="0"/>
              <a:t>Österreichischen</a:t>
            </a:r>
            <a:r>
              <a:rPr lang="de-DE" dirty="0" smtClean="0"/>
              <a:t> Institut </a:t>
            </a:r>
            <a:r>
              <a:rPr lang="de-DE" dirty="0" err="1" smtClean="0"/>
              <a:t>für</a:t>
            </a:r>
            <a:r>
              <a:rPr lang="de-DE" dirty="0" smtClean="0"/>
              <a:t> Wirtschaftsforschung im Auftrag der A1 Telekom Austria AG </a:t>
            </a:r>
          </a:p>
          <a:p>
            <a:r>
              <a:rPr lang="de-DE" dirty="0" smtClean="0"/>
              <a:t>von </a:t>
            </a:r>
            <a:r>
              <a:rPr lang="de-DE" dirty="0"/>
              <a:t>Michael </a:t>
            </a:r>
            <a:r>
              <a:rPr lang="de-DE" dirty="0" err="1"/>
              <a:t>Peneder</a:t>
            </a:r>
            <a:r>
              <a:rPr lang="de-DE" dirty="0"/>
              <a:t>, Julia Bock-</a:t>
            </a:r>
            <a:r>
              <a:rPr lang="de-DE" dirty="0" err="1"/>
              <a:t>Schappelwein</a:t>
            </a:r>
            <a:r>
              <a:rPr lang="de-DE" dirty="0"/>
              <a:t>, Matthias </a:t>
            </a:r>
            <a:r>
              <a:rPr lang="de-DE" dirty="0" err="1"/>
              <a:t>Firgo</a:t>
            </a:r>
            <a:r>
              <a:rPr lang="de-DE" dirty="0"/>
              <a:t>, Oliver Fritz, Gerhard Streicher </a:t>
            </a:r>
          </a:p>
          <a:p>
            <a:r>
              <a:rPr lang="de-DE" dirty="0"/>
              <a:t>August 2016 </a:t>
            </a:r>
          </a:p>
          <a:p>
            <a:r>
              <a:rPr lang="de-DE" dirty="0" smtClean="0"/>
              <a:t>Begutachtung</a:t>
            </a:r>
            <a:r>
              <a:rPr lang="de-DE" dirty="0"/>
              <a:t>: Klaus S. </a:t>
            </a:r>
            <a:r>
              <a:rPr lang="de-DE" dirty="0" err="1"/>
              <a:t>Friesenbichler</a:t>
            </a:r>
            <a:r>
              <a:rPr lang="de-DE" dirty="0"/>
              <a:t> • Wissenschaftliche Assistenz: Christoph Lorenz, Birgit Schuster, Anna </a:t>
            </a:r>
            <a:r>
              <a:rPr lang="de-DE" dirty="0" err="1"/>
              <a:t>Strauss</a:t>
            </a:r>
            <a:r>
              <a:rPr lang="de-DE" dirty="0"/>
              <a:t> </a:t>
            </a:r>
            <a:endParaRPr lang="de-DE" dirty="0" smtClean="0"/>
          </a:p>
          <a:p>
            <a:endParaRPr lang="de-DE" dirty="0"/>
          </a:p>
        </p:txBody>
      </p:sp>
      <p:sp>
        <p:nvSpPr>
          <p:cNvPr id="4" name="Nach links gekrümmter Pfeil 3">
            <a:hlinkClick r:id="rId3" action="ppaction://hlinksldjump"/>
          </p:cNvPr>
          <p:cNvSpPr/>
          <p:nvPr/>
        </p:nvSpPr>
        <p:spPr>
          <a:xfrm>
            <a:off x="8348134" y="6152092"/>
            <a:ext cx="592666" cy="6604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34823756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68829"/>
          </a:xfrm>
        </p:spPr>
        <p:txBody>
          <a:bodyPr/>
          <a:lstStyle/>
          <a:p>
            <a:pPr algn="l"/>
            <a:r>
              <a:rPr lang="de-DE" dirty="0" smtClean="0"/>
              <a:t>Einige </a:t>
            </a:r>
            <a:r>
              <a:rPr lang="de-DE" dirty="0"/>
              <a:t>E</a:t>
            </a:r>
            <a:r>
              <a:rPr lang="de-DE" dirty="0" smtClean="0"/>
              <a:t>rgebnisse</a:t>
            </a:r>
            <a:endParaRPr lang="de-DE" dirty="0"/>
          </a:p>
        </p:txBody>
      </p:sp>
      <p:sp>
        <p:nvSpPr>
          <p:cNvPr id="3" name="Inhaltsplatzhalter 2"/>
          <p:cNvSpPr>
            <a:spLocks noGrp="1"/>
          </p:cNvSpPr>
          <p:nvPr>
            <p:ph idx="1"/>
          </p:nvPr>
        </p:nvSpPr>
        <p:spPr>
          <a:xfrm>
            <a:off x="0" y="897467"/>
            <a:ext cx="9144000" cy="5960533"/>
          </a:xfrm>
        </p:spPr>
        <p:txBody>
          <a:bodyPr/>
          <a:lstStyle/>
          <a:p>
            <a:r>
              <a:rPr lang="de-DE" sz="2800" dirty="0" err="1"/>
              <a:t>Zusätzliche</a:t>
            </a:r>
            <a:r>
              <a:rPr lang="de-DE" sz="2800" dirty="0"/>
              <a:t> Investitionen </a:t>
            </a:r>
            <a:r>
              <a:rPr lang="de-DE" sz="2800" dirty="0" smtClean="0"/>
              <a:t>von </a:t>
            </a:r>
            <a:r>
              <a:rPr lang="de-DE" sz="2800" dirty="0"/>
              <a:t>einer Milliarde Euro ergeben Effekte von bis zu 1,2 </a:t>
            </a:r>
            <a:r>
              <a:rPr lang="de-DE" sz="2800" dirty="0" err="1"/>
              <a:t>Mrd</a:t>
            </a:r>
            <a:r>
              <a:rPr lang="de-DE" sz="2800" dirty="0"/>
              <a:t> Euro an verbundener </a:t>
            </a:r>
            <a:r>
              <a:rPr lang="de-DE" sz="2800" dirty="0" err="1"/>
              <a:t>Wertschöpfung</a:t>
            </a:r>
            <a:r>
              <a:rPr lang="de-DE" sz="2800" dirty="0"/>
              <a:t> und eine Auslastung </a:t>
            </a:r>
            <a:r>
              <a:rPr lang="de-DE" sz="2800" dirty="0" err="1"/>
              <a:t>für</a:t>
            </a:r>
            <a:r>
              <a:rPr lang="de-DE" sz="2800" dirty="0"/>
              <a:t> 14.700 </a:t>
            </a:r>
            <a:r>
              <a:rPr lang="de-DE" sz="2800" dirty="0" err="1"/>
              <a:t>Beschäftigte</a:t>
            </a:r>
            <a:r>
              <a:rPr lang="de-DE" sz="2800" dirty="0"/>
              <a:t>. Die Effekte </a:t>
            </a:r>
            <a:r>
              <a:rPr lang="de-DE" sz="2800" dirty="0" smtClean="0"/>
              <a:t>sind skalierbar.</a:t>
            </a:r>
          </a:p>
          <a:p>
            <a:r>
              <a:rPr lang="de-DE" sz="2800" dirty="0"/>
              <a:t>Langfristig noch bedeutender sind die strukturellen Effekte. </a:t>
            </a:r>
            <a:r>
              <a:rPr lang="de-DE" sz="2800" dirty="0" err="1"/>
              <a:t>Ökonometrische</a:t>
            </a:r>
            <a:r>
              <a:rPr lang="de-DE" sz="2800" dirty="0"/>
              <a:t> </a:t>
            </a:r>
            <a:r>
              <a:rPr lang="de-DE" sz="2800" dirty="0" err="1"/>
              <a:t>Schätzungen</a:t>
            </a:r>
            <a:r>
              <a:rPr lang="de-DE" sz="2800" dirty="0"/>
              <a:t> ergeben, dass der Anstieg des </a:t>
            </a:r>
            <a:r>
              <a:rPr lang="de-DE" sz="2800" dirty="0" err="1"/>
              <a:t>Beschäftigungsanteils</a:t>
            </a:r>
            <a:r>
              <a:rPr lang="de-DE" sz="2800" dirty="0"/>
              <a:t> IKT-intensiver Sektoren um einen Prozentpunkt </a:t>
            </a:r>
            <a:r>
              <a:rPr lang="de-DE" sz="2800" i="1" dirty="0"/>
              <a:t>ceteris paribus </a:t>
            </a:r>
            <a:r>
              <a:rPr lang="de-DE" sz="2800" dirty="0"/>
              <a:t>mit einem </a:t>
            </a:r>
            <a:r>
              <a:rPr lang="de-DE" sz="2800" dirty="0" err="1"/>
              <a:t>zusätzlichen</a:t>
            </a:r>
            <a:r>
              <a:rPr lang="de-DE" sz="2800" dirty="0"/>
              <a:t> regionalen </a:t>
            </a:r>
            <a:r>
              <a:rPr lang="de-DE" sz="2800" dirty="0" err="1"/>
              <a:t>Beschäftigungswachstums</a:t>
            </a:r>
            <a:r>
              <a:rPr lang="de-DE" sz="2800" dirty="0"/>
              <a:t> von 0,3 bis 0,4 Prozentpunkte einhergeht. </a:t>
            </a:r>
            <a:endParaRPr lang="de-DE" sz="2800" dirty="0" smtClean="0"/>
          </a:p>
          <a:p>
            <a:endParaRPr lang="de-DE" sz="2800" dirty="0"/>
          </a:p>
          <a:p>
            <a:pPr marL="0" indent="0">
              <a:buNone/>
            </a:pPr>
            <a:endParaRPr lang="de-DE" sz="2800" dirty="0"/>
          </a:p>
        </p:txBody>
      </p:sp>
    </p:spTree>
    <p:extLst>
      <p:ext uri="{BB962C8B-B14F-4D97-AF65-F5344CB8AC3E}">
        <p14:creationId xmlns:p14="http://schemas.microsoft.com/office/powerpoint/2010/main" val="257977254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5468"/>
            <a:ext cx="8229600" cy="812800"/>
          </a:xfrm>
        </p:spPr>
        <p:txBody>
          <a:bodyPr/>
          <a:lstStyle/>
          <a:p>
            <a:pPr algn="l"/>
            <a:r>
              <a:rPr lang="de-DE" dirty="0" smtClean="0"/>
              <a:t>Überblick über die Effekte</a:t>
            </a:r>
            <a:endParaRPr lang="de-DE" dirty="0"/>
          </a:p>
        </p:txBody>
      </p:sp>
      <p:pic>
        <p:nvPicPr>
          <p:cNvPr id="8" name="Bild 7"/>
          <p:cNvPicPr>
            <a:picLocks noChangeAspect="1"/>
          </p:cNvPicPr>
          <p:nvPr/>
        </p:nvPicPr>
        <p:blipFill>
          <a:blip r:embed="rId2"/>
          <a:stretch>
            <a:fillRect/>
          </a:stretch>
        </p:blipFill>
        <p:spPr>
          <a:xfrm>
            <a:off x="0" y="1219201"/>
            <a:ext cx="9144000" cy="4859866"/>
          </a:xfrm>
          <a:prstGeom prst="rect">
            <a:avLst/>
          </a:prstGeom>
        </p:spPr>
      </p:pic>
      <p:sp>
        <p:nvSpPr>
          <p:cNvPr id="9" name="Textfeld 8"/>
          <p:cNvSpPr txBox="1"/>
          <p:nvPr/>
        </p:nvSpPr>
        <p:spPr>
          <a:xfrm>
            <a:off x="2895600" y="6079067"/>
            <a:ext cx="4233333" cy="646331"/>
          </a:xfrm>
          <a:prstGeom prst="rect">
            <a:avLst/>
          </a:prstGeom>
          <a:noFill/>
        </p:spPr>
        <p:txBody>
          <a:bodyPr wrap="square" rtlCol="0">
            <a:spAutoFit/>
          </a:bodyPr>
          <a:lstStyle/>
          <a:p>
            <a:r>
              <a:rPr lang="de-DE" dirty="0" err="1" smtClean="0"/>
              <a:t>Peneder</a:t>
            </a:r>
            <a:r>
              <a:rPr lang="de-DE" dirty="0" smtClean="0"/>
              <a:t> et a.: Österreich im Wandel der Digitalisierung, </a:t>
            </a:r>
            <a:r>
              <a:rPr lang="de-DE" dirty="0" err="1" smtClean="0"/>
              <a:t>Wifo</a:t>
            </a:r>
            <a:r>
              <a:rPr lang="de-DE" dirty="0" smtClean="0"/>
              <a:t>-Studie 2016, S. 111</a:t>
            </a:r>
            <a:endParaRPr lang="de-DE" dirty="0"/>
          </a:p>
        </p:txBody>
      </p:sp>
    </p:spTree>
    <p:extLst>
      <p:ext uri="{BB962C8B-B14F-4D97-AF65-F5344CB8AC3E}">
        <p14:creationId xmlns:p14="http://schemas.microsoft.com/office/powerpoint/2010/main" val="313327044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732" y="237067"/>
            <a:ext cx="8568267" cy="778933"/>
          </a:xfrm>
        </p:spPr>
        <p:txBody>
          <a:bodyPr/>
          <a:lstStyle/>
          <a:p>
            <a:pPr algn="l"/>
            <a:r>
              <a:rPr lang="de-DE" sz="3200" b="1" dirty="0" smtClean="0"/>
              <a:t>Ursula </a:t>
            </a:r>
            <a:r>
              <a:rPr lang="de-DE" sz="3200" b="1" dirty="0" err="1" smtClean="0"/>
              <a:t>Huws</a:t>
            </a:r>
            <a:r>
              <a:rPr lang="de-DE" sz="3200" b="1" dirty="0" smtClean="0"/>
              <a:t>: </a:t>
            </a:r>
            <a:br>
              <a:rPr lang="de-DE" sz="3200" b="1" dirty="0" smtClean="0"/>
            </a:br>
            <a:r>
              <a:rPr lang="de-DE" sz="3200" b="1" dirty="0" smtClean="0"/>
              <a:t>Arbeitswelt nach der großen Krise</a:t>
            </a:r>
            <a:endParaRPr lang="de-DE" sz="3200" b="1" dirty="0"/>
          </a:p>
        </p:txBody>
      </p:sp>
      <p:sp>
        <p:nvSpPr>
          <p:cNvPr id="3" name="Inhaltsplatzhalter 2"/>
          <p:cNvSpPr>
            <a:spLocks noGrp="1"/>
          </p:cNvSpPr>
          <p:nvPr>
            <p:ph idx="1"/>
          </p:nvPr>
        </p:nvSpPr>
        <p:spPr>
          <a:xfrm>
            <a:off x="152400" y="1447800"/>
            <a:ext cx="8229600" cy="4525963"/>
          </a:xfrm>
        </p:spPr>
        <p:txBody>
          <a:bodyPr/>
          <a:lstStyle/>
          <a:p>
            <a:r>
              <a:rPr lang="de-AT" dirty="0"/>
              <a:t>Selbstbedienung erreicht über das Internet einen neuen Höhepunkt. </a:t>
            </a:r>
            <a:r>
              <a:rPr lang="de-AT" dirty="0" smtClean="0"/>
              <a:t>-&gt; </a:t>
            </a:r>
          </a:p>
          <a:p>
            <a:r>
              <a:rPr lang="de-AT" dirty="0" smtClean="0"/>
              <a:t>Die Nutzung von </a:t>
            </a:r>
            <a:r>
              <a:rPr lang="de-AT" dirty="0" err="1" smtClean="0"/>
              <a:t>KonsumentInnendaten</a:t>
            </a:r>
            <a:r>
              <a:rPr lang="de-AT" dirty="0" smtClean="0"/>
              <a:t> und deren Vermarktung ermöglichen den </a:t>
            </a:r>
            <a:r>
              <a:rPr lang="de-AT" dirty="0"/>
              <a:t>großen Konzernen </a:t>
            </a:r>
            <a:r>
              <a:rPr lang="de-AT" dirty="0" smtClean="0"/>
              <a:t>(Google</a:t>
            </a:r>
            <a:r>
              <a:rPr lang="de-AT" dirty="0"/>
              <a:t>, Facebook, </a:t>
            </a:r>
            <a:r>
              <a:rPr lang="de-AT" dirty="0" smtClean="0"/>
              <a:t>Amazon, </a:t>
            </a:r>
            <a:r>
              <a:rPr lang="de-AT" dirty="0" err="1" smtClean="0"/>
              <a:t>Twitter</a:t>
            </a:r>
            <a:r>
              <a:rPr lang="de-AT" dirty="0" smtClean="0"/>
              <a:t>) neue Geschäftsmodelle: </a:t>
            </a:r>
          </a:p>
          <a:p>
            <a:r>
              <a:rPr lang="de-AT" dirty="0" smtClean="0"/>
              <a:t>-&gt; geldloser </a:t>
            </a:r>
            <a:r>
              <a:rPr lang="de-AT" dirty="0"/>
              <a:t>Nutzen </a:t>
            </a:r>
            <a:r>
              <a:rPr lang="de-AT" dirty="0" smtClean="0"/>
              <a:t>bleibt beim </a:t>
            </a:r>
            <a:r>
              <a:rPr lang="de-AT" dirty="0"/>
              <a:t>Verbraucher, </a:t>
            </a:r>
            <a:r>
              <a:rPr lang="de-AT" dirty="0" smtClean="0"/>
              <a:t>Gewinne beim </a:t>
            </a:r>
            <a:r>
              <a:rPr lang="de-AT" dirty="0"/>
              <a:t>privaten </a:t>
            </a:r>
            <a:r>
              <a:rPr lang="de-AT" dirty="0" smtClean="0"/>
              <a:t>Unternehmen. </a:t>
            </a:r>
          </a:p>
          <a:p>
            <a:endParaRPr lang="de-DE" dirty="0"/>
          </a:p>
        </p:txBody>
      </p:sp>
    </p:spTree>
    <p:extLst>
      <p:ext uri="{BB962C8B-B14F-4D97-AF65-F5344CB8AC3E}">
        <p14:creationId xmlns:p14="http://schemas.microsoft.com/office/powerpoint/2010/main" val="53661104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79400"/>
            <a:ext cx="8229600" cy="5173134"/>
          </a:xfrm>
        </p:spPr>
        <p:txBody>
          <a:bodyPr/>
          <a:lstStyle/>
          <a:p>
            <a:r>
              <a:rPr lang="de-AT" dirty="0" smtClean="0"/>
              <a:t>Trend weg </a:t>
            </a:r>
            <a:r>
              <a:rPr lang="de-AT" dirty="0"/>
              <a:t>von der Erzeugung eines klassischen Gebrauchswerts durch die arbeitenden </a:t>
            </a:r>
            <a:r>
              <a:rPr lang="de-AT" dirty="0" smtClean="0"/>
              <a:t>Menschen, hin </a:t>
            </a:r>
            <a:r>
              <a:rPr lang="de-AT" dirty="0"/>
              <a:t>zur Einfügung der Arbeitskräfte in Teile globaler </a:t>
            </a:r>
            <a:r>
              <a:rPr lang="de-AT" dirty="0" smtClean="0"/>
              <a:t>Wertschöpfungsketten </a:t>
            </a:r>
          </a:p>
          <a:p>
            <a:r>
              <a:rPr lang="de-AT" dirty="0" smtClean="0"/>
              <a:t>Verlust </a:t>
            </a:r>
            <a:r>
              <a:rPr lang="de-AT" dirty="0"/>
              <a:t>an Autonomie </a:t>
            </a:r>
            <a:r>
              <a:rPr lang="de-AT" dirty="0" smtClean="0"/>
              <a:t>wird weiter </a:t>
            </a:r>
            <a:r>
              <a:rPr lang="de-AT" dirty="0"/>
              <a:t>verschärft. „Das Paradox dabei ist, dass informelle Arbeit nun zwar formalisiert, aber nicht weniger prekär wird. Das Gegenteil ist der Fall: Informeller und formeller Sektor konvergieren und </a:t>
            </a:r>
            <a:r>
              <a:rPr lang="de-AT" b="1" dirty="0" err="1"/>
              <a:t>Prekarität</a:t>
            </a:r>
            <a:r>
              <a:rPr lang="de-AT" dirty="0"/>
              <a:t> weitet sich auf das gesamte ökonomische Spektrum aus. </a:t>
            </a:r>
            <a:endParaRPr lang="de-DE" dirty="0"/>
          </a:p>
        </p:txBody>
      </p:sp>
    </p:spTree>
    <p:extLst>
      <p:ext uri="{BB962C8B-B14F-4D97-AF65-F5344CB8AC3E}">
        <p14:creationId xmlns:p14="http://schemas.microsoft.com/office/powerpoint/2010/main" val="227720663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4000" y="245533"/>
            <a:ext cx="8229600" cy="5935134"/>
          </a:xfrm>
        </p:spPr>
        <p:txBody>
          <a:bodyPr/>
          <a:lstStyle/>
          <a:p>
            <a:r>
              <a:rPr lang="de-AT" sz="2800" dirty="0"/>
              <a:t>Kultur des Sozialen wird ins Illusionäre transformiert: </a:t>
            </a:r>
            <a:r>
              <a:rPr lang="de-AT" sz="2800" i="1" dirty="0" err="1"/>
              <a:t>sharing</a:t>
            </a:r>
            <a:r>
              <a:rPr lang="de-AT" sz="2800" i="1" dirty="0"/>
              <a:t> </a:t>
            </a:r>
            <a:r>
              <a:rPr lang="de-AT" sz="2800" i="1" dirty="0" err="1"/>
              <a:t>economy</a:t>
            </a:r>
            <a:r>
              <a:rPr lang="de-AT" sz="2800" dirty="0"/>
              <a:t>, </a:t>
            </a:r>
            <a:r>
              <a:rPr lang="de-AT" sz="2800" i="1" dirty="0" err="1"/>
              <a:t>friends</a:t>
            </a:r>
            <a:r>
              <a:rPr lang="de-AT" sz="2800" dirty="0"/>
              <a:t>, </a:t>
            </a:r>
            <a:r>
              <a:rPr lang="de-AT" sz="2800" i="1" dirty="0" err="1"/>
              <a:t>like</a:t>
            </a:r>
            <a:r>
              <a:rPr lang="de-AT" sz="2800" dirty="0"/>
              <a:t> Die noch verfügbaren </a:t>
            </a:r>
            <a:r>
              <a:rPr lang="de-AT" sz="2800" dirty="0" err="1"/>
              <a:t>Teiljobs</a:t>
            </a:r>
            <a:r>
              <a:rPr lang="de-AT" sz="2800" dirty="0"/>
              <a:t> werden standardisiert und die Qualität dieser Arbeiten einer Messung zugänglich gemacht.</a:t>
            </a:r>
          </a:p>
          <a:p>
            <a:r>
              <a:rPr lang="de-AT" sz="2800" dirty="0"/>
              <a:t>Diese Entwicklungen haben weitreichende Folgen, sowohl für die Zusammensetzung der Arbeitskräfte und die Arbeitsqualität als auch für die Lebenswelt</a:t>
            </a:r>
            <a:r>
              <a:rPr lang="de-AT" sz="2800" dirty="0" smtClean="0"/>
              <a:t>. </a:t>
            </a:r>
          </a:p>
          <a:p>
            <a:r>
              <a:rPr lang="de-AT" sz="2800" dirty="0" smtClean="0"/>
              <a:t>Die </a:t>
            </a:r>
            <a:r>
              <a:rPr lang="de-AT" sz="2800" dirty="0"/>
              <a:t>Kooperation niedrig-qualifizierter Arbeitskräfte an verschiedenen Orten in einem gemeinsamen Projekt wird </a:t>
            </a:r>
            <a:r>
              <a:rPr lang="de-AT" sz="2800" dirty="0" smtClean="0"/>
              <a:t>zunehmend </a:t>
            </a:r>
            <a:r>
              <a:rPr lang="de-AT" sz="2800" dirty="0"/>
              <a:t>nicht mehr von Menschen, sondern von mobilen </a:t>
            </a:r>
            <a:r>
              <a:rPr lang="de-AT" sz="2800" dirty="0" err="1"/>
              <a:t>apps</a:t>
            </a:r>
            <a:r>
              <a:rPr lang="de-AT" sz="2800" dirty="0"/>
              <a:t> </a:t>
            </a:r>
            <a:r>
              <a:rPr lang="de-AT" sz="2800" dirty="0" smtClean="0"/>
              <a:t>organisiert</a:t>
            </a:r>
            <a:r>
              <a:rPr lang="de-AT" sz="2800" dirty="0"/>
              <a:t>. </a:t>
            </a:r>
          </a:p>
          <a:p>
            <a:endParaRPr lang="de-DE" sz="2800" dirty="0"/>
          </a:p>
        </p:txBody>
      </p:sp>
    </p:spTree>
    <p:extLst>
      <p:ext uri="{BB962C8B-B14F-4D97-AF65-F5344CB8AC3E}">
        <p14:creationId xmlns:p14="http://schemas.microsoft.com/office/powerpoint/2010/main" val="344902320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9732" y="-1"/>
            <a:ext cx="8314267" cy="1117601"/>
          </a:xfrm>
        </p:spPr>
        <p:txBody>
          <a:bodyPr/>
          <a:lstStyle/>
          <a:p>
            <a:pPr algn="l"/>
            <a:r>
              <a:rPr lang="de-AT" sz="3200" b="1" dirty="0" smtClean="0"/>
              <a:t>Weitere Effekte: Internet</a:t>
            </a:r>
            <a:r>
              <a:rPr lang="de-AT" sz="3200" b="1" dirty="0"/>
              <a:t>-Plattformen </a:t>
            </a:r>
            <a:r>
              <a:rPr lang="de-AT" sz="3200" b="1" dirty="0" smtClean="0"/>
              <a:t>fördern Scheinselbständigkeit</a:t>
            </a:r>
            <a:endParaRPr lang="de-DE" sz="3200" dirty="0"/>
          </a:p>
        </p:txBody>
      </p:sp>
      <p:sp>
        <p:nvSpPr>
          <p:cNvPr id="3" name="Inhaltsplatzhalter 2"/>
          <p:cNvSpPr>
            <a:spLocks noGrp="1"/>
          </p:cNvSpPr>
          <p:nvPr>
            <p:ph idx="1"/>
          </p:nvPr>
        </p:nvSpPr>
        <p:spPr>
          <a:xfrm>
            <a:off x="491067" y="1159934"/>
            <a:ext cx="8229600" cy="4525963"/>
          </a:xfrm>
        </p:spPr>
        <p:txBody>
          <a:bodyPr/>
          <a:lstStyle/>
          <a:p>
            <a:r>
              <a:rPr lang="de-AT" sz="2800" dirty="0" smtClean="0"/>
              <a:t>Lohn/Gehalt </a:t>
            </a:r>
            <a:r>
              <a:rPr lang="de-AT" sz="2800" dirty="0"/>
              <a:t>aus </a:t>
            </a:r>
            <a:r>
              <a:rPr lang="de-AT" sz="2800" dirty="0" smtClean="0"/>
              <a:t>Normalarbeitsverhältnis reicht nicht mehr aus -&gt; quasi </a:t>
            </a:r>
            <a:r>
              <a:rPr lang="de-AT" sz="2800" dirty="0"/>
              <a:t>selbstständige Tätigkeiten </a:t>
            </a:r>
            <a:r>
              <a:rPr lang="de-AT" sz="2800" dirty="0" smtClean="0"/>
              <a:t>nötig</a:t>
            </a:r>
          </a:p>
          <a:p>
            <a:r>
              <a:rPr lang="de-AT" sz="2800" dirty="0" smtClean="0"/>
              <a:t>zusätzliche Einkommen, </a:t>
            </a:r>
            <a:r>
              <a:rPr lang="de-AT" sz="2800" dirty="0"/>
              <a:t>aber auch zusätzlichen Stress für die neuen „</a:t>
            </a:r>
            <a:r>
              <a:rPr lang="de-AT" sz="2800" dirty="0" err="1"/>
              <a:t>UnternehmerInnen</a:t>
            </a:r>
            <a:r>
              <a:rPr lang="de-AT" sz="2800" dirty="0"/>
              <a:t>“. </a:t>
            </a:r>
            <a:endParaRPr lang="de-AT" sz="2800" dirty="0" smtClean="0"/>
          </a:p>
          <a:p>
            <a:r>
              <a:rPr lang="de-AT" sz="2800" dirty="0" smtClean="0"/>
              <a:t>Beispiele:</a:t>
            </a:r>
          </a:p>
          <a:p>
            <a:r>
              <a:rPr lang="de-AT" sz="2800" dirty="0" err="1"/>
              <a:t>MyBuilder</a:t>
            </a:r>
            <a:r>
              <a:rPr lang="de-AT" sz="2800" dirty="0"/>
              <a:t> (</a:t>
            </a:r>
            <a:r>
              <a:rPr lang="de-DE" sz="2800" u="sng" dirty="0">
                <a:hlinkClick r:id="rId2"/>
              </a:rPr>
              <a:t>http://www.mybuilder.com/</a:t>
            </a:r>
            <a:r>
              <a:rPr lang="de-DE" sz="2800" dirty="0"/>
              <a:t> </a:t>
            </a:r>
            <a:r>
              <a:rPr lang="de-AT" sz="2800" dirty="0"/>
              <a:t>)</a:t>
            </a:r>
          </a:p>
          <a:p>
            <a:r>
              <a:rPr lang="de-AT" sz="2800" dirty="0" err="1" smtClean="0"/>
              <a:t>Willhaben</a:t>
            </a:r>
            <a:r>
              <a:rPr lang="de-AT" sz="2800" dirty="0" smtClean="0"/>
              <a:t>, </a:t>
            </a:r>
            <a:r>
              <a:rPr lang="de-AT" sz="2800" dirty="0" err="1" smtClean="0"/>
              <a:t>ebay</a:t>
            </a:r>
            <a:r>
              <a:rPr lang="de-AT" sz="2800" dirty="0" smtClean="0"/>
              <a:t> (Kleinanzeigen, Jobs/Karriere)</a:t>
            </a:r>
          </a:p>
          <a:p>
            <a:r>
              <a:rPr lang="de-AT" sz="2800" dirty="0" err="1" smtClean="0"/>
              <a:t>Etsy</a:t>
            </a:r>
            <a:r>
              <a:rPr lang="de-AT" sz="2800" dirty="0" smtClean="0"/>
              <a:t> (</a:t>
            </a:r>
            <a:r>
              <a:rPr lang="de-DE" sz="2800" u="sng" dirty="0">
                <a:hlinkClick r:id="rId3"/>
              </a:rPr>
              <a:t>https://www.etsy.com/de</a:t>
            </a:r>
            <a:r>
              <a:rPr lang="de-DE" sz="2800" u="sng" dirty="0" smtClean="0">
                <a:hlinkClick r:id="rId3"/>
              </a:rPr>
              <a:t>/</a:t>
            </a:r>
            <a:r>
              <a:rPr lang="de-AT" sz="2800" dirty="0" smtClean="0"/>
              <a:t>) </a:t>
            </a:r>
          </a:p>
          <a:p>
            <a:r>
              <a:rPr lang="de-AT" sz="2800" dirty="0" err="1" smtClean="0"/>
              <a:t>Elance</a:t>
            </a:r>
            <a:r>
              <a:rPr lang="de-AT" sz="2800" dirty="0" smtClean="0"/>
              <a:t> (</a:t>
            </a:r>
            <a:r>
              <a:rPr lang="de-DE" sz="2800" u="sng" dirty="0">
                <a:hlinkClick r:id="rId4"/>
              </a:rPr>
              <a:t>https://www.elance.com/</a:t>
            </a:r>
            <a:r>
              <a:rPr lang="de-DE" sz="2800" dirty="0"/>
              <a:t> </a:t>
            </a:r>
            <a:r>
              <a:rPr lang="de-AT" sz="2800" dirty="0" smtClean="0"/>
              <a:t>)</a:t>
            </a:r>
          </a:p>
          <a:p>
            <a:r>
              <a:rPr lang="de-AT" sz="2800" dirty="0" err="1"/>
              <a:t>couchsurfing.org</a:t>
            </a:r>
            <a:r>
              <a:rPr lang="de-AT" sz="2800" dirty="0"/>
              <a:t> (</a:t>
            </a:r>
            <a:r>
              <a:rPr lang="de-AT" sz="2800" dirty="0">
                <a:hlinkClick r:id="rId5"/>
              </a:rPr>
              <a:t>https://www.couchsurfing.com</a:t>
            </a:r>
            <a:r>
              <a:rPr lang="de-AT" sz="2800" dirty="0" smtClean="0">
                <a:hlinkClick r:id="rId5"/>
              </a:rPr>
              <a:t>/</a:t>
            </a:r>
            <a:r>
              <a:rPr lang="de-AT" sz="2800" dirty="0" smtClean="0"/>
              <a:t> )</a:t>
            </a:r>
            <a:endParaRPr lang="de-AT" sz="2800" dirty="0"/>
          </a:p>
          <a:p>
            <a:r>
              <a:rPr lang="de-AT" sz="2800" dirty="0" err="1" smtClean="0"/>
              <a:t>Airbnb</a:t>
            </a:r>
            <a:r>
              <a:rPr lang="de-AT" sz="2800" dirty="0"/>
              <a:t> </a:t>
            </a:r>
            <a:r>
              <a:rPr lang="de-AT" sz="2800" dirty="0" smtClean="0"/>
              <a:t>(</a:t>
            </a:r>
            <a:r>
              <a:rPr lang="de-AT" sz="2800" dirty="0" smtClean="0">
                <a:hlinkClick r:id="rId6"/>
              </a:rPr>
              <a:t>https://</a:t>
            </a:r>
            <a:r>
              <a:rPr lang="de-AT" sz="2800" dirty="0">
                <a:hlinkClick r:id="rId6"/>
              </a:rPr>
              <a:t>www.airbnb.at</a:t>
            </a:r>
            <a:r>
              <a:rPr lang="de-AT" sz="2800" dirty="0" smtClean="0">
                <a:hlinkClick r:id="rId6"/>
              </a:rPr>
              <a:t>/</a:t>
            </a:r>
            <a:r>
              <a:rPr lang="de-AT" sz="2800" dirty="0" smtClean="0"/>
              <a:t> )</a:t>
            </a:r>
            <a:endParaRPr lang="de-AT" sz="2800" dirty="0"/>
          </a:p>
          <a:p>
            <a:endParaRPr lang="de-AT" sz="2800" dirty="0"/>
          </a:p>
        </p:txBody>
      </p:sp>
    </p:spTree>
    <p:extLst>
      <p:ext uri="{BB962C8B-B14F-4D97-AF65-F5344CB8AC3E}">
        <p14:creationId xmlns:p14="http://schemas.microsoft.com/office/powerpoint/2010/main" val="44080838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56695"/>
          </a:xfrm>
        </p:spPr>
        <p:txBody>
          <a:bodyPr/>
          <a:lstStyle/>
          <a:p>
            <a:pPr algn="l"/>
            <a:r>
              <a:rPr lang="de-AT" i="1" dirty="0" err="1"/>
              <a:t>MyBuilder</a:t>
            </a:r>
            <a:r>
              <a:rPr lang="de-AT" dirty="0"/>
              <a:t> </a:t>
            </a:r>
            <a:endParaRPr lang="de-DE" dirty="0"/>
          </a:p>
        </p:txBody>
      </p:sp>
      <p:sp>
        <p:nvSpPr>
          <p:cNvPr id="3" name="Inhaltsplatzhalter 2"/>
          <p:cNvSpPr>
            <a:spLocks noGrp="1"/>
          </p:cNvSpPr>
          <p:nvPr>
            <p:ph idx="1"/>
          </p:nvPr>
        </p:nvSpPr>
        <p:spPr>
          <a:xfrm>
            <a:off x="457200" y="1092200"/>
            <a:ext cx="8229600" cy="4525963"/>
          </a:xfrm>
        </p:spPr>
        <p:txBody>
          <a:bodyPr/>
          <a:lstStyle/>
          <a:p>
            <a:pPr marL="0" indent="0">
              <a:buNone/>
            </a:pPr>
            <a:r>
              <a:rPr lang="de-AT" dirty="0" smtClean="0"/>
              <a:t>vermittelt </a:t>
            </a:r>
            <a:r>
              <a:rPr lang="de-AT" dirty="0"/>
              <a:t>Menschen, die handwerkliche Tätigkeiten, Gartenarbeiten oder andere Hilfsarbeiten anbieten, und lässt die Qualität der Tätigkeiten von den Kunden über das Internet bewerten. </a:t>
            </a:r>
            <a:r>
              <a:rPr lang="de-AT" dirty="0" smtClean="0"/>
              <a:t>Keine soziale Sicherheit für diese zunehmend </a:t>
            </a:r>
            <a:r>
              <a:rPr lang="de-AT" dirty="0"/>
              <a:t>informellen Tätigkeiten (Fensterputzen, Aushilfearbeiten, Kleinreparaturen</a:t>
            </a:r>
            <a:r>
              <a:rPr lang="de-AT" dirty="0" smtClean="0"/>
              <a:t>). Die </a:t>
            </a:r>
            <a:r>
              <a:rPr lang="de-AT" dirty="0"/>
              <a:t>für die traditionellen Betriebe vorgeschriebenen Sicherheitsstandards </a:t>
            </a:r>
            <a:r>
              <a:rPr lang="de-AT" dirty="0" smtClean="0"/>
              <a:t>werden </a:t>
            </a:r>
            <a:r>
              <a:rPr lang="de-AT" dirty="0"/>
              <a:t>unterlaufen</a:t>
            </a:r>
            <a:endParaRPr lang="de-DE" dirty="0"/>
          </a:p>
        </p:txBody>
      </p:sp>
    </p:spTree>
    <p:extLst>
      <p:ext uri="{BB962C8B-B14F-4D97-AF65-F5344CB8AC3E}">
        <p14:creationId xmlns:p14="http://schemas.microsoft.com/office/powerpoint/2010/main" val="230193538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AT" i="1" dirty="0" err="1"/>
              <a:t>Etsy</a:t>
            </a:r>
            <a:r>
              <a:rPr lang="de-AT" dirty="0"/>
              <a:t> </a:t>
            </a:r>
            <a:endParaRPr lang="de-DE" dirty="0"/>
          </a:p>
        </p:txBody>
      </p:sp>
      <p:sp>
        <p:nvSpPr>
          <p:cNvPr id="3" name="Inhaltsplatzhalter 2"/>
          <p:cNvSpPr>
            <a:spLocks noGrp="1"/>
          </p:cNvSpPr>
          <p:nvPr>
            <p:ph idx="1"/>
          </p:nvPr>
        </p:nvSpPr>
        <p:spPr/>
        <p:txBody>
          <a:bodyPr/>
          <a:lstStyle/>
          <a:p>
            <a:pPr marL="0" indent="0">
              <a:buNone/>
            </a:pPr>
            <a:r>
              <a:rPr lang="de-AT" dirty="0" smtClean="0"/>
              <a:t>Hier „</a:t>
            </a:r>
            <a:r>
              <a:rPr lang="de-AT" dirty="0"/>
              <a:t>können kreative Unternehmer durch den Verkauf ihrer Waren auf globalen und lokalen Märkten eine sinnvolle Arbeit finden. Und bewusste Käufer können hier diese Produkte entdecken und Beziehungen zu den Menschen aufbauen, die diese Dinge herstellen und verkaufen...Mache Deine Leidenschaft zu Deinem Beruf!“ </a:t>
            </a:r>
          </a:p>
        </p:txBody>
      </p:sp>
    </p:spTree>
    <p:extLst>
      <p:ext uri="{BB962C8B-B14F-4D97-AF65-F5344CB8AC3E}">
        <p14:creationId xmlns:p14="http://schemas.microsoft.com/office/powerpoint/2010/main" val="67591247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22829"/>
          </a:xfrm>
        </p:spPr>
        <p:txBody>
          <a:bodyPr/>
          <a:lstStyle/>
          <a:p>
            <a:pPr algn="l"/>
            <a:r>
              <a:rPr lang="de-AT" i="1" dirty="0" err="1"/>
              <a:t>Elance</a:t>
            </a:r>
            <a:r>
              <a:rPr lang="de-AT" b="1" dirty="0"/>
              <a:t> </a:t>
            </a:r>
            <a:endParaRPr lang="de-DE" dirty="0"/>
          </a:p>
        </p:txBody>
      </p:sp>
      <p:sp>
        <p:nvSpPr>
          <p:cNvPr id="3" name="Inhaltsplatzhalter 2"/>
          <p:cNvSpPr>
            <a:spLocks noGrp="1"/>
          </p:cNvSpPr>
          <p:nvPr>
            <p:ph idx="1"/>
          </p:nvPr>
        </p:nvSpPr>
        <p:spPr>
          <a:xfrm>
            <a:off x="457200" y="943505"/>
            <a:ext cx="8229600" cy="4525963"/>
          </a:xfrm>
        </p:spPr>
        <p:txBody>
          <a:bodyPr/>
          <a:lstStyle/>
          <a:p>
            <a:pPr marL="0" indent="0">
              <a:buNone/>
            </a:pPr>
            <a:r>
              <a:rPr lang="de-AT" dirty="0" smtClean="0"/>
              <a:t>„</a:t>
            </a:r>
            <a:r>
              <a:rPr lang="de-AT" dirty="0"/>
              <a:t>globale Plattform für Online Outsourcing. Auftraggeber können unabhängige </a:t>
            </a:r>
            <a:r>
              <a:rPr lang="de-AT" dirty="0" err="1"/>
              <a:t>Freelance</a:t>
            </a:r>
            <a:r>
              <a:rPr lang="de-AT" dirty="0"/>
              <a:t>-Fachkräfte engagieren und Online-Instrumente nutzen, um Teams und Projekte weltweit zu koordinieren. Unabhängige Auftragnehmer legen Onlineprofile und -portfolios an, geben Gebote für Jobs ab, kollaborieren mit ihren Auftraggebern über die Webseite von </a:t>
            </a:r>
            <a:r>
              <a:rPr lang="de-AT" dirty="0" err="1"/>
              <a:t>Elance</a:t>
            </a:r>
            <a:r>
              <a:rPr lang="de-AT" dirty="0"/>
              <a:t> und erhalten auch ihre Bezahlung über die Plattform.“ </a:t>
            </a:r>
          </a:p>
          <a:p>
            <a:endParaRPr lang="de-DE" dirty="0"/>
          </a:p>
          <a:p>
            <a:endParaRPr lang="de-DE" dirty="0"/>
          </a:p>
        </p:txBody>
      </p:sp>
    </p:spTree>
    <p:extLst>
      <p:ext uri="{BB962C8B-B14F-4D97-AF65-F5344CB8AC3E}">
        <p14:creationId xmlns:p14="http://schemas.microsoft.com/office/powerpoint/2010/main" val="1340812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0" y="0"/>
            <a:ext cx="9144000" cy="1268413"/>
          </a:xfrm>
        </p:spPr>
        <p:txBody>
          <a:bodyPr/>
          <a:lstStyle/>
          <a:p>
            <a:pPr algn="l" eaLnBrk="1" hangingPunct="1"/>
            <a:r>
              <a:rPr lang="de-DE" sz="4000" b="1">
                <a:latin typeface="Calibri" charset="0"/>
              </a:rPr>
              <a:t>Technologieentwicklung </a:t>
            </a:r>
            <a:br>
              <a:rPr lang="de-DE" sz="4000" b="1">
                <a:latin typeface="Calibri" charset="0"/>
              </a:rPr>
            </a:br>
            <a:r>
              <a:rPr lang="de-DE" sz="4000">
                <a:latin typeface="Calibri" charset="0"/>
              </a:rPr>
              <a:t>Element der Effektivierung</a:t>
            </a:r>
          </a:p>
        </p:txBody>
      </p:sp>
      <p:sp>
        <p:nvSpPr>
          <p:cNvPr id="25602" name="Rectangle 65"/>
          <p:cNvSpPr>
            <a:spLocks noGrp="1" noChangeArrowheads="1"/>
          </p:cNvSpPr>
          <p:nvPr>
            <p:ph type="body" idx="4294967295"/>
          </p:nvPr>
        </p:nvSpPr>
        <p:spPr>
          <a:xfrm>
            <a:off x="0" y="1322388"/>
            <a:ext cx="8229600" cy="3084512"/>
          </a:xfrm>
        </p:spPr>
        <p:txBody>
          <a:bodyPr/>
          <a:lstStyle/>
          <a:p>
            <a:pPr eaLnBrk="1" hangingPunct="1">
              <a:buFontTx/>
              <a:buNone/>
            </a:pPr>
            <a:r>
              <a:rPr lang="de-DE" b="1">
                <a:latin typeface="Calibri" charset="0"/>
              </a:rPr>
              <a:t>Werkzeugherstellung</a:t>
            </a:r>
          </a:p>
        </p:txBody>
      </p:sp>
      <p:sp>
        <p:nvSpPr>
          <p:cNvPr id="25603" name="Line 8"/>
          <p:cNvSpPr>
            <a:spLocks noChangeShapeType="1"/>
          </p:cNvSpPr>
          <p:nvPr/>
        </p:nvSpPr>
        <p:spPr bwMode="auto">
          <a:xfrm>
            <a:off x="2679700" y="2671763"/>
            <a:ext cx="1500188"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2560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2054225"/>
            <a:ext cx="19383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2035175"/>
            <a:ext cx="11017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11"/>
          <p:cNvSpPr txBox="1">
            <a:spLocks noChangeArrowheads="1"/>
          </p:cNvSpPr>
          <p:nvPr/>
        </p:nvSpPr>
        <p:spPr bwMode="auto">
          <a:xfrm>
            <a:off x="1112838" y="249555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800">
                <a:latin typeface="Arial" charset="0"/>
                <a:cs typeface="Arial" charset="0"/>
              </a:rPr>
              <a:t>„Umwelt“</a:t>
            </a:r>
          </a:p>
        </p:txBody>
      </p:sp>
      <p:pic>
        <p:nvPicPr>
          <p:cNvPr id="2560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13" y="2330450"/>
            <a:ext cx="9588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18"/>
          <p:cNvSpPr txBox="1">
            <a:spLocks noChangeArrowheads="1"/>
          </p:cNvSpPr>
          <p:nvPr/>
        </p:nvSpPr>
        <p:spPr bwMode="auto">
          <a:xfrm>
            <a:off x="3184525" y="3290888"/>
            <a:ext cx="2251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800">
                <a:cs typeface="Arial" charset="0"/>
              </a:rPr>
              <a:t>Widerspiegelung:</a:t>
            </a:r>
          </a:p>
          <a:p>
            <a:pPr eaLnBrk="1" hangingPunct="1"/>
            <a:r>
              <a:rPr lang="de-DE" sz="1800">
                <a:cs typeface="Arial" charset="0"/>
              </a:rPr>
              <a:t>Abbild und Entwurf</a:t>
            </a:r>
          </a:p>
        </p:txBody>
      </p:sp>
      <p:sp>
        <p:nvSpPr>
          <p:cNvPr id="25609" name="Line 25"/>
          <p:cNvSpPr>
            <a:spLocks noChangeShapeType="1"/>
          </p:cNvSpPr>
          <p:nvPr/>
        </p:nvSpPr>
        <p:spPr bwMode="auto">
          <a:xfrm>
            <a:off x="5308600" y="2660650"/>
            <a:ext cx="1500188"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5610" name="Text Box 54"/>
          <p:cNvSpPr txBox="1">
            <a:spLocks noChangeArrowheads="1"/>
          </p:cNvSpPr>
          <p:nvPr/>
        </p:nvSpPr>
        <p:spPr bwMode="auto">
          <a:xfrm>
            <a:off x="5740400" y="3398838"/>
            <a:ext cx="2503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de-DE" sz="1800">
                <a:cs typeface="Arial" charset="0"/>
              </a:rPr>
              <a:t>Vergegenständlichung</a:t>
            </a:r>
          </a:p>
        </p:txBody>
      </p:sp>
      <p:pic>
        <p:nvPicPr>
          <p:cNvPr id="25611" name="Picture 6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19900" y="2205038"/>
            <a:ext cx="533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AutoShape 62"/>
          <p:cNvSpPr>
            <a:spLocks noChangeArrowheads="1"/>
          </p:cNvSpPr>
          <p:nvPr/>
        </p:nvSpPr>
        <p:spPr bwMode="auto">
          <a:xfrm>
            <a:off x="4841875" y="1089025"/>
            <a:ext cx="1403350" cy="755650"/>
          </a:xfrm>
          <a:prstGeom prst="cloudCallout">
            <a:avLst>
              <a:gd name="adj1" fmla="val -43778"/>
              <a:gd name="adj2" fmla="val 69958"/>
            </a:avLst>
          </a:prstGeom>
          <a:solidFill>
            <a:schemeClr val="accent1"/>
          </a:solidFill>
          <a:ln w="9525">
            <a:solidFill>
              <a:schemeClr val="tx1"/>
            </a:solidFill>
            <a:round/>
            <a:headEnd/>
            <a:tailEnd/>
          </a:ln>
        </p:spPr>
        <p:txBody>
          <a:bodyPr/>
          <a:lstStyle/>
          <a:p>
            <a:r>
              <a:rPr lang="de-DE"/>
              <a:t>§“~+*</a:t>
            </a:r>
          </a:p>
        </p:txBody>
      </p:sp>
      <p:pic>
        <p:nvPicPr>
          <p:cNvPr id="25613" name="Picture 6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03888" y="2097088"/>
            <a:ext cx="828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6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00650" y="1268413"/>
            <a:ext cx="5778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66"/>
          <p:cNvSpPr>
            <a:spLocks noChangeArrowheads="1"/>
          </p:cNvSpPr>
          <p:nvPr/>
        </p:nvSpPr>
        <p:spPr bwMode="auto">
          <a:xfrm>
            <a:off x="287338" y="4092575"/>
            <a:ext cx="85566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438150">
              <a:lnSpc>
                <a:spcPct val="80000"/>
              </a:lnSpc>
              <a:spcBef>
                <a:spcPct val="20000"/>
              </a:spcBef>
            </a:pPr>
            <a:r>
              <a:rPr lang="en-GB" sz="2800" b="1"/>
              <a:t>Werkzeuggebrauch</a:t>
            </a:r>
          </a:p>
          <a:p>
            <a:pPr marL="533400" indent="-438150">
              <a:lnSpc>
                <a:spcPct val="80000"/>
              </a:lnSpc>
              <a:spcBef>
                <a:spcPct val="20000"/>
              </a:spcBef>
            </a:pPr>
            <a:r>
              <a:rPr lang="en-GB" sz="2000"/>
              <a:t>verstärkt und erweitert menschliche Fertigkeiten </a:t>
            </a:r>
          </a:p>
        </p:txBody>
      </p:sp>
      <p:grpSp>
        <p:nvGrpSpPr>
          <p:cNvPr id="25616" name="Group 67"/>
          <p:cNvGrpSpPr>
            <a:grpSpLocks/>
          </p:cNvGrpSpPr>
          <p:nvPr/>
        </p:nvGrpSpPr>
        <p:grpSpPr bwMode="auto">
          <a:xfrm>
            <a:off x="468313" y="4938713"/>
            <a:ext cx="8280400" cy="1225550"/>
            <a:chOff x="295" y="2341"/>
            <a:chExt cx="5216" cy="772"/>
          </a:xfrm>
        </p:grpSpPr>
        <p:sp>
          <p:nvSpPr>
            <p:cNvPr id="25617" name="AutoShape 68"/>
            <p:cNvSpPr>
              <a:spLocks/>
            </p:cNvSpPr>
            <p:nvPr/>
          </p:nvSpPr>
          <p:spPr bwMode="auto">
            <a:xfrm>
              <a:off x="295" y="2341"/>
              <a:ext cx="1497" cy="772"/>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Mensch</a:t>
              </a:r>
              <a:endParaRPr lang="de-DE">
                <a:solidFill>
                  <a:srgbClr val="000000"/>
                </a:solidFill>
                <a:latin typeface="Arial Narrow" charset="0"/>
                <a:cs typeface="Arial" charset="0"/>
              </a:endParaRPr>
            </a:p>
          </p:txBody>
        </p:sp>
        <p:sp>
          <p:nvSpPr>
            <p:cNvPr id="25618" name="AutoShape 69"/>
            <p:cNvSpPr>
              <a:spLocks/>
            </p:cNvSpPr>
            <p:nvPr/>
          </p:nvSpPr>
          <p:spPr bwMode="auto">
            <a:xfrm>
              <a:off x="2154" y="2341"/>
              <a:ext cx="1497" cy="772"/>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Werkzeug</a:t>
              </a:r>
              <a:endParaRPr lang="de-DE">
                <a:solidFill>
                  <a:srgbClr val="000000"/>
                </a:solidFill>
                <a:latin typeface="Arial Narrow" charset="0"/>
                <a:cs typeface="Arial" charset="0"/>
              </a:endParaRPr>
            </a:p>
          </p:txBody>
        </p:sp>
        <p:sp>
          <p:nvSpPr>
            <p:cNvPr id="25619" name="AutoShape 70"/>
            <p:cNvSpPr>
              <a:spLocks/>
            </p:cNvSpPr>
            <p:nvPr/>
          </p:nvSpPr>
          <p:spPr bwMode="auto">
            <a:xfrm>
              <a:off x="4014" y="2341"/>
              <a:ext cx="1497" cy="772"/>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Arbeitsgegenstand</a:t>
              </a:r>
              <a:endParaRPr lang="de-DE">
                <a:solidFill>
                  <a:srgbClr val="000000"/>
                </a:solidFill>
                <a:latin typeface="Arial Narrow" charset="0"/>
                <a:cs typeface="Arial" charset="0"/>
              </a:endParaRPr>
            </a:p>
          </p:txBody>
        </p:sp>
        <p:sp>
          <p:nvSpPr>
            <p:cNvPr id="25620" name="Line 71"/>
            <p:cNvSpPr>
              <a:spLocks noChangeShapeType="1"/>
            </p:cNvSpPr>
            <p:nvPr/>
          </p:nvSpPr>
          <p:spPr bwMode="auto">
            <a:xfrm>
              <a:off x="1791" y="2568"/>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5621" name="Line 72"/>
            <p:cNvSpPr>
              <a:spLocks noChangeShapeType="1"/>
            </p:cNvSpPr>
            <p:nvPr/>
          </p:nvSpPr>
          <p:spPr bwMode="auto">
            <a:xfrm rot="10800000">
              <a:off x="1791" y="2931"/>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5622" name="Line 73"/>
            <p:cNvSpPr>
              <a:spLocks noChangeShapeType="1"/>
            </p:cNvSpPr>
            <p:nvPr/>
          </p:nvSpPr>
          <p:spPr bwMode="auto">
            <a:xfrm>
              <a:off x="3651" y="2568"/>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5623" name="Line 74"/>
            <p:cNvSpPr>
              <a:spLocks noChangeShapeType="1"/>
            </p:cNvSpPr>
            <p:nvPr/>
          </p:nvSpPr>
          <p:spPr bwMode="auto">
            <a:xfrm rot="10800000">
              <a:off x="3651" y="2931"/>
              <a:ext cx="363"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24429"/>
          </a:xfrm>
        </p:spPr>
        <p:txBody>
          <a:bodyPr/>
          <a:lstStyle/>
          <a:p>
            <a:pPr algn="l"/>
            <a:r>
              <a:rPr lang="de-DE" sz="4000" b="1" dirty="0" err="1" smtClean="0"/>
              <a:t>Prekarität</a:t>
            </a:r>
            <a:r>
              <a:rPr lang="de-DE" sz="4000" b="1" dirty="0" smtClean="0"/>
              <a:t> wird zum Standardmodell</a:t>
            </a:r>
            <a:endParaRPr lang="de-DE" sz="4000" b="1" dirty="0"/>
          </a:p>
        </p:txBody>
      </p:sp>
      <p:sp>
        <p:nvSpPr>
          <p:cNvPr id="3" name="Inhaltsplatzhalter 2"/>
          <p:cNvSpPr>
            <a:spLocks noGrp="1"/>
          </p:cNvSpPr>
          <p:nvPr>
            <p:ph idx="1"/>
          </p:nvPr>
        </p:nvSpPr>
        <p:spPr>
          <a:xfrm>
            <a:off x="457200" y="999068"/>
            <a:ext cx="8229600" cy="5127096"/>
          </a:xfrm>
        </p:spPr>
        <p:txBody>
          <a:bodyPr/>
          <a:lstStyle/>
          <a:p>
            <a:r>
              <a:rPr lang="de-AT" sz="2800" dirty="0" smtClean="0"/>
              <a:t>Die </a:t>
            </a:r>
            <a:r>
              <a:rPr lang="de-AT" sz="2800" dirty="0"/>
              <a:t>bisher längerfristigen Arbeitsperioden an einem bestimmten Arbeitsplatz verkürzen sich, während die potentielle Verfügbarkeit, einen </a:t>
            </a:r>
            <a:r>
              <a:rPr lang="de-AT" sz="2800" dirty="0" err="1"/>
              <a:t>Kurzjob</a:t>
            </a:r>
            <a:r>
              <a:rPr lang="de-AT" sz="2800" dirty="0"/>
              <a:t> anzunehmen, auf 24 Stunden pro Tag und 7 Tage die Woche ausgedehnt wird. </a:t>
            </a:r>
            <a:endParaRPr lang="de-AT" sz="2800" dirty="0" smtClean="0"/>
          </a:p>
          <a:p>
            <a:r>
              <a:rPr lang="de-AT" sz="2800" dirty="0" smtClean="0"/>
              <a:t>Jobbeschreibungen </a:t>
            </a:r>
            <a:r>
              <a:rPr lang="de-AT" sz="2800" dirty="0"/>
              <a:t>werden standardisiert und mit messbaren Qualitätsanforderungen versehen, die auch überprüft werden. </a:t>
            </a:r>
            <a:endParaRPr lang="de-AT" sz="2800" dirty="0" smtClean="0"/>
          </a:p>
          <a:p>
            <a:r>
              <a:rPr lang="de-AT" sz="2800" dirty="0" smtClean="0"/>
              <a:t>Die </a:t>
            </a:r>
            <a:r>
              <a:rPr lang="de-AT" sz="2800" dirty="0"/>
              <a:t>abbröckelnde Solidarität zwischen den arbeitenden Menschen gibt sexistischen und rassistischen Anforderungsprofilen größeren Raum. </a:t>
            </a:r>
            <a:endParaRPr lang="de-AT" sz="2800" dirty="0" smtClean="0"/>
          </a:p>
          <a:p>
            <a:r>
              <a:rPr lang="de-DE" sz="2800" dirty="0"/>
              <a:t> </a:t>
            </a:r>
            <a:endParaRPr lang="de-AT" sz="2800" dirty="0"/>
          </a:p>
          <a:p>
            <a:endParaRPr lang="de-DE" sz="2800" dirty="0"/>
          </a:p>
        </p:txBody>
      </p:sp>
    </p:spTree>
    <p:extLst>
      <p:ext uri="{BB962C8B-B14F-4D97-AF65-F5344CB8AC3E}">
        <p14:creationId xmlns:p14="http://schemas.microsoft.com/office/powerpoint/2010/main" val="134052089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38666" y="330200"/>
            <a:ext cx="8686800" cy="4525963"/>
          </a:xfrm>
        </p:spPr>
        <p:txBody>
          <a:bodyPr/>
          <a:lstStyle/>
          <a:p>
            <a:r>
              <a:rPr lang="de-AT" sz="2800" dirty="0"/>
              <a:t>Die neuen Kurzzeitverträge entkoppeln Arbeitsproduktivität und Einkommen. Jeder neue Job hat seine eigenen Anforderungen und finanziellen Entschädigungen. </a:t>
            </a:r>
          </a:p>
          <a:p>
            <a:r>
              <a:rPr lang="de-AT" sz="2800" dirty="0"/>
              <a:t>Um ein hinreichendes Einkommen zu erhalten, müssen oft mehrere Jobs pro Tag angenommen </a:t>
            </a:r>
            <a:r>
              <a:rPr lang="de-AT" sz="2800" dirty="0" smtClean="0"/>
              <a:t>werden.</a:t>
            </a:r>
          </a:p>
          <a:p>
            <a:r>
              <a:rPr lang="de-AT" sz="2800" dirty="0" err="1" smtClean="0"/>
              <a:t>PraktikantInnen</a:t>
            </a:r>
            <a:r>
              <a:rPr lang="de-AT" sz="2800" dirty="0" smtClean="0"/>
              <a:t> </a:t>
            </a:r>
            <a:r>
              <a:rPr lang="de-AT" sz="2800" dirty="0"/>
              <a:t>arbeiten bei renommierten Einrichtungen meist gratis, damit sie ihren Lebenslauf aufbessern, den sie bei der nächsten Bewerbung benötigen. O</a:t>
            </a:r>
            <a:r>
              <a:rPr lang="de-AT" sz="2800" dirty="0" smtClean="0"/>
              <a:t>hne </a:t>
            </a:r>
            <a:r>
              <a:rPr lang="de-AT" sz="2800" dirty="0"/>
              <a:t>elterliche finanzielle Unterstützung können solche </a:t>
            </a:r>
            <a:r>
              <a:rPr lang="de-AT" sz="2800" dirty="0" err="1"/>
              <a:t>Praktikas</a:t>
            </a:r>
            <a:r>
              <a:rPr lang="de-AT" sz="2800" dirty="0"/>
              <a:t> gar nicht angenommen werden. Daher sind diese immer mehr den Mittelschichten </a:t>
            </a:r>
            <a:r>
              <a:rPr lang="de-AT" sz="2800" dirty="0" smtClean="0"/>
              <a:t>vorbehalten, die ebenfalls erodieren. </a:t>
            </a:r>
            <a:endParaRPr lang="de-AT" sz="2800" dirty="0"/>
          </a:p>
          <a:p>
            <a:endParaRPr lang="de-DE" sz="2800" dirty="0"/>
          </a:p>
        </p:txBody>
      </p:sp>
    </p:spTree>
    <p:extLst>
      <p:ext uri="{BB962C8B-B14F-4D97-AF65-F5344CB8AC3E}">
        <p14:creationId xmlns:p14="http://schemas.microsoft.com/office/powerpoint/2010/main" val="303231519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867" y="0"/>
            <a:ext cx="8398933" cy="863600"/>
          </a:xfrm>
        </p:spPr>
        <p:txBody>
          <a:bodyPr/>
          <a:lstStyle/>
          <a:p>
            <a:pPr algn="l"/>
            <a:r>
              <a:rPr lang="de-DE" dirty="0" smtClean="0"/>
              <a:t>Effekte auf Arbeitsinhalte</a:t>
            </a:r>
            <a:endParaRPr lang="de-DE" dirty="0"/>
          </a:p>
        </p:txBody>
      </p:sp>
      <p:sp>
        <p:nvSpPr>
          <p:cNvPr id="3" name="Inhaltsplatzhalter 2"/>
          <p:cNvSpPr>
            <a:spLocks noGrp="1"/>
          </p:cNvSpPr>
          <p:nvPr>
            <p:ph idx="1"/>
          </p:nvPr>
        </p:nvSpPr>
        <p:spPr>
          <a:xfrm>
            <a:off x="0" y="711200"/>
            <a:ext cx="9144000" cy="4525963"/>
          </a:xfrm>
        </p:spPr>
        <p:txBody>
          <a:bodyPr/>
          <a:lstStyle/>
          <a:p>
            <a:r>
              <a:rPr lang="de-DE" sz="2800" dirty="0"/>
              <a:t>Automatisierung </a:t>
            </a:r>
            <a:r>
              <a:rPr lang="de-DE" sz="2800" dirty="0" smtClean="0"/>
              <a:t>erfolgt häufig in </a:t>
            </a:r>
            <a:r>
              <a:rPr lang="de-DE" sz="2800" dirty="0" err="1" smtClean="0"/>
              <a:t>Tätigkeitsbereichen</a:t>
            </a:r>
            <a:r>
              <a:rPr lang="de-DE" sz="2800" dirty="0" smtClean="0"/>
              <a:t> </a:t>
            </a:r>
            <a:r>
              <a:rPr lang="de-DE" sz="2800" dirty="0"/>
              <a:t>innerhalb eines </a:t>
            </a:r>
            <a:r>
              <a:rPr lang="de-DE" sz="2800" dirty="0" smtClean="0"/>
              <a:t>Berufsbildes</a:t>
            </a:r>
          </a:p>
          <a:p>
            <a:r>
              <a:rPr lang="de-DE" sz="2800" dirty="0" err="1" smtClean="0"/>
              <a:t>Tätigkeiten</a:t>
            </a:r>
            <a:r>
              <a:rPr lang="de-DE" sz="2800" dirty="0" smtClean="0"/>
              <a:t> mit hohem </a:t>
            </a:r>
            <a:r>
              <a:rPr lang="de-DE" sz="2800" dirty="0"/>
              <a:t>Anteil an standardisierten </a:t>
            </a:r>
            <a:r>
              <a:rPr lang="de-DE" sz="2800" dirty="0" err="1"/>
              <a:t>Arbeitsabläufen</a:t>
            </a:r>
            <a:r>
              <a:rPr lang="de-DE" sz="2800" dirty="0"/>
              <a:t> </a:t>
            </a:r>
            <a:r>
              <a:rPr lang="de-DE" sz="2800" dirty="0" smtClean="0"/>
              <a:t>nehmen ab</a:t>
            </a:r>
          </a:p>
          <a:p>
            <a:r>
              <a:rPr lang="de-DE" sz="2800" dirty="0" err="1" smtClean="0"/>
              <a:t>Tätigkeiten</a:t>
            </a:r>
            <a:r>
              <a:rPr lang="de-DE" sz="2800" dirty="0" smtClean="0"/>
              <a:t> mit geringem </a:t>
            </a:r>
            <a:r>
              <a:rPr lang="de-DE" sz="2800" dirty="0"/>
              <a:t>Standardisierungsanteil </a:t>
            </a:r>
            <a:r>
              <a:rPr lang="de-DE" sz="2800" dirty="0" smtClean="0"/>
              <a:t>bleiben erhalten</a:t>
            </a:r>
          </a:p>
          <a:p>
            <a:r>
              <a:rPr lang="de-DE" sz="2800" dirty="0" smtClean="0"/>
              <a:t>Berufsstruktur selbst ändert sich nur schrittweise</a:t>
            </a:r>
            <a:r>
              <a:rPr lang="de-DE" sz="2800" dirty="0"/>
              <a:t>, und weniger </a:t>
            </a:r>
            <a:r>
              <a:rPr lang="de-DE" sz="2800" dirty="0" smtClean="0"/>
              <a:t>abrupt</a:t>
            </a:r>
          </a:p>
          <a:p>
            <a:r>
              <a:rPr lang="de-DE" sz="2800" dirty="0" smtClean="0"/>
              <a:t>Manuelle </a:t>
            </a:r>
            <a:r>
              <a:rPr lang="de-DE" sz="2800" dirty="0" err="1" smtClean="0"/>
              <a:t>Nicht</a:t>
            </a:r>
            <a:r>
              <a:rPr lang="de-DE" sz="2800" dirty="0" err="1"/>
              <a:t>-Routine-</a:t>
            </a:r>
            <a:r>
              <a:rPr lang="de-DE" sz="2800" dirty="0" err="1" smtClean="0"/>
              <a:t>Tätigkeiten</a:t>
            </a:r>
            <a:r>
              <a:rPr lang="de-DE" sz="2800" dirty="0"/>
              <a:t> </a:t>
            </a:r>
            <a:r>
              <a:rPr lang="de-DE" sz="2800" dirty="0" smtClean="0"/>
              <a:t>interaktiver </a:t>
            </a:r>
            <a:r>
              <a:rPr lang="de-DE" sz="2800" dirty="0"/>
              <a:t>und analytischer </a:t>
            </a:r>
            <a:r>
              <a:rPr lang="de-DE" sz="2800" dirty="0" smtClean="0"/>
              <a:t>Natur bleiben erhalten</a:t>
            </a:r>
          </a:p>
          <a:p>
            <a:r>
              <a:rPr lang="de-DE" sz="2800" dirty="0"/>
              <a:t>soziale/sprachliche </a:t>
            </a:r>
            <a:r>
              <a:rPr lang="de-DE" sz="2800" dirty="0" smtClean="0"/>
              <a:t>und </a:t>
            </a:r>
            <a:r>
              <a:rPr lang="de-DE" sz="2800" dirty="0" err="1" smtClean="0"/>
              <a:t>Problemlösungskompetenzen</a:t>
            </a:r>
            <a:r>
              <a:rPr lang="de-DE" sz="2800" dirty="0"/>
              <a:t>, </a:t>
            </a:r>
            <a:r>
              <a:rPr lang="de-DE" sz="2800" dirty="0" smtClean="0"/>
              <a:t>Kommunikationskompetenz </a:t>
            </a:r>
            <a:r>
              <a:rPr lang="de-DE" sz="2800" dirty="0"/>
              <a:t>und </a:t>
            </a:r>
            <a:r>
              <a:rPr lang="de-DE" sz="2800" dirty="0" smtClean="0"/>
              <a:t>Empathie bleiben gefragt </a:t>
            </a:r>
            <a:endParaRPr lang="de-DE" sz="2800" dirty="0"/>
          </a:p>
          <a:p>
            <a:endParaRPr lang="de-DE" sz="2800" dirty="0" smtClean="0"/>
          </a:p>
          <a:p>
            <a:endParaRPr lang="de-DE" sz="2800" dirty="0"/>
          </a:p>
        </p:txBody>
      </p:sp>
    </p:spTree>
    <p:extLst>
      <p:ext uri="{BB962C8B-B14F-4D97-AF65-F5344CB8AC3E}">
        <p14:creationId xmlns:p14="http://schemas.microsoft.com/office/powerpoint/2010/main" val="174118907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223309"/>
            <a:ext cx="8991600" cy="1143000"/>
          </a:xfrm>
        </p:spPr>
        <p:txBody>
          <a:bodyPr rtlCol="0">
            <a:normAutofit fontScale="90000"/>
          </a:bodyPr>
          <a:lstStyle/>
          <a:p>
            <a:pPr algn="l" eaLnBrk="1" fontAlgn="auto" hangingPunct="1">
              <a:spcAft>
                <a:spcPts val="0"/>
              </a:spcAft>
              <a:defRPr/>
            </a:pPr>
            <a:r>
              <a:rPr lang="de-DE" sz="4000" b="1" dirty="0" smtClean="0">
                <a:ea typeface="+mj-ea"/>
                <a:cs typeface="+mj-cs"/>
              </a:rPr>
              <a:t>Was tun?</a:t>
            </a:r>
            <a:br>
              <a:rPr lang="de-DE" sz="4000" b="1" dirty="0" smtClean="0">
                <a:ea typeface="+mj-ea"/>
                <a:cs typeface="+mj-cs"/>
              </a:rPr>
            </a:br>
            <a:r>
              <a:rPr lang="de-DE" sz="3100" b="1" dirty="0"/>
              <a:t>„</a:t>
            </a:r>
            <a:r>
              <a:rPr lang="de-DE" sz="3600" dirty="0"/>
              <a:t>Technology </a:t>
            </a:r>
            <a:r>
              <a:rPr lang="de-DE" sz="3600" dirty="0" err="1"/>
              <a:t>is</a:t>
            </a:r>
            <a:r>
              <a:rPr lang="de-DE" sz="3600" dirty="0"/>
              <a:t> not </a:t>
            </a:r>
            <a:r>
              <a:rPr lang="de-DE" sz="3600" dirty="0" err="1"/>
              <a:t>destiny</a:t>
            </a:r>
            <a:r>
              <a:rPr lang="de-DE" sz="3600" dirty="0"/>
              <a:t>. </a:t>
            </a:r>
            <a:r>
              <a:rPr lang="de-DE" sz="3600" dirty="0" err="1"/>
              <a:t>We</a:t>
            </a:r>
            <a:r>
              <a:rPr lang="de-DE" sz="3600" dirty="0"/>
              <a:t> </a:t>
            </a:r>
            <a:r>
              <a:rPr lang="de-DE" sz="3600" dirty="0" err="1"/>
              <a:t>shape</a:t>
            </a:r>
            <a:r>
              <a:rPr lang="de-DE" sz="3600" dirty="0"/>
              <a:t> </a:t>
            </a:r>
            <a:r>
              <a:rPr lang="de-DE" sz="3600" dirty="0" err="1"/>
              <a:t>our</a:t>
            </a:r>
            <a:r>
              <a:rPr lang="de-DE" sz="3600" dirty="0"/>
              <a:t> </a:t>
            </a:r>
            <a:r>
              <a:rPr lang="de-DE" sz="3600" dirty="0" err="1"/>
              <a:t>destiny</a:t>
            </a:r>
            <a:r>
              <a:rPr lang="de-DE" sz="3600" dirty="0" smtClean="0"/>
              <a:t>!“ </a:t>
            </a:r>
            <a:r>
              <a:rPr lang="de-DE" sz="3600" dirty="0"/>
              <a:t/>
            </a:r>
            <a:br>
              <a:rPr lang="de-DE" sz="3600" dirty="0"/>
            </a:br>
            <a:endParaRPr lang="de-DE" sz="3600" b="1" dirty="0">
              <a:ea typeface="+mj-ea"/>
              <a:cs typeface="+mj-cs"/>
            </a:endParaRPr>
          </a:p>
        </p:txBody>
      </p:sp>
      <p:sp>
        <p:nvSpPr>
          <p:cNvPr id="86018" name="Inhaltsplatzhalter 2"/>
          <p:cNvSpPr>
            <a:spLocks noGrp="1"/>
          </p:cNvSpPr>
          <p:nvPr>
            <p:ph idx="1"/>
          </p:nvPr>
        </p:nvSpPr>
        <p:spPr>
          <a:xfrm>
            <a:off x="0" y="1878012"/>
            <a:ext cx="9144000" cy="4979988"/>
          </a:xfrm>
        </p:spPr>
        <p:txBody>
          <a:bodyPr/>
          <a:lstStyle/>
          <a:p>
            <a:pPr eaLnBrk="1" hangingPunct="1"/>
            <a:r>
              <a:rPr lang="de-DE" sz="2800" dirty="0" smtClean="0">
                <a:latin typeface="Calibri" charset="0"/>
              </a:rPr>
              <a:t>Öffentliche und transparente Diskussion möglicher Folgen</a:t>
            </a:r>
          </a:p>
          <a:p>
            <a:pPr eaLnBrk="1" hangingPunct="1"/>
            <a:r>
              <a:rPr lang="de-DE" sz="2800" dirty="0" err="1" smtClean="0">
                <a:latin typeface="Calibri" charset="0"/>
              </a:rPr>
              <a:t>Betriebsrätliche</a:t>
            </a:r>
            <a:r>
              <a:rPr lang="de-DE" sz="2800" dirty="0">
                <a:latin typeface="Calibri" charset="0"/>
              </a:rPr>
              <a:t>/gewerkschaftliche Forderungen nach mehr betrieblichem Einfluss, besserem Sozialstatus, Verbesserung der Weiterbildung, Löhne, Arbeitszeiten, Arbeitsbedingungen und sozialer Absicherung, Gesundheit</a:t>
            </a:r>
          </a:p>
          <a:p>
            <a:pPr eaLnBrk="1" hangingPunct="1"/>
            <a:r>
              <a:rPr lang="de-DE" sz="2800" dirty="0">
                <a:latin typeface="Calibri" charset="0"/>
              </a:rPr>
              <a:t>Verankerung in Betriebsvereinbarungen und KVs</a:t>
            </a:r>
          </a:p>
          <a:p>
            <a:pPr eaLnBrk="1" hangingPunct="1"/>
            <a:r>
              <a:rPr lang="de-DE" sz="2800" dirty="0">
                <a:latin typeface="Calibri" charset="0"/>
              </a:rPr>
              <a:t>Technologiekommissionen</a:t>
            </a:r>
          </a:p>
          <a:p>
            <a:pPr eaLnBrk="1" hangingPunct="1"/>
            <a:r>
              <a:rPr lang="de-DE" sz="2800" dirty="0">
                <a:latin typeface="Calibri" charset="0"/>
              </a:rPr>
              <a:t>Bedingungsloses Grundeinkommen</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title"/>
          </p:nvPr>
        </p:nvSpPr>
        <p:spPr>
          <a:xfrm>
            <a:off x="457200" y="20638"/>
            <a:ext cx="8686800" cy="868362"/>
          </a:xfrm>
        </p:spPr>
        <p:txBody>
          <a:bodyPr/>
          <a:lstStyle/>
          <a:p>
            <a:pPr algn="l"/>
            <a:r>
              <a:rPr lang="de-DE">
                <a:latin typeface="Calibri" charset="0"/>
              </a:rPr>
              <a:t>Forderungen von verdi (isw Heft 24)</a:t>
            </a:r>
          </a:p>
        </p:txBody>
      </p:sp>
      <p:sp>
        <p:nvSpPr>
          <p:cNvPr id="87042" name="Inhaltsplatzhalter 2"/>
          <p:cNvSpPr>
            <a:spLocks noGrp="1"/>
          </p:cNvSpPr>
          <p:nvPr>
            <p:ph idx="1"/>
          </p:nvPr>
        </p:nvSpPr>
        <p:spPr>
          <a:xfrm>
            <a:off x="0" y="889000"/>
            <a:ext cx="9144000" cy="4525963"/>
          </a:xfrm>
        </p:spPr>
        <p:txBody>
          <a:bodyPr/>
          <a:lstStyle/>
          <a:p>
            <a:r>
              <a:rPr lang="de-DE">
                <a:latin typeface="Calibri" charset="0"/>
              </a:rPr>
              <a:t>Autonomiepotenziale nützen – gegen Entgrenzung der Arbeit in den Freizeitbereich</a:t>
            </a:r>
          </a:p>
          <a:p>
            <a:r>
              <a:rPr lang="de-DE">
                <a:latin typeface="Calibri" charset="0"/>
              </a:rPr>
              <a:t>Arbeitszeit verkürzen statt flexibilisieren</a:t>
            </a:r>
          </a:p>
          <a:p>
            <a:r>
              <a:rPr lang="de-DE">
                <a:latin typeface="Calibri" charset="0"/>
              </a:rPr>
              <a:t>Reguläre Arbeitsverhältnisse, KV Regelung für Löhne und soziale Absicherung</a:t>
            </a:r>
          </a:p>
          <a:p>
            <a:r>
              <a:rPr lang="de-DE">
                <a:latin typeface="Calibri" charset="0"/>
              </a:rPr>
              <a:t>Mitbestimmung sichern</a:t>
            </a:r>
          </a:p>
          <a:p>
            <a:r>
              <a:rPr lang="de-DE">
                <a:latin typeface="Calibri" charset="0"/>
              </a:rPr>
              <a:t>Datenschutz ausbauen (gegen Totalüberwachung)</a:t>
            </a:r>
          </a:p>
          <a:p>
            <a:r>
              <a:rPr lang="de-DE">
                <a:latin typeface="Calibri" charset="0"/>
              </a:rPr>
              <a:t>Recht auf Qualifizierung für alle </a:t>
            </a:r>
          </a:p>
          <a:p>
            <a:r>
              <a:rPr lang="de-DE">
                <a:latin typeface="Calibri" charset="0"/>
              </a:rPr>
              <a:t>Digitalisierungsdividende vergesellschaften</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Inhaltsplatzhalter 2"/>
          <p:cNvSpPr>
            <a:spLocks noGrp="1"/>
          </p:cNvSpPr>
          <p:nvPr>
            <p:ph idx="1"/>
          </p:nvPr>
        </p:nvSpPr>
        <p:spPr/>
        <p:txBody>
          <a:bodyPr/>
          <a:lstStyle/>
          <a:p>
            <a:pPr marL="0" indent="0" algn="ctr" eaLnBrk="1" hangingPunct="1">
              <a:buFont typeface="Arial" charset="0"/>
              <a:buNone/>
            </a:pPr>
            <a:r>
              <a:rPr lang="de-DE" b="1" dirty="0">
                <a:latin typeface="Calibri" charset="0"/>
              </a:rPr>
              <a:t>Danke für Ihre Aufmerksamkeit</a:t>
            </a:r>
          </a:p>
          <a:p>
            <a:pPr marL="0" indent="0" algn="ctr" eaLnBrk="1" hangingPunct="1">
              <a:buFont typeface="Arial" charset="0"/>
              <a:buNone/>
            </a:pPr>
            <a:endParaRPr lang="de-DE" dirty="0">
              <a:latin typeface="Calibri" charset="0"/>
            </a:endParaRPr>
          </a:p>
          <a:p>
            <a:pPr marL="0" indent="0" algn="ctr" eaLnBrk="1" hangingPunct="1">
              <a:buFont typeface="Arial" charset="0"/>
              <a:buNone/>
            </a:pPr>
            <a:r>
              <a:rPr lang="de-DE" dirty="0">
                <a:latin typeface="Calibri" charset="0"/>
              </a:rPr>
              <a:t>Kontakt: </a:t>
            </a:r>
          </a:p>
          <a:p>
            <a:pPr marL="0" indent="0" algn="ctr" eaLnBrk="1" hangingPunct="1">
              <a:buFont typeface="Arial" charset="0"/>
              <a:buNone/>
            </a:pPr>
            <a:r>
              <a:rPr lang="de-DE" b="1" dirty="0" err="1">
                <a:latin typeface="Calibri" charset="0"/>
              </a:rPr>
              <a:t>fleissner@arrakis.es</a:t>
            </a:r>
            <a:endParaRPr lang="de-DE" b="1" dirty="0">
              <a:latin typeface="Calibri" charset="0"/>
            </a:endParaRPr>
          </a:p>
          <a:p>
            <a:pPr marL="0" indent="0" algn="ctr" eaLnBrk="1" hangingPunct="1">
              <a:buFont typeface="Arial" charset="0"/>
              <a:buNone/>
            </a:pPr>
            <a:endParaRPr lang="de-DE" dirty="0">
              <a:latin typeface="Calibri" charset="0"/>
            </a:endParaRPr>
          </a:p>
          <a:p>
            <a:pPr marL="0" indent="0" algn="ctr" eaLnBrk="1" hangingPunct="1">
              <a:buFont typeface="Arial" charset="0"/>
              <a:buNone/>
            </a:pPr>
            <a:endParaRPr lang="de-DE"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6"/>
          <p:cNvSpPr>
            <a:spLocks noGrp="1" noChangeArrowheads="1"/>
          </p:cNvSpPr>
          <p:nvPr>
            <p:ph type="body" idx="4294967295"/>
          </p:nvPr>
        </p:nvSpPr>
        <p:spPr>
          <a:xfrm>
            <a:off x="34925" y="708554"/>
            <a:ext cx="8229600" cy="4525962"/>
          </a:xfrm>
        </p:spPr>
        <p:txBody>
          <a:bodyPr/>
          <a:lstStyle/>
          <a:p>
            <a:pPr marL="0" indent="0" eaLnBrk="1" hangingPunct="1">
              <a:buNone/>
            </a:pPr>
            <a:r>
              <a:rPr lang="de-DE" dirty="0">
                <a:latin typeface="Calibri" charset="0"/>
              </a:rPr>
              <a:t>Die mechanische Maschine der Industriellen Revolution</a:t>
            </a:r>
          </a:p>
        </p:txBody>
      </p:sp>
      <p:sp>
        <p:nvSpPr>
          <p:cNvPr id="26637" name="AutoShape 21"/>
          <p:cNvSpPr>
            <a:spLocks/>
          </p:cNvSpPr>
          <p:nvPr/>
        </p:nvSpPr>
        <p:spPr bwMode="auto">
          <a:xfrm>
            <a:off x="396875" y="2214039"/>
            <a:ext cx="2376487" cy="1225550"/>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Mensch</a:t>
            </a:r>
            <a:endParaRPr lang="de-DE">
              <a:solidFill>
                <a:srgbClr val="000000"/>
              </a:solidFill>
              <a:latin typeface="Arial Narrow" charset="0"/>
              <a:cs typeface="Arial" charset="0"/>
            </a:endParaRPr>
          </a:p>
        </p:txBody>
      </p:sp>
      <p:sp>
        <p:nvSpPr>
          <p:cNvPr id="26638" name="AutoShape 22"/>
          <p:cNvSpPr>
            <a:spLocks/>
          </p:cNvSpPr>
          <p:nvPr/>
        </p:nvSpPr>
        <p:spPr bwMode="auto">
          <a:xfrm>
            <a:off x="3348037" y="2214039"/>
            <a:ext cx="2376488" cy="1225550"/>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Werkzeug</a:t>
            </a:r>
            <a:endParaRPr lang="de-DE">
              <a:solidFill>
                <a:srgbClr val="000000"/>
              </a:solidFill>
              <a:latin typeface="Arial Narrow" charset="0"/>
              <a:cs typeface="Arial" charset="0"/>
            </a:endParaRPr>
          </a:p>
        </p:txBody>
      </p:sp>
      <p:sp>
        <p:nvSpPr>
          <p:cNvPr id="26639" name="AutoShape 23"/>
          <p:cNvSpPr>
            <a:spLocks/>
          </p:cNvSpPr>
          <p:nvPr/>
        </p:nvSpPr>
        <p:spPr bwMode="auto">
          <a:xfrm>
            <a:off x="6300787" y="2214039"/>
            <a:ext cx="2376488" cy="1225550"/>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Arbeitsgegenstand</a:t>
            </a:r>
            <a:endParaRPr lang="de-DE">
              <a:solidFill>
                <a:srgbClr val="000000"/>
              </a:solidFill>
              <a:latin typeface="Arial Narrow" charset="0"/>
              <a:cs typeface="Arial" charset="0"/>
            </a:endParaRPr>
          </a:p>
        </p:txBody>
      </p:sp>
      <p:sp>
        <p:nvSpPr>
          <p:cNvPr id="26640" name="Line 24"/>
          <p:cNvSpPr>
            <a:spLocks noChangeShapeType="1"/>
          </p:cNvSpPr>
          <p:nvPr/>
        </p:nvSpPr>
        <p:spPr bwMode="auto">
          <a:xfrm>
            <a:off x="2771775" y="2574401"/>
            <a:ext cx="576262"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6641" name="Line 25"/>
          <p:cNvSpPr>
            <a:spLocks noChangeShapeType="1"/>
          </p:cNvSpPr>
          <p:nvPr/>
        </p:nvSpPr>
        <p:spPr bwMode="auto">
          <a:xfrm rot="10800000">
            <a:off x="2771775" y="3150664"/>
            <a:ext cx="576262"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6642" name="Line 26"/>
          <p:cNvSpPr>
            <a:spLocks noChangeShapeType="1"/>
          </p:cNvSpPr>
          <p:nvPr/>
        </p:nvSpPr>
        <p:spPr bwMode="auto">
          <a:xfrm>
            <a:off x="5724525" y="2574401"/>
            <a:ext cx="576262"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6643" name="Line 27"/>
          <p:cNvSpPr>
            <a:spLocks noChangeShapeType="1"/>
          </p:cNvSpPr>
          <p:nvPr/>
        </p:nvSpPr>
        <p:spPr bwMode="auto">
          <a:xfrm rot="10800000">
            <a:off x="5724525" y="3150664"/>
            <a:ext cx="576262"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6644" name="AutoShape 30"/>
          <p:cNvSpPr>
            <a:spLocks/>
          </p:cNvSpPr>
          <p:nvPr/>
        </p:nvSpPr>
        <p:spPr bwMode="auto">
          <a:xfrm>
            <a:off x="396875" y="2214039"/>
            <a:ext cx="2376487" cy="1225550"/>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Mensch</a:t>
            </a:r>
            <a:endParaRPr lang="de-DE">
              <a:solidFill>
                <a:srgbClr val="000000"/>
              </a:solidFill>
              <a:latin typeface="Arial Narrow" charset="0"/>
              <a:cs typeface="Arial" charset="0"/>
            </a:endParaRPr>
          </a:p>
        </p:txBody>
      </p:sp>
      <p:sp>
        <p:nvSpPr>
          <p:cNvPr id="26645" name="AutoShape 31"/>
          <p:cNvSpPr>
            <a:spLocks/>
          </p:cNvSpPr>
          <p:nvPr/>
        </p:nvSpPr>
        <p:spPr bwMode="auto">
          <a:xfrm>
            <a:off x="3348037" y="2214039"/>
            <a:ext cx="2376488" cy="1225550"/>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b="1">
                <a:solidFill>
                  <a:srgbClr val="000000"/>
                </a:solidFill>
                <a:latin typeface="Arial Narrow" charset="0"/>
                <a:cs typeface="Arial" charset="0"/>
              </a:rPr>
              <a:t>Mechanische</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b="1">
                <a:solidFill>
                  <a:srgbClr val="000000"/>
                </a:solidFill>
                <a:latin typeface="Arial Narrow" charset="0"/>
                <a:cs typeface="Arial" charset="0"/>
              </a:rPr>
              <a:t>Maschine</a:t>
            </a:r>
            <a:endParaRPr lang="de-DE" b="1">
              <a:solidFill>
                <a:srgbClr val="000000"/>
              </a:solidFill>
              <a:latin typeface="Arial Narrow" charset="0"/>
              <a:cs typeface="Arial" charset="0"/>
            </a:endParaRPr>
          </a:p>
        </p:txBody>
      </p:sp>
      <p:sp>
        <p:nvSpPr>
          <p:cNvPr id="26646" name="AutoShape 32"/>
          <p:cNvSpPr>
            <a:spLocks/>
          </p:cNvSpPr>
          <p:nvPr/>
        </p:nvSpPr>
        <p:spPr bwMode="auto">
          <a:xfrm>
            <a:off x="6300787" y="2214039"/>
            <a:ext cx="2376488" cy="1225550"/>
          </a:xfrm>
          <a:prstGeom prst="roundRect">
            <a:avLst>
              <a:gd name="adj" fmla="val 16667"/>
            </a:avLst>
          </a:prstGeom>
          <a:solidFill>
            <a:srgbClr val="BADFE2"/>
          </a:solidFill>
          <a:ln w="12700">
            <a:solidFill>
              <a:srgbClr val="000000"/>
            </a:solidFill>
            <a:round/>
            <a:headEnd/>
            <a:tailEnd/>
          </a:ln>
        </p:spPr>
        <p:txBody>
          <a:bodyPr wrap="none"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AT">
                <a:solidFill>
                  <a:srgbClr val="000000"/>
                </a:solidFill>
                <a:latin typeface="Arial Narrow" charset="0"/>
                <a:cs typeface="Arial" charset="0"/>
              </a:rPr>
              <a:t>Arbeitsgegenstand</a:t>
            </a:r>
            <a:endParaRPr lang="de-DE">
              <a:solidFill>
                <a:srgbClr val="000000"/>
              </a:solidFill>
              <a:latin typeface="Arial Narrow" charset="0"/>
              <a:cs typeface="Arial" charset="0"/>
            </a:endParaRPr>
          </a:p>
        </p:txBody>
      </p:sp>
      <p:sp>
        <p:nvSpPr>
          <p:cNvPr id="26647" name="Line 33"/>
          <p:cNvSpPr>
            <a:spLocks noChangeShapeType="1"/>
          </p:cNvSpPr>
          <p:nvPr/>
        </p:nvSpPr>
        <p:spPr bwMode="auto">
          <a:xfrm>
            <a:off x="2771775" y="2574401"/>
            <a:ext cx="576262"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6648" name="Line 34"/>
          <p:cNvSpPr>
            <a:spLocks noChangeShapeType="1"/>
          </p:cNvSpPr>
          <p:nvPr/>
        </p:nvSpPr>
        <p:spPr bwMode="auto">
          <a:xfrm rot="10800000">
            <a:off x="2771775" y="3150664"/>
            <a:ext cx="576262"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6649" name="Line 35"/>
          <p:cNvSpPr>
            <a:spLocks noChangeShapeType="1"/>
          </p:cNvSpPr>
          <p:nvPr/>
        </p:nvSpPr>
        <p:spPr bwMode="auto">
          <a:xfrm>
            <a:off x="5724525" y="2574401"/>
            <a:ext cx="576262"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26650" name="Line 36"/>
          <p:cNvSpPr>
            <a:spLocks noChangeShapeType="1"/>
          </p:cNvSpPr>
          <p:nvPr/>
        </p:nvSpPr>
        <p:spPr bwMode="auto">
          <a:xfrm rot="10800000">
            <a:off x="5724525" y="3150664"/>
            <a:ext cx="576262"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grpSp>
        <p:nvGrpSpPr>
          <p:cNvPr id="30" name="Group 19"/>
          <p:cNvGrpSpPr>
            <a:grpSpLocks/>
          </p:cNvGrpSpPr>
          <p:nvPr/>
        </p:nvGrpSpPr>
        <p:grpSpPr bwMode="auto">
          <a:xfrm>
            <a:off x="255588" y="4449763"/>
            <a:ext cx="8351837" cy="1752600"/>
            <a:chOff x="249" y="2659"/>
            <a:chExt cx="5261" cy="1104"/>
          </a:xfrm>
        </p:grpSpPr>
        <p:grpSp>
          <p:nvGrpSpPr>
            <p:cNvPr id="31" name="Group 20"/>
            <p:cNvGrpSpPr>
              <a:grpSpLocks/>
            </p:cNvGrpSpPr>
            <p:nvPr/>
          </p:nvGrpSpPr>
          <p:grpSpPr bwMode="auto">
            <a:xfrm>
              <a:off x="338" y="2746"/>
              <a:ext cx="5083" cy="742"/>
              <a:chOff x="295" y="2341"/>
              <a:chExt cx="5216" cy="772"/>
            </a:xfrm>
          </p:grpSpPr>
          <p:sp>
            <p:nvSpPr>
              <p:cNvPr id="34" name="AutoShape 21"/>
              <p:cNvSpPr>
                <a:spLocks/>
              </p:cNvSpPr>
              <p:nvPr/>
            </p:nvSpPr>
            <p:spPr bwMode="auto">
              <a:xfrm>
                <a:off x="295" y="2341"/>
                <a:ext cx="1497" cy="772"/>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Antriebsmaschine</a:t>
                </a:r>
                <a:endParaRPr lang="de-DE" sz="2400">
                  <a:solidFill>
                    <a:srgbClr val="000000"/>
                  </a:solidFill>
                  <a:latin typeface="Arial Narrow" charset="0"/>
                  <a:ea typeface="+mn-ea"/>
                  <a:cs typeface="Arial" charset="0"/>
                </a:endParaRPr>
              </a:p>
            </p:txBody>
          </p:sp>
          <p:sp>
            <p:nvSpPr>
              <p:cNvPr id="35" name="AutoShape 22"/>
              <p:cNvSpPr>
                <a:spLocks/>
              </p:cNvSpPr>
              <p:nvPr/>
            </p:nvSpPr>
            <p:spPr bwMode="auto">
              <a:xfrm>
                <a:off x="2154" y="2341"/>
                <a:ext cx="1494" cy="772"/>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dirty="0">
                    <a:solidFill>
                      <a:srgbClr val="000000"/>
                    </a:solidFill>
                    <a:latin typeface="Arial Narrow" charset="0"/>
                    <a:ea typeface="+mn-ea"/>
                    <a:cs typeface="Arial" charset="0"/>
                  </a:rPr>
                  <a:t>Transmissions-</a:t>
                </a:r>
              </a:p>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dirty="0" err="1">
                    <a:solidFill>
                      <a:srgbClr val="000000"/>
                    </a:solidFill>
                    <a:latin typeface="Arial Narrow" charset="0"/>
                    <a:ea typeface="+mn-ea"/>
                    <a:cs typeface="Arial" charset="0"/>
                  </a:rPr>
                  <a:t>mechanismus</a:t>
                </a:r>
                <a:endParaRPr lang="de-DE" sz="2400" dirty="0">
                  <a:solidFill>
                    <a:srgbClr val="000000"/>
                  </a:solidFill>
                  <a:latin typeface="Arial Narrow" charset="0"/>
                  <a:ea typeface="+mn-ea"/>
                  <a:cs typeface="Arial" charset="0"/>
                </a:endParaRPr>
              </a:p>
            </p:txBody>
          </p:sp>
          <p:sp>
            <p:nvSpPr>
              <p:cNvPr id="36" name="AutoShape 23"/>
              <p:cNvSpPr>
                <a:spLocks/>
              </p:cNvSpPr>
              <p:nvPr/>
            </p:nvSpPr>
            <p:spPr bwMode="auto">
              <a:xfrm>
                <a:off x="4014" y="2341"/>
                <a:ext cx="1497" cy="772"/>
              </a:xfrm>
              <a:prstGeom prst="roundRect">
                <a:avLst>
                  <a:gd name="adj" fmla="val 16667"/>
                </a:avLst>
              </a:prstGeom>
              <a:solidFill>
                <a:srgbClr val="BADFE2"/>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auto">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de-AT" sz="2400">
                    <a:solidFill>
                      <a:srgbClr val="000000"/>
                    </a:solidFill>
                    <a:latin typeface="Arial Narrow" charset="0"/>
                    <a:ea typeface="+mn-ea"/>
                    <a:cs typeface="Arial" charset="0"/>
                  </a:rPr>
                  <a:t>Werkzeug</a:t>
                </a:r>
                <a:endParaRPr lang="de-DE" sz="2400">
                  <a:solidFill>
                    <a:srgbClr val="000000"/>
                  </a:solidFill>
                  <a:latin typeface="Arial Narrow" charset="0"/>
                  <a:ea typeface="+mn-ea"/>
                  <a:cs typeface="Arial" charset="0"/>
                </a:endParaRPr>
              </a:p>
            </p:txBody>
          </p:sp>
          <p:sp>
            <p:nvSpPr>
              <p:cNvPr id="37" name="Line 24"/>
              <p:cNvSpPr>
                <a:spLocks noChangeShapeType="1"/>
              </p:cNvSpPr>
              <p:nvPr/>
            </p:nvSpPr>
            <p:spPr bwMode="auto">
              <a:xfrm>
                <a:off x="1791" y="2568"/>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38" name="Line 25"/>
              <p:cNvSpPr>
                <a:spLocks noChangeShapeType="1"/>
              </p:cNvSpPr>
              <p:nvPr/>
            </p:nvSpPr>
            <p:spPr bwMode="auto">
              <a:xfrm rot="-10800000">
                <a:off x="1791" y="2931"/>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39" name="Line 26"/>
              <p:cNvSpPr>
                <a:spLocks noChangeShapeType="1"/>
              </p:cNvSpPr>
              <p:nvPr/>
            </p:nvSpPr>
            <p:spPr bwMode="auto">
              <a:xfrm>
                <a:off x="3651" y="2568"/>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sp>
            <p:nvSpPr>
              <p:cNvPr id="40" name="Line 27"/>
              <p:cNvSpPr>
                <a:spLocks noChangeShapeType="1"/>
              </p:cNvSpPr>
              <p:nvPr/>
            </p:nvSpPr>
            <p:spPr bwMode="auto">
              <a:xfrm rot="-10800000">
                <a:off x="3651" y="2931"/>
                <a:ext cx="363" cy="0"/>
              </a:xfrm>
              <a:prstGeom prst="line">
                <a:avLst/>
              </a:prstGeom>
              <a:noFill/>
              <a:ln w="28575">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de-DE">
                  <a:latin typeface="+mn-lt"/>
                  <a:ea typeface="+mn-ea"/>
                  <a:cs typeface="Arial" charset="0"/>
                </a:endParaRPr>
              </a:p>
            </p:txBody>
          </p:sp>
        </p:grpSp>
        <p:sp>
          <p:nvSpPr>
            <p:cNvPr id="32" name="AutoShape 28"/>
            <p:cNvSpPr>
              <a:spLocks/>
            </p:cNvSpPr>
            <p:nvPr/>
          </p:nvSpPr>
          <p:spPr bwMode="auto">
            <a:xfrm>
              <a:off x="249" y="2659"/>
              <a:ext cx="5261" cy="1089"/>
            </a:xfrm>
            <a:prstGeom prst="roundRect">
              <a:avLst>
                <a:gd name="adj" fmla="val 16667"/>
              </a:avLst>
            </a:prstGeom>
            <a:noFill/>
            <a:ln w="12700">
              <a:solidFill>
                <a:srgbClr val="000000"/>
              </a:solidFill>
              <a:round/>
              <a:headEnd/>
              <a:tailEnd/>
            </a:ln>
            <a:effectLst/>
            <a:extLst>
              <a:ext uri="{909E8E84-426E-40dd-AFC4-6F175D3DCCD1}">
                <a14:hiddenFill xmlns:a14="http://schemas.microsoft.com/office/drawing/2010/main">
                  <a:solidFill>
                    <a:srgbClr val="BADFE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de-DE">
                <a:latin typeface="+mn-lt"/>
                <a:ea typeface="+mn-ea"/>
                <a:cs typeface="Arial" charset="0"/>
              </a:endParaRPr>
            </a:p>
          </p:txBody>
        </p:sp>
        <p:sp>
          <p:nvSpPr>
            <p:cNvPr id="33" name="Text Box 29"/>
            <p:cNvSpPr txBox="1">
              <a:spLocks/>
            </p:cNvSpPr>
            <p:nvPr/>
          </p:nvSpPr>
          <p:spPr bwMode="auto">
            <a:xfrm>
              <a:off x="293" y="3472"/>
              <a:ext cx="4986" cy="291"/>
            </a:xfrm>
            <a:prstGeom prst="rect">
              <a:avLst/>
            </a:prstGeom>
            <a:noFill/>
            <a:ln>
              <a:noFill/>
            </a:ln>
            <a:effectLst/>
            <a:extLst>
              <a:ext uri="{909E8E84-426E-40dd-AFC4-6F175D3DCCD1}">
                <a14:hiddenFill xmlns:a14="http://schemas.microsoft.com/office/drawing/2010/main">
                  <a:solidFill>
                    <a:srgbClr val="BA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ＭＳ Ｐゴシック" charset="0"/>
                  <a:cs typeface="Arial" charset="0"/>
                </a:defRPr>
              </a:lvl1pPr>
              <a:lvl2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2pPr>
              <a:lvl3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3pPr>
              <a:lvl4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4pPr>
              <a:lvl5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charset="0"/>
                  <a:ea typeface="Arial" charset="0"/>
                  <a:cs typeface="Arial" charset="0"/>
                </a:defRPr>
              </a:lvl9pPr>
            </a:lstStyle>
            <a:p>
              <a:pPr fontAlgn="auto">
                <a:spcBef>
                  <a:spcPct val="50000"/>
                </a:spcBef>
                <a:spcAft>
                  <a:spcPts val="0"/>
                </a:spcAft>
                <a:defRPr/>
              </a:pPr>
              <a:r>
                <a:rPr lang="en-GB" sz="2400" b="1" dirty="0" err="1" smtClean="0">
                  <a:solidFill>
                    <a:srgbClr val="000000"/>
                  </a:solidFill>
                  <a:latin typeface="Arial Narrow" charset="0"/>
                </a:rPr>
                <a:t>Arbeits</a:t>
              </a:r>
              <a:r>
                <a:rPr lang="en-GB" sz="2400" b="1" dirty="0" smtClean="0">
                  <a:solidFill>
                    <a:srgbClr val="000000"/>
                  </a:solidFill>
                  <a:latin typeface="Arial Narrow" charset="0"/>
                </a:rPr>
                <a:t>- </a:t>
              </a:r>
              <a:r>
                <a:rPr lang="en-GB" sz="2400" b="1" dirty="0" err="1" smtClean="0">
                  <a:solidFill>
                    <a:srgbClr val="000000"/>
                  </a:solidFill>
                  <a:latin typeface="Arial Narrow" charset="0"/>
                </a:rPr>
                <a:t>oder</a:t>
              </a:r>
              <a:r>
                <a:rPr lang="en-GB" sz="2400" b="1" dirty="0" smtClean="0">
                  <a:solidFill>
                    <a:srgbClr val="000000"/>
                  </a:solidFill>
                  <a:latin typeface="Arial Narrow" charset="0"/>
                </a:rPr>
                <a:t> </a:t>
              </a:r>
              <a:r>
                <a:rPr lang="en-GB" sz="2400" b="1" dirty="0" err="1" smtClean="0">
                  <a:solidFill>
                    <a:srgbClr val="000000"/>
                  </a:solidFill>
                  <a:latin typeface="Arial Narrow" charset="0"/>
                </a:rPr>
                <a:t>Werkzeugmaschine</a:t>
              </a:r>
              <a:r>
                <a:rPr lang="en-GB" sz="2400" b="1" dirty="0" smtClean="0">
                  <a:solidFill>
                    <a:srgbClr val="000000"/>
                  </a:solidFill>
                  <a:latin typeface="Arial Narrow" charset="0"/>
                </a:rPr>
                <a:t> (</a:t>
              </a:r>
              <a:r>
                <a:rPr lang="en-GB" sz="2400" b="1" dirty="0" err="1" smtClean="0">
                  <a:solidFill>
                    <a:srgbClr val="000000"/>
                  </a:solidFill>
                  <a:latin typeface="Arial Narrow" charset="0"/>
                </a:rPr>
                <a:t>mechanisch</a:t>
              </a:r>
              <a:r>
                <a:rPr lang="en-GB" sz="2400" b="1" dirty="0" smtClean="0">
                  <a:solidFill>
                    <a:srgbClr val="000000"/>
                  </a:solidFill>
                  <a:latin typeface="Arial Narrow" charset="0"/>
                </a:rPr>
                <a:t>)</a:t>
              </a:r>
              <a:endParaRPr lang="de-DE" sz="2400" b="1" dirty="0" smtClean="0">
                <a:solidFill>
                  <a:srgbClr val="000000"/>
                </a:solidFill>
                <a:latin typeface="Arial Narrow" charset="0"/>
              </a:endParaRPr>
            </a:p>
          </p:txBody>
        </p:sp>
      </p:grpSp>
      <p:sp>
        <p:nvSpPr>
          <p:cNvPr id="41" name="Rectangle 2"/>
          <p:cNvSpPr txBox="1">
            <a:spLocks noChangeArrowheads="1"/>
          </p:cNvSpPr>
          <p:nvPr/>
        </p:nvSpPr>
        <p:spPr bwMode="auto">
          <a:xfrm>
            <a:off x="34925" y="44450"/>
            <a:ext cx="82915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4000" b="1" dirty="0"/>
              <a:t>Technologieentwicklung </a:t>
            </a:r>
            <a:r>
              <a:rPr lang="de-DE" sz="4000" dirty="0"/>
              <a:t> </a:t>
            </a:r>
          </a:p>
        </p:txBody>
      </p:sp>
      <p:sp>
        <p:nvSpPr>
          <p:cNvPr id="2" name="Geschweifte Klammer links 1"/>
          <p:cNvSpPr/>
          <p:nvPr/>
        </p:nvSpPr>
        <p:spPr>
          <a:xfrm rot="16200000">
            <a:off x="4198409" y="-300033"/>
            <a:ext cx="605895" cy="8351840"/>
          </a:xfrm>
          <a:prstGeom prst="leftBrace">
            <a:avLst>
              <a:gd name="adj1" fmla="val 52873"/>
              <a:gd name="adj2" fmla="val 50562"/>
            </a:avLst>
          </a:prstGeom>
          <a:solidFill>
            <a:srgbClr val="C0504D"/>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ppt_w*0.70"/>
                                          </p:val>
                                        </p:tav>
                                        <p:tav tm="100000">
                                          <p:val>
                                            <p:strVal val="#ppt_w"/>
                                          </p:val>
                                        </p:tav>
                                      </p:tavLst>
                                    </p:anim>
                                    <p:anim calcmode="lin" valueType="num">
                                      <p:cBhvr>
                                        <p:cTn id="8" dur="500" fill="hold"/>
                                        <p:tgtEl>
                                          <p:spTgt spid="30"/>
                                        </p:tgtEl>
                                        <p:attrNameLst>
                                          <p:attrName>ppt_h</p:attrName>
                                        </p:attrNameLst>
                                      </p:cBhvr>
                                      <p:tavLst>
                                        <p:tav tm="0">
                                          <p:val>
                                            <p:strVal val="#ppt_h"/>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686800" cy="744538"/>
          </a:xfrm>
        </p:spPr>
        <p:txBody>
          <a:bodyPr rtlCol="0">
            <a:normAutofit fontScale="90000"/>
          </a:bodyPr>
          <a:lstStyle/>
          <a:p>
            <a:pPr algn="l" eaLnBrk="1" fontAlgn="auto" hangingPunct="1">
              <a:spcAft>
                <a:spcPts val="0"/>
              </a:spcAft>
              <a:defRPr/>
            </a:pPr>
            <a:r>
              <a:rPr lang="de-AT" b="1" dirty="0" smtClean="0">
                <a:ea typeface="+mj-ea"/>
                <a:cs typeface="+mj-cs"/>
              </a:rPr>
              <a:t>Wissenschaftlich</a:t>
            </a:r>
            <a:r>
              <a:rPr lang="de-AT" b="1" dirty="0">
                <a:ea typeface="+mj-ea"/>
                <a:cs typeface="+mj-cs"/>
              </a:rPr>
              <a:t>-technische Revolution</a:t>
            </a:r>
            <a:endParaRPr lang="de-DE" b="1" dirty="0">
              <a:ea typeface="+mj-ea"/>
              <a:cs typeface="+mj-cs"/>
            </a:endParaRPr>
          </a:p>
        </p:txBody>
      </p:sp>
      <p:sp>
        <p:nvSpPr>
          <p:cNvPr id="3" name="Inhaltsplatzhalter 2"/>
          <p:cNvSpPr>
            <a:spLocks noGrp="1"/>
          </p:cNvSpPr>
          <p:nvPr>
            <p:ph idx="1"/>
          </p:nvPr>
        </p:nvSpPr>
        <p:spPr>
          <a:xfrm>
            <a:off x="457200" y="1312863"/>
            <a:ext cx="8229600" cy="4525962"/>
          </a:xfrm>
        </p:spPr>
        <p:txBody>
          <a:bodyPr rtlCol="0">
            <a:normAutofit fontScale="92500"/>
          </a:bodyPr>
          <a:lstStyle/>
          <a:p>
            <a:pPr marL="0" indent="0" eaLnBrk="1" fontAlgn="auto" hangingPunct="1">
              <a:spcAft>
                <a:spcPts val="0"/>
              </a:spcAft>
              <a:buFont typeface="Arial"/>
              <a:buNone/>
              <a:defRPr/>
            </a:pPr>
            <a:r>
              <a:rPr lang="de-AT" dirty="0" smtClean="0">
                <a:ea typeface="+mn-ea"/>
                <a:cs typeface="+mn-cs"/>
              </a:rPr>
              <a:t>Der </a:t>
            </a:r>
            <a:r>
              <a:rPr lang="de-AT" dirty="0">
                <a:ea typeface="+mn-ea"/>
                <a:cs typeface="+mn-cs"/>
              </a:rPr>
              <a:t>marxistische Begriff „wissenschaftlich-technische Revolution“ (WTR) für die Veränderungen der Produktivkräfte im 20. Jahrhundert wurde 1956 vom britischen Kristallforscher und Wissenschaftshistoriker John Desmond </a:t>
            </a:r>
            <a:r>
              <a:rPr lang="de-AT" b="1" dirty="0">
                <a:ea typeface="+mn-ea"/>
                <a:cs typeface="+mn-cs"/>
              </a:rPr>
              <a:t>Bernal</a:t>
            </a:r>
            <a:r>
              <a:rPr lang="de-AT" dirty="0">
                <a:ea typeface="+mn-ea"/>
                <a:cs typeface="+mn-cs"/>
              </a:rPr>
              <a:t> geprägt. </a:t>
            </a:r>
            <a:endParaRPr lang="de-AT" dirty="0" smtClean="0">
              <a:ea typeface="+mn-ea"/>
              <a:cs typeface="+mn-cs"/>
            </a:endParaRPr>
          </a:p>
          <a:p>
            <a:pPr marL="0" indent="0" eaLnBrk="1" fontAlgn="auto" hangingPunct="1">
              <a:spcAft>
                <a:spcPts val="0"/>
              </a:spcAft>
              <a:buFont typeface="Arial"/>
              <a:buNone/>
              <a:defRPr/>
            </a:pPr>
            <a:r>
              <a:rPr lang="de-AT" dirty="0" smtClean="0">
                <a:ea typeface="+mn-ea"/>
                <a:cs typeface="+mn-cs"/>
              </a:rPr>
              <a:t>Vor </a:t>
            </a:r>
            <a:r>
              <a:rPr lang="de-AT" dirty="0">
                <a:ea typeface="+mn-ea"/>
                <a:cs typeface="+mn-cs"/>
              </a:rPr>
              <a:t>dem Prager Frühling erschien in der </a:t>
            </a:r>
            <a:r>
              <a:rPr lang="de-AT" dirty="0" smtClean="0">
                <a:ea typeface="+mn-ea"/>
                <a:cs typeface="+mn-cs"/>
              </a:rPr>
              <a:t>CSSR </a:t>
            </a:r>
            <a:r>
              <a:rPr lang="de-AT" dirty="0">
                <a:ea typeface="+mn-ea"/>
                <a:cs typeface="+mn-cs"/>
              </a:rPr>
              <a:t>der umfassende „</a:t>
            </a:r>
            <a:r>
              <a:rPr lang="de-AT" b="1" dirty="0" err="1">
                <a:ea typeface="+mn-ea"/>
                <a:cs typeface="+mn-cs"/>
              </a:rPr>
              <a:t>Richta</a:t>
            </a:r>
            <a:r>
              <a:rPr lang="de-AT" b="1" dirty="0">
                <a:ea typeface="+mn-ea"/>
                <a:cs typeface="+mn-cs"/>
              </a:rPr>
              <a:t> Report</a:t>
            </a:r>
            <a:r>
              <a:rPr lang="de-AT" dirty="0">
                <a:ea typeface="+mn-ea"/>
                <a:cs typeface="+mn-cs"/>
              </a:rPr>
              <a:t>“, der die Vorzüge der WTR für den Sozialismus ausarbeitete.</a:t>
            </a:r>
          </a:p>
          <a:p>
            <a:pPr eaLnBrk="1" fontAlgn="auto" hangingPunct="1">
              <a:spcAft>
                <a:spcPts val="0"/>
              </a:spcAft>
              <a:buFont typeface="Arial"/>
              <a:buChar char="•"/>
              <a:defRPr/>
            </a:pPr>
            <a:endParaRPr lang="de-DE"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Design">
  <a:themeElements>
    <a:clrScheme name="Demeter">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meter">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3753</Words>
  <Application>Microsoft Macintosh PowerPoint</Application>
  <PresentationFormat>Bildschirmpräsentation (4:3)</PresentationFormat>
  <Paragraphs>369</Paragraphs>
  <Slides>75</Slides>
  <Notes>9</Notes>
  <HiddenSlides>0</HiddenSlides>
  <MMClips>0</MMClips>
  <ScaleCrop>false</ScaleCrop>
  <HeadingPairs>
    <vt:vector size="4" baseType="variant">
      <vt:variant>
        <vt:lpstr>Design</vt:lpstr>
      </vt:variant>
      <vt:variant>
        <vt:i4>1</vt:i4>
      </vt:variant>
      <vt:variant>
        <vt:lpstr>Folientitel</vt:lpstr>
      </vt:variant>
      <vt:variant>
        <vt:i4>75</vt:i4>
      </vt:variant>
    </vt:vector>
  </HeadingPairs>
  <TitlesOfParts>
    <vt:vector size="76" baseType="lpstr">
      <vt:lpstr>1_Office-Design</vt:lpstr>
      <vt:lpstr>Digitalisierung und Arbeitswelt</vt:lpstr>
      <vt:lpstr>Übersicht</vt:lpstr>
      <vt:lpstr>Zwei Maßstäbe für das Niveau gesellschaftlicher Entwicklung</vt:lpstr>
      <vt:lpstr>Effektivierung /  Steigerung der Produktivkräfte</vt:lpstr>
      <vt:lpstr>Humanisierung /  Veränderung der Produktionsverhältnisse</vt:lpstr>
      <vt:lpstr>Mögliche Wechselwirkungen von Effektivierung und Humanisierung</vt:lpstr>
      <vt:lpstr>Technologieentwicklung  Element der Effektivierung</vt:lpstr>
      <vt:lpstr>PowerPoint-Präsentation</vt:lpstr>
      <vt:lpstr>Wissenschaftlich-technische Revolution</vt:lpstr>
      <vt:lpstr>PowerPoint-Präsentation</vt:lpstr>
      <vt:lpstr>Informationsverarbeitende Maschinerie</vt:lpstr>
      <vt:lpstr>Drei Anwendungszusammenhänge für die Informationsverarbeitende Maschinerie (IVM)</vt:lpstr>
      <vt:lpstr>Automatisierung</vt:lpstr>
      <vt:lpstr>Automatisierung </vt:lpstr>
      <vt:lpstr>Langfristige Verheißungen</vt:lpstr>
      <vt:lpstr>Verheißungen 1</vt:lpstr>
      <vt:lpstr>Verheißungen 2</vt:lpstr>
      <vt:lpstr>Zurück in die Gegenwart     Der wirtschaftliche Kontext  in Österreich</vt:lpstr>
      <vt:lpstr>PowerPoint-Präsentation</vt:lpstr>
      <vt:lpstr>PowerPoint-Präsentation</vt:lpstr>
      <vt:lpstr>Gewinn- und Investitionsquoten in Österreich  1988 - 2014 (in Prozent des BIP)</vt:lpstr>
      <vt:lpstr>Massnahmen gegen Wachstumsschwäche</vt:lpstr>
      <vt:lpstr>PowerPoint-Präsentation</vt:lpstr>
      <vt:lpstr>Förderung durch die EU</vt:lpstr>
      <vt:lpstr>Massnahmen gegen Wachstumsschwäche</vt:lpstr>
      <vt:lpstr>Industrie 4.0 - Definitionen</vt:lpstr>
      <vt:lpstr>Weitere Definitionen</vt:lpstr>
      <vt:lpstr>Technische Realisierung</vt:lpstr>
      <vt:lpstr>Smart Factory</vt:lpstr>
      <vt:lpstr>Integrationsmöglichkeiten</vt:lpstr>
      <vt:lpstr>Integrationsmöglichkeiten</vt:lpstr>
      <vt:lpstr>Charakteristika von Industrie 4.0</vt:lpstr>
      <vt:lpstr>Beispiel: der schwedische Konzern SKF</vt:lpstr>
      <vt:lpstr>Neue Geschäftsmodelle</vt:lpstr>
      <vt:lpstr>Und was bringt Industrie 4.0 den Werktätigen? </vt:lpstr>
      <vt:lpstr>Und was bringt Industrie 4.0 den Werktätigen? </vt:lpstr>
      <vt:lpstr>Und was bringt Industrie 4.0 den Werktätigen? </vt:lpstr>
      <vt:lpstr>Labour Productivity and Private Employment, USA 1972-2012 Brynjolfsson und McAfee (2014), Chapter 11 </vt:lpstr>
      <vt:lpstr>Netto-Reallöhne und Arbeitsproduktivität</vt:lpstr>
      <vt:lpstr>Und was bringt Industrie 4.0 den Werktätigen? </vt:lpstr>
      <vt:lpstr>PowerPoint-Präsentation</vt:lpstr>
      <vt:lpstr>PowerPoint-Präsentation</vt:lpstr>
      <vt:lpstr>Industrie 4.0 eine Überblicksstudie der Österreichischen Akademie der Wissenschaften (Institut für Technikfolgenabschätzung) und des AIT Austrian Institute of Technology GmbH (Innovation Systems Department)  für die Österreichische Parlamentsdirektion  Wien 2015  Projektleitung: Georg Aichholzer (ITA) und Matthias Weber (AIT)  Links:http://www.oeaw.ac.at/ita/projekte/industrie-40/ueberblick/ und http://epub.oeaw.ac.at/ita/ita-projektberichte/ITA-AIT-1.pdf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Methode</vt:lpstr>
      <vt:lpstr>Hauptergebnisse </vt:lpstr>
      <vt:lpstr>Arbeitsplatzeffekt in Deutschland (in Österreich: ein Zehntel davon)</vt:lpstr>
      <vt:lpstr>Qualifikationseffekte</vt:lpstr>
      <vt:lpstr>PowerPoint-Präsentation</vt:lpstr>
      <vt:lpstr>PowerPoint-Präsentation</vt:lpstr>
      <vt:lpstr>PowerPoint-Präsentation</vt:lpstr>
      <vt:lpstr>PowerPoint-Präsentation</vt:lpstr>
      <vt:lpstr>PowerPoint-Präsentation</vt:lpstr>
      <vt:lpstr>Österreich im Wandel der Digitalisierung  </vt:lpstr>
      <vt:lpstr>Einige Ergebnisse</vt:lpstr>
      <vt:lpstr>Überblick über die Effekte</vt:lpstr>
      <vt:lpstr>Ursula Huws:  Arbeitswelt nach der großen Krise</vt:lpstr>
      <vt:lpstr>PowerPoint-Präsentation</vt:lpstr>
      <vt:lpstr>PowerPoint-Präsentation</vt:lpstr>
      <vt:lpstr>Weitere Effekte: Internet-Plattformen fördern Scheinselbständigkeit</vt:lpstr>
      <vt:lpstr>MyBuilder </vt:lpstr>
      <vt:lpstr>Etsy </vt:lpstr>
      <vt:lpstr>Elance </vt:lpstr>
      <vt:lpstr>Prekarität wird zum Standardmodell</vt:lpstr>
      <vt:lpstr>PowerPoint-Präsentation</vt:lpstr>
      <vt:lpstr>Effekte auf Arbeitsinhalte</vt:lpstr>
      <vt:lpstr>Was tun? „Technology is not destiny. We shape our destiny!“  </vt:lpstr>
      <vt:lpstr>Forderungen von verdi (isw Heft 24)</vt:lpstr>
      <vt:lpstr>PowerPoint-Präsentation</vt:lpstr>
    </vt:vector>
  </TitlesOfParts>
  <Company>TU Wien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KPÖ Oberösterreich</dc:title>
  <dc:creator>Peter Fleissner</dc:creator>
  <cp:lastModifiedBy>Peter Fleissner</cp:lastModifiedBy>
  <cp:revision>148</cp:revision>
  <dcterms:created xsi:type="dcterms:W3CDTF">2014-02-11T07:51:04Z</dcterms:created>
  <dcterms:modified xsi:type="dcterms:W3CDTF">2016-11-22T08:47:55Z</dcterms:modified>
</cp:coreProperties>
</file>